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5143500" cx="9144000"/>
  <p:notesSz cx="6858000" cy="9144000"/>
  <p:embeddedFontLst>
    <p:embeddedFont>
      <p:font typeface="Roboto"/>
      <p:regular r:id="rId32"/>
      <p:bold r:id="rId33"/>
      <p:italic r:id="rId34"/>
      <p:boldItalic r:id="rId35"/>
    </p:embeddedFont>
    <p:embeddedFont>
      <p:font typeface="Encode Sans"/>
      <p:regular r:id="rId36"/>
      <p:bold r:id="rId37"/>
    </p:embeddedFont>
    <p:embeddedFont>
      <p:font typeface="Inter"/>
      <p:regular r:id="rId38"/>
      <p:bold r:id="rId39"/>
      <p:italic r:id="rId40"/>
      <p:boldItalic r:id="rId41"/>
    </p:embeddedFont>
    <p:embeddedFont>
      <p:font typeface="Open Sans Medium"/>
      <p:regular r:id="rId42"/>
      <p:bold r:id="rId43"/>
      <p:italic r:id="rId44"/>
      <p:boldItalic r:id="rId45"/>
    </p:embeddedFont>
    <p:embeddedFont>
      <p:font typeface="Encode Sans Black"/>
      <p:bold r:id="rId46"/>
    </p:embeddedFont>
    <p:embeddedFont>
      <p:font typeface="Open Sans"/>
      <p:regular r:id="rId47"/>
      <p:bold r:id="rId48"/>
      <p:italic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6">
          <p15:clr>
            <a:srgbClr val="A4A3A4"/>
          </p15:clr>
        </p15:guide>
      </p15:sldGuideLst>
    </p:ext>
    <p:ext uri="GoogleSlidesCustomDataVersion2">
      <go:slidesCustomData xmlns:go="http://customooxmlschemas.google.com/" r:id="rId51" roundtripDataSignature="AMtx7mg/4bPWK3MoRFaAyiYUQ3in58Cy5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34A65C4-BC5A-4AAB-86C6-9B73C7DE81AA}">
  <a:tblStyle styleId="{234A65C4-BC5A-4AAB-86C6-9B73C7DE81AA}"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6"/>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Inter-italic.fntdata"/><Relationship Id="rId42" Type="http://schemas.openxmlformats.org/officeDocument/2006/relationships/font" Target="fonts/OpenSansMedium-regular.fntdata"/><Relationship Id="rId41" Type="http://schemas.openxmlformats.org/officeDocument/2006/relationships/font" Target="fonts/Inter-boldItalic.fntdata"/><Relationship Id="rId44" Type="http://schemas.openxmlformats.org/officeDocument/2006/relationships/font" Target="fonts/OpenSansMedium-italic.fntdata"/><Relationship Id="rId43" Type="http://schemas.openxmlformats.org/officeDocument/2006/relationships/font" Target="fonts/OpenSansMedium-bold.fntdata"/><Relationship Id="rId46" Type="http://schemas.openxmlformats.org/officeDocument/2006/relationships/font" Target="fonts/EncodeSansBlack-bold.fntdata"/><Relationship Id="rId45" Type="http://schemas.openxmlformats.org/officeDocument/2006/relationships/font" Target="fonts/OpenSansMedium-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OpenSans-bold.fntdata"/><Relationship Id="rId47" Type="http://schemas.openxmlformats.org/officeDocument/2006/relationships/font" Target="fonts/OpenSans-regular.fntdata"/><Relationship Id="rId49" Type="http://schemas.openxmlformats.org/officeDocument/2006/relationships/font" Target="fonts/OpenSans-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font" Target="fonts/Roboto-bold.fntdata"/><Relationship Id="rId32" Type="http://schemas.openxmlformats.org/officeDocument/2006/relationships/font" Target="fonts/Roboto-regular.fntdata"/><Relationship Id="rId35" Type="http://schemas.openxmlformats.org/officeDocument/2006/relationships/font" Target="fonts/Roboto-boldItalic.fntdata"/><Relationship Id="rId34" Type="http://schemas.openxmlformats.org/officeDocument/2006/relationships/font" Target="fonts/Roboto-italic.fntdata"/><Relationship Id="rId37" Type="http://schemas.openxmlformats.org/officeDocument/2006/relationships/font" Target="fonts/EncodeSans-bold.fntdata"/><Relationship Id="rId36" Type="http://schemas.openxmlformats.org/officeDocument/2006/relationships/font" Target="fonts/EncodeSans-regular.fntdata"/><Relationship Id="rId39" Type="http://schemas.openxmlformats.org/officeDocument/2006/relationships/font" Target="fonts/Inter-bold.fntdata"/><Relationship Id="rId38" Type="http://schemas.openxmlformats.org/officeDocument/2006/relationships/font" Target="fonts/Inter-regular.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customschemas.google.com/relationships/presentationmetadata" Target="metadata"/><Relationship Id="rId50" Type="http://schemas.openxmlformats.org/officeDocument/2006/relationships/font" Target="fonts/OpenSans-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 name="Shape 30"/>
        <p:cNvGrpSpPr/>
        <p:nvPr/>
      </p:nvGrpSpPr>
      <p:grpSpPr>
        <a:xfrm>
          <a:off x="0" y="0"/>
          <a:ext cx="0" cy="0"/>
          <a:chOff x="0" y="0"/>
          <a:chExt cx="0" cy="0"/>
        </a:xfrm>
      </p:grpSpPr>
      <p:sp>
        <p:nvSpPr>
          <p:cNvPr id="31" name="Google Shape;3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 name="Google Shape;3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32e67ce33f7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g32e67ce33f7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US"/>
              <a:t>Colleague AI scaffolds a parent (Dr. Min Sun here) to explain to her 3rd grader about how the light bulb completes a circuit. She snaps a picture of the homework. Ask the prompt: observe the image of the light bulb. Explain how the light bulb completes a circuit. Then, she and her son can have a guide conversation about science.</a:t>
            </a:r>
            <a:endParaRPr/>
          </a:p>
          <a:p>
            <a:pPr indent="-228600" lvl="0" marL="457200" marR="0" rtl="0" algn="l">
              <a:lnSpc>
                <a:spcPct val="100000"/>
              </a:lnSpc>
              <a:spcBef>
                <a:spcPts val="0"/>
              </a:spcBef>
              <a:spcAft>
                <a:spcPts val="0"/>
              </a:spcAft>
              <a:buClr>
                <a:srgbClr val="000000"/>
              </a:buClr>
              <a:buSzPts val="1100"/>
              <a:buFont typeface="Arial"/>
              <a:buNone/>
            </a:pPr>
            <a:r>
              <a:t/>
            </a:r>
            <a:endParaRPr/>
          </a:p>
          <a:p>
            <a:pPr indent="-228600" lvl="0" marL="457200" marR="0" rtl="0" algn="l">
              <a:lnSpc>
                <a:spcPct val="100000"/>
              </a:lnSpc>
              <a:spcBef>
                <a:spcPts val="0"/>
              </a:spcBef>
              <a:spcAft>
                <a:spcPts val="0"/>
              </a:spcAft>
              <a:buClr>
                <a:srgbClr val="000000"/>
              </a:buClr>
              <a:buSzPts val="1100"/>
              <a:buFont typeface="Arial"/>
              <a:buNone/>
            </a:pPr>
            <a:r>
              <a:t/>
            </a:r>
            <a:endParaRPr/>
          </a:p>
          <a:p>
            <a:pPr indent="-228600" lvl="0" marL="457200" marR="0" rtl="0" algn="l">
              <a:lnSpc>
                <a:spcPct val="100000"/>
              </a:lnSpc>
              <a:spcBef>
                <a:spcPts val="0"/>
              </a:spcBef>
              <a:spcAft>
                <a:spcPts val="0"/>
              </a:spcAft>
              <a:buClr>
                <a:srgbClr val="000000"/>
              </a:buClr>
              <a:buSzPts val="1100"/>
              <a:buFont typeface="Arial"/>
              <a:buNone/>
            </a:pPr>
            <a:r>
              <a:t/>
            </a:r>
            <a:endParaRPr/>
          </a:p>
          <a:p>
            <a:pPr indent="-228600" lvl="0" marL="457200" marR="0" rtl="0" algn="l">
              <a:lnSpc>
                <a:spcPct val="100000"/>
              </a:lnSpc>
              <a:spcBef>
                <a:spcPts val="0"/>
              </a:spcBef>
              <a:spcAft>
                <a:spcPts val="0"/>
              </a:spcAft>
              <a:buClr>
                <a:srgbClr val="000000"/>
              </a:buClr>
              <a:buSzPts val="1100"/>
              <a:buFont typeface="Arial"/>
              <a:buNone/>
            </a:pPr>
            <a:r>
              <a:t/>
            </a:r>
            <a:endParaRPr/>
          </a:p>
        </p:txBody>
      </p:sp>
      <p:sp>
        <p:nvSpPr>
          <p:cNvPr id="118" name="Google Shape;118;g32e67ce33f7_0_1: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2e67ce33f7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 name="Google Shape;128;g32e67ce33f7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US"/>
              <a:t>By taking a picture of student's hand written work, AI assistant can generate a detailed report to students. Now teachers and parents can use the valuable time, instead of spending on grading, but focusing on having meaningful 1:1 conversations about their work, where they got it, and where they did not get and how to further improve. </a:t>
            </a:r>
            <a:endParaRPr/>
          </a:p>
          <a:p>
            <a:pPr indent="-228600" lvl="0" marL="457200" marR="0" rtl="0" algn="l">
              <a:lnSpc>
                <a:spcPct val="100000"/>
              </a:lnSpc>
              <a:spcBef>
                <a:spcPts val="0"/>
              </a:spcBef>
              <a:spcAft>
                <a:spcPts val="0"/>
              </a:spcAft>
              <a:buClr>
                <a:srgbClr val="000000"/>
              </a:buClr>
              <a:buSzPts val="1100"/>
              <a:buFont typeface="Arial"/>
              <a:buNone/>
            </a:pPr>
            <a:r>
              <a:t/>
            </a:r>
            <a:endParaRPr/>
          </a:p>
          <a:p>
            <a:pPr indent="-298450" lvl="0" marL="457200" marR="0" rtl="0" algn="l">
              <a:lnSpc>
                <a:spcPct val="100000"/>
              </a:lnSpc>
              <a:spcBef>
                <a:spcPts val="0"/>
              </a:spcBef>
              <a:spcAft>
                <a:spcPts val="0"/>
              </a:spcAft>
              <a:buClr>
                <a:srgbClr val="000000"/>
              </a:buClr>
              <a:buSzPts val="1100"/>
              <a:buFont typeface="Arial"/>
              <a:buChar char="●"/>
            </a:pPr>
            <a:r>
              <a:rPr lang="en-US"/>
              <a:t>This is a comment from a 7th grader whose written English is tested at 1st grade level (because she can use voice to communicate), shared this unsolicited feedback to their teacher who is piloting our classroom tool these days. We aim to meet where the students are and elevate their learning from there. </a:t>
            </a:r>
            <a:endParaRPr/>
          </a:p>
        </p:txBody>
      </p:sp>
      <p:sp>
        <p:nvSpPr>
          <p:cNvPr id="129" name="Google Shape;129;g32e67ce33f7_0_11: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2e319385e5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 name="Google Shape;139;g32e319385e5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2e319385e5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g32e319385e5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Min can update this later</a:t>
            </a:r>
            <a:endParaRPr/>
          </a:p>
        </p:txBody>
      </p:sp>
      <p:sp>
        <p:nvSpPr>
          <p:cNvPr id="152" name="Google Shape;152;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66cf370e59_1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 name="Google Shape;158;g266cf370e59_1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4" name="Google Shape;164;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1" name="Google Shape;17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66bc486359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Will walk through overall schedule of the program and topics</a:t>
            </a:r>
            <a:endParaRPr/>
          </a:p>
        </p:txBody>
      </p:sp>
      <p:sp>
        <p:nvSpPr>
          <p:cNvPr id="178" name="Google Shape;178;g266bc486359_0_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Do we give each of the fellows a bit of time to introduce themselves?</a:t>
            </a:r>
            <a:endParaRPr/>
          </a:p>
        </p:txBody>
      </p:sp>
      <p:sp>
        <p:nvSpPr>
          <p:cNvPr id="184" name="Google Shape;184;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 name="Shape 36"/>
        <p:cNvGrpSpPr/>
        <p:nvPr/>
      </p:nvGrpSpPr>
      <p:grpSpPr>
        <a:xfrm>
          <a:off x="0" y="0"/>
          <a:ext cx="0" cy="0"/>
          <a:chOff x="0" y="0"/>
          <a:chExt cx="0" cy="0"/>
        </a:xfrm>
      </p:grpSpPr>
      <p:sp>
        <p:nvSpPr>
          <p:cNvPr id="37" name="Google Shape;3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 name="Google Shape;38;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66cf370e59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Do we give each of the fellows a bit of time to introduce themselves?</a:t>
            </a:r>
            <a:endParaRPr/>
          </a:p>
        </p:txBody>
      </p:sp>
      <p:sp>
        <p:nvSpPr>
          <p:cNvPr id="193" name="Google Shape;193;g266cf370e59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66bc486359_0_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9" name="Google Shape;199;g266bc486359_0_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66bc486359_0_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5" name="Google Shape;205;g266bc486359_0_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66bc486359_0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2" name="Google Shape;212;g266bc486359_0_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66bc486359_0_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8" name="Google Shape;218;g266bc486359_0_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66bc486359_0_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4" name="Google Shape;224;g266bc486359_0_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 name="Shape 42"/>
        <p:cNvGrpSpPr/>
        <p:nvPr/>
      </p:nvGrpSpPr>
      <p:grpSpPr>
        <a:xfrm>
          <a:off x="0" y="0"/>
          <a:ext cx="0" cy="0"/>
          <a:chOff x="0" y="0"/>
          <a:chExt cx="0" cy="0"/>
        </a:xfrm>
      </p:grpSpPr>
      <p:sp>
        <p:nvSpPr>
          <p:cNvPr id="43" name="Google Shape;4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
        <p:nvSpPr>
          <p:cNvPr id="44" name="Google Shape;44;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Min will fix this diagram</a:t>
            </a:r>
            <a:endParaRPr/>
          </a:p>
        </p:txBody>
      </p:sp>
      <p:sp>
        <p:nvSpPr>
          <p:cNvPr id="54" name="Google Shape;54;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7" name="Google Shape;6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32e319385e5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 name="Google Shape;73;g32e319385e5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 name="Google Shape;79;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a:t>(1) Instructional core: teacher, content, student; their interactions among them. AI has transformed all of them. </a:t>
            </a:r>
            <a:endParaRPr/>
          </a:p>
          <a:p>
            <a:pPr indent="0" lvl="0" marL="0" rtl="0" algn="l">
              <a:lnSpc>
                <a:spcPct val="100000"/>
              </a:lnSpc>
              <a:spcBef>
                <a:spcPts val="0"/>
              </a:spcBef>
              <a:spcAft>
                <a:spcPts val="0"/>
              </a:spcAft>
              <a:buSzPts val="1100"/>
              <a:buNone/>
            </a:pPr>
            <a:r>
              <a:t/>
            </a:r>
            <a:endParaRPr/>
          </a:p>
          <a:p>
            <a:pPr indent="-298450" lvl="0" marL="457200" rtl="0" algn="l">
              <a:lnSpc>
                <a:spcPct val="100000"/>
              </a:lnSpc>
              <a:spcBef>
                <a:spcPts val="0"/>
              </a:spcBef>
              <a:spcAft>
                <a:spcPts val="0"/>
              </a:spcAft>
              <a:buSzPts val="1100"/>
              <a:buChar char="-"/>
            </a:pPr>
            <a:r>
              <a:rPr lang="en-US"/>
              <a:t>(2) You cannot change one thing without changing others. For example, if we encourage adopting AI to personalized and adaptive learning and multi-tiered peer assistance without building educator and administrators’ capacity to appropriately and effectively use AI</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0" name="Google Shape;100;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US"/>
              <a:t>With just one click, a math lesson can be transformed into an engaging podcast, lecture, or summary through Colleague AI. In the near future, this content could be developed into interactive games or videos for students, </a:t>
            </a:r>
            <a:r>
              <a:rPr b="1" lang="en-US"/>
              <a:t>on demand and in the moment</a:t>
            </a:r>
            <a:r>
              <a:rPr lang="en-US"/>
              <a:t>. Let's listen the first few seconds of this audio.</a:t>
            </a:r>
            <a:endParaRPr/>
          </a:p>
          <a:p>
            <a:pPr indent="-228600" lvl="0" marL="457200" marR="0" rtl="0" algn="l">
              <a:lnSpc>
                <a:spcPct val="100000"/>
              </a:lnSpc>
              <a:spcBef>
                <a:spcPts val="0"/>
              </a:spcBef>
              <a:spcAft>
                <a:spcPts val="0"/>
              </a:spcAft>
              <a:buClr>
                <a:srgbClr val="000000"/>
              </a:buClr>
              <a:buSzPts val="1100"/>
              <a:buFont typeface="Arial"/>
              <a:buNone/>
            </a:pPr>
            <a:r>
              <a:t/>
            </a:r>
            <a:endParaRPr/>
          </a:p>
        </p:txBody>
      </p:sp>
      <p:sp>
        <p:nvSpPr>
          <p:cNvPr id="108" name="Google Shape;108;p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0" name="Shape 10"/>
        <p:cNvGrpSpPr/>
        <p:nvPr/>
      </p:nvGrpSpPr>
      <p:grpSpPr>
        <a:xfrm>
          <a:off x="0" y="0"/>
          <a:ext cx="0" cy="0"/>
          <a:chOff x="0" y="0"/>
          <a:chExt cx="0" cy="0"/>
        </a:xfrm>
      </p:grpSpPr>
      <p:sp>
        <p:nvSpPr>
          <p:cNvPr id="11" name="Google Shape;11;p6"/>
          <p:cNvSpPr txBox="1"/>
          <p:nvPr>
            <p:ph type="title"/>
          </p:nvPr>
        </p:nvSpPr>
        <p:spPr>
          <a:xfrm>
            <a:off x="460375" y="644993"/>
            <a:ext cx="6972300" cy="2641756"/>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191300"/>
              </a:buClr>
              <a:buSzPts val="5000"/>
              <a:buFont typeface="Encode Sans Black"/>
              <a:buNone/>
              <a:defRPr b="1" i="0" sz="5000" u="none" cap="none" strike="noStrike">
                <a:solidFill>
                  <a:srgbClr val="191300"/>
                </a:solidFill>
                <a:latin typeface="Encode Sans Black"/>
                <a:ea typeface="Encode Sans Black"/>
                <a:cs typeface="Encode Sans Black"/>
                <a:sym typeface="Encode Sans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2" name="Google Shape;12;p6"/>
          <p:cNvPicPr preferRelativeResize="0"/>
          <p:nvPr/>
        </p:nvPicPr>
        <p:blipFill rotWithShape="1">
          <a:blip r:embed="rId2">
            <a:alphaModFix/>
          </a:blip>
          <a:srcRect b="0" l="0" r="0" t="0"/>
          <a:stretch/>
        </p:blipFill>
        <p:spPr>
          <a:xfrm>
            <a:off x="568081" y="3426449"/>
            <a:ext cx="1600200" cy="1397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spTree>
      <p:nvGrpSpPr>
        <p:cNvPr id="13" name="Shape 13"/>
        <p:cNvGrpSpPr/>
        <p:nvPr/>
      </p:nvGrpSpPr>
      <p:grpSpPr>
        <a:xfrm>
          <a:off x="0" y="0"/>
          <a:ext cx="0" cy="0"/>
          <a:chOff x="0" y="0"/>
          <a:chExt cx="0" cy="0"/>
        </a:xfrm>
      </p:grpSpPr>
      <p:sp>
        <p:nvSpPr>
          <p:cNvPr id="14" name="Google Shape;14;p9"/>
          <p:cNvSpPr txBox="1"/>
          <p:nvPr>
            <p:ph idx="1" type="body"/>
          </p:nvPr>
        </p:nvSpPr>
        <p:spPr>
          <a:xfrm>
            <a:off x="447923" y="1305217"/>
            <a:ext cx="8197114" cy="2365901"/>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rgbClr val="191300"/>
              </a:buClr>
              <a:buSzPts val="2400"/>
              <a:buFont typeface="Merriweather Sans"/>
              <a:buChar char="&gt;"/>
              <a:defRPr b="1" i="0" sz="2400" u="none" cap="none" strike="noStrike">
                <a:solidFill>
                  <a:srgbClr val="191300"/>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191300"/>
              </a:buClr>
              <a:buSzPts val="2000"/>
              <a:buFont typeface="Arial"/>
              <a:buChar char="–"/>
              <a:defRPr b="1" i="0" sz="2000" u="none" cap="none" strike="noStrike">
                <a:solidFill>
                  <a:srgbClr val="191300"/>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191300"/>
              </a:buClr>
              <a:buSzPts val="1800"/>
              <a:buFont typeface="Merriweather Sans"/>
              <a:buChar char="&gt;"/>
              <a:defRPr b="1" i="0" sz="1800" u="none" cap="none" strike="noStrike">
                <a:solidFill>
                  <a:srgbClr val="191300"/>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191300"/>
              </a:buClr>
              <a:buSzPts val="1600"/>
              <a:buFont typeface="Arial"/>
              <a:buChar char="–"/>
              <a:defRPr b="1" i="0" sz="1600" u="none" cap="none" strike="noStrike">
                <a:solidFill>
                  <a:srgbClr val="191300"/>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191300"/>
              </a:buClr>
              <a:buSzPts val="1400"/>
              <a:buFont typeface="Merriweather Sans"/>
              <a:buChar char="&gt;"/>
              <a:defRPr b="1" i="0" sz="1400" u="none" cap="none" strike="noStrike">
                <a:solidFill>
                  <a:srgbClr val="191300"/>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5" name="Google Shape;15;p9"/>
          <p:cNvSpPr txBox="1"/>
          <p:nvPr>
            <p:ph type="title"/>
          </p:nvPr>
        </p:nvSpPr>
        <p:spPr>
          <a:xfrm>
            <a:off x="447922" y="26385"/>
            <a:ext cx="8197109" cy="99377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dk1"/>
              </a:buClr>
              <a:buSzPts val="3000"/>
              <a:buFont typeface="Encode Sans Black"/>
              <a:buNone/>
              <a:defRPr b="1" i="0" sz="3000" u="none" cap="none" strike="noStrike">
                <a:solidFill>
                  <a:schemeClr val="dk1"/>
                </a:solidFill>
                <a:latin typeface="Encode Sans Black"/>
                <a:ea typeface="Encode Sans Black"/>
                <a:cs typeface="Encode Sans Black"/>
                <a:sym typeface="Encode Sans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6" name="Google Shape;16;p9"/>
          <p:cNvPicPr preferRelativeResize="0"/>
          <p:nvPr/>
        </p:nvPicPr>
        <p:blipFill rotWithShape="1">
          <a:blip r:embed="rId2">
            <a:alphaModFix/>
          </a:blip>
          <a:srcRect b="0" l="0" r="0" t="0"/>
          <a:stretch/>
        </p:blipFill>
        <p:spPr>
          <a:xfrm>
            <a:off x="549031" y="1020608"/>
            <a:ext cx="1103781" cy="9636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1 Content">
  <p:cSld name="Title and 1 Content">
    <p:spTree>
      <p:nvGrpSpPr>
        <p:cNvPr id="17" name="Shape 17"/>
        <p:cNvGrpSpPr/>
        <p:nvPr/>
      </p:nvGrpSpPr>
      <p:grpSpPr>
        <a:xfrm>
          <a:off x="0" y="0"/>
          <a:ext cx="0" cy="0"/>
          <a:chOff x="0" y="0"/>
          <a:chExt cx="0" cy="0"/>
        </a:xfrm>
      </p:grpSpPr>
      <p:sp>
        <p:nvSpPr>
          <p:cNvPr id="18" name="Google Shape;18;p17"/>
          <p:cNvSpPr txBox="1"/>
          <p:nvPr>
            <p:ph idx="1" type="body"/>
          </p:nvPr>
        </p:nvSpPr>
        <p:spPr>
          <a:xfrm>
            <a:off x="169891" y="899652"/>
            <a:ext cx="8752883" cy="3959942"/>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rgbClr val="000000"/>
              </a:buClr>
              <a:buSzPts val="2700"/>
              <a:buFont typeface="Arial"/>
              <a:buNone/>
              <a:defRPr b="0" i="0" sz="2700" u="none" cap="none" strike="noStrike">
                <a:solidFill>
                  <a:srgbClr val="0A4E7F"/>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9" name="Google Shape;19;p17"/>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0" name="Google Shape;20;p17"/>
          <p:cNvSpPr txBox="1"/>
          <p:nvPr>
            <p:ph idx="12" type="sldNum"/>
          </p:nvPr>
        </p:nvSpPr>
        <p:spPr>
          <a:xfrm>
            <a:off x="8607973" y="4887311"/>
            <a:ext cx="536027" cy="256189"/>
          </a:xfrm>
          <a:prstGeom prst="rect">
            <a:avLst/>
          </a:prstGeom>
          <a:noFill/>
          <a:ln>
            <a:noFill/>
          </a:ln>
        </p:spPr>
        <p:txBody>
          <a:bodyPr anchorCtr="0" anchor="t" bIns="45700" lIns="91425" spcFirstLastPara="1" rIns="91425" wrap="square" tIns="45700">
            <a:normAutofit/>
          </a:bodyPr>
          <a:lstStyle>
            <a:lvl1pPr indent="0" lvl="0" marL="0" marR="0" rtl="0" algn="l">
              <a:lnSpc>
                <a:spcPct val="100000"/>
              </a:lnSpc>
              <a:spcBef>
                <a:spcPts val="0"/>
              </a:spcBef>
              <a:spcAft>
                <a:spcPts val="0"/>
              </a:spcAft>
              <a:buNone/>
              <a:defRPr b="1" i="0" sz="15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None/>
              <a:defRPr b="1" i="0" sz="15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None/>
              <a:defRPr b="1" i="0" sz="15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None/>
              <a:defRPr b="1" i="0" sz="15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None/>
              <a:defRPr b="1" i="0" sz="15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None/>
              <a:defRPr b="1" i="0" sz="15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None/>
              <a:defRPr b="1" i="0" sz="15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None/>
              <a:defRPr b="1" i="0" sz="15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None/>
              <a:defRPr b="1" i="0" sz="15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2 Content">
  <p:cSld name="Title and 2 Content">
    <p:spTree>
      <p:nvGrpSpPr>
        <p:cNvPr id="21" name="Shape 21"/>
        <p:cNvGrpSpPr/>
        <p:nvPr/>
      </p:nvGrpSpPr>
      <p:grpSpPr>
        <a:xfrm>
          <a:off x="0" y="0"/>
          <a:ext cx="0" cy="0"/>
          <a:chOff x="0" y="0"/>
          <a:chExt cx="0" cy="0"/>
        </a:xfrm>
      </p:grpSpPr>
      <p:sp>
        <p:nvSpPr>
          <p:cNvPr id="22" name="Google Shape;22;p19"/>
          <p:cNvSpPr txBox="1"/>
          <p:nvPr>
            <p:ph idx="1" type="body"/>
          </p:nvPr>
        </p:nvSpPr>
        <p:spPr>
          <a:xfrm>
            <a:off x="155142" y="811161"/>
            <a:ext cx="4276748" cy="4077930"/>
          </a:xfrm>
          <a:prstGeom prst="rect">
            <a:avLst/>
          </a:prstGeom>
          <a:solidFill>
            <a:schemeClr val="lt1"/>
          </a:solidFill>
          <a:ln cap="flat" cmpd="sng" w="25400">
            <a:solidFill>
              <a:schemeClr val="accent1"/>
            </a:solidFill>
            <a:prstDash val="solid"/>
            <a:round/>
            <a:headEnd len="sm" w="sm" type="none"/>
            <a:tailEnd len="sm" w="sm" type="none"/>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A4E7F"/>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3" name="Google Shape;23;p19"/>
          <p:cNvSpPr txBox="1"/>
          <p:nvPr>
            <p:ph idx="2" type="body"/>
          </p:nvPr>
        </p:nvSpPr>
        <p:spPr>
          <a:xfrm>
            <a:off x="4649154" y="825909"/>
            <a:ext cx="4339988" cy="4077930"/>
          </a:xfrm>
          <a:prstGeom prst="rect">
            <a:avLst/>
          </a:prstGeom>
          <a:solidFill>
            <a:schemeClr val="lt1"/>
          </a:solidFill>
          <a:ln cap="flat" cmpd="sng" w="25400">
            <a:solidFill>
              <a:schemeClr val="accent1"/>
            </a:solidFill>
            <a:prstDash val="solid"/>
            <a:round/>
            <a:headEnd len="sm" w="sm" type="none"/>
            <a:tailEnd len="sm" w="sm" type="none"/>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A4E7F"/>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4" name="Google Shape;24;p19"/>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5" name="Google Shape;25;p19"/>
          <p:cNvSpPr txBox="1"/>
          <p:nvPr>
            <p:ph idx="12" type="sldNum"/>
          </p:nvPr>
        </p:nvSpPr>
        <p:spPr>
          <a:xfrm>
            <a:off x="8607973" y="4887311"/>
            <a:ext cx="536027" cy="256189"/>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 name="Shape 26"/>
        <p:cNvGrpSpPr/>
        <p:nvPr/>
      </p:nvGrpSpPr>
      <p:grpSpPr>
        <a:xfrm>
          <a:off x="0" y="0"/>
          <a:ext cx="0" cy="0"/>
          <a:chOff x="0" y="0"/>
          <a:chExt cx="0" cy="0"/>
        </a:xfrm>
      </p:grpSpPr>
      <p:sp>
        <p:nvSpPr>
          <p:cNvPr id="27" name="Google Shape;27;p22"/>
          <p:cNvSpPr txBox="1"/>
          <p:nvPr>
            <p:ph type="title"/>
          </p:nvPr>
        </p:nvSpPr>
        <p:spPr>
          <a:xfrm>
            <a:off x="667500" y="326100"/>
            <a:ext cx="78090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800"/>
              <a:buFont typeface="Arial"/>
              <a:buNone/>
              <a:defRPr b="0" i="0" sz="1400" u="none" cap="none" strike="noStrike">
                <a:solidFill>
                  <a:srgbClr val="000000"/>
                </a:solidFill>
                <a:latin typeface="Arial"/>
                <a:ea typeface="Arial"/>
                <a:cs typeface="Arial"/>
                <a:sym typeface="Arial"/>
              </a:defRPr>
            </a:lvl9pPr>
          </a:lstStyle>
          <a:p/>
        </p:txBody>
      </p:sp>
      <p:sp>
        <p:nvSpPr>
          <p:cNvPr id="28" name="Google Shape;28;p22"/>
          <p:cNvSpPr txBox="1"/>
          <p:nvPr>
            <p:ph idx="1" type="body"/>
          </p:nvPr>
        </p:nvSpPr>
        <p:spPr>
          <a:xfrm>
            <a:off x="667500" y="1152475"/>
            <a:ext cx="78090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rgbClr val="000000"/>
              </a:buClr>
              <a:buSzPts val="18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115000"/>
              </a:lnSpc>
              <a:spcBef>
                <a:spcPts val="16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15000"/>
              </a:lnSpc>
              <a:spcBef>
                <a:spcPts val="16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15000"/>
              </a:lnSpc>
              <a:spcBef>
                <a:spcPts val="16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15000"/>
              </a:lnSpc>
              <a:spcBef>
                <a:spcPts val="16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15000"/>
              </a:lnSpc>
              <a:spcBef>
                <a:spcPts val="16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15000"/>
              </a:lnSpc>
              <a:spcBef>
                <a:spcPts val="16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15000"/>
              </a:lnSpc>
              <a:spcBef>
                <a:spcPts val="16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15000"/>
              </a:lnSpc>
              <a:spcBef>
                <a:spcPts val="1600"/>
              </a:spcBef>
              <a:spcAft>
                <a:spcPts val="160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29" name="Google Shape;29;p2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0E2A47"/>
                </a:solidFill>
                <a:latin typeface="Inter"/>
                <a:ea typeface="Inter"/>
                <a:cs typeface="Inter"/>
                <a:sym typeface="Inter"/>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0E2A47"/>
                </a:solidFill>
                <a:latin typeface="Inter"/>
                <a:ea typeface="Inter"/>
                <a:cs typeface="Inter"/>
                <a:sym typeface="Inter"/>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0E2A47"/>
                </a:solidFill>
                <a:latin typeface="Inter"/>
                <a:ea typeface="Inter"/>
                <a:cs typeface="Inter"/>
                <a:sym typeface="Inter"/>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0E2A47"/>
                </a:solidFill>
                <a:latin typeface="Inter"/>
                <a:ea typeface="Inter"/>
                <a:cs typeface="Inter"/>
                <a:sym typeface="Inter"/>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0E2A47"/>
                </a:solidFill>
                <a:latin typeface="Inter"/>
                <a:ea typeface="Inter"/>
                <a:cs typeface="Inter"/>
                <a:sym typeface="Inter"/>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0E2A47"/>
                </a:solidFill>
                <a:latin typeface="Inter"/>
                <a:ea typeface="Inter"/>
                <a:cs typeface="Inter"/>
                <a:sym typeface="Inter"/>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0E2A47"/>
                </a:solidFill>
                <a:latin typeface="Inter"/>
                <a:ea typeface="Inter"/>
                <a:cs typeface="Inter"/>
                <a:sym typeface="Inter"/>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0E2A47"/>
                </a:solidFill>
                <a:latin typeface="Inter"/>
                <a:ea typeface="Inter"/>
                <a:cs typeface="Inter"/>
                <a:sym typeface="Inter"/>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0E2A47"/>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15.png"/><Relationship Id="rId3" Type="http://schemas.openxmlformats.org/officeDocument/2006/relationships/image" Target="../media/image9.png"/><Relationship Id="rId4" Type="http://schemas.openxmlformats.org/officeDocument/2006/relationships/image" Target="../media/image13.jpg"/><Relationship Id="rId10" Type="http://schemas.openxmlformats.org/officeDocument/2006/relationships/theme" Target="../theme/theme2.xml"/><Relationship Id="rId9" Type="http://schemas.openxmlformats.org/officeDocument/2006/relationships/slideLayout" Target="../slideLayouts/slideLayout5.xml"/><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descr="A purple text on a black background&#10;&#10;Description automatically generated" id="6" name="Google Shape;6;p5"/>
          <p:cNvPicPr preferRelativeResize="0"/>
          <p:nvPr/>
        </p:nvPicPr>
        <p:blipFill rotWithShape="1">
          <a:blip r:embed="rId1">
            <a:alphaModFix/>
          </a:blip>
          <a:srcRect b="13468" l="0" r="0" t="0"/>
          <a:stretch/>
        </p:blipFill>
        <p:spPr>
          <a:xfrm>
            <a:off x="2179964" y="4462911"/>
            <a:ext cx="2595310" cy="540651"/>
          </a:xfrm>
          <a:prstGeom prst="rect">
            <a:avLst/>
          </a:prstGeom>
          <a:noFill/>
          <a:ln>
            <a:noFill/>
          </a:ln>
        </p:spPr>
      </p:pic>
      <p:pic>
        <p:nvPicPr>
          <p:cNvPr descr="Blue text on a black background&#10;&#10;Description automatically generated" id="7" name="Google Shape;7;p5"/>
          <p:cNvPicPr preferRelativeResize="0"/>
          <p:nvPr/>
        </p:nvPicPr>
        <p:blipFill rotWithShape="1">
          <a:blip r:embed="rId2">
            <a:alphaModFix/>
          </a:blip>
          <a:srcRect b="0" l="0" r="0" t="0"/>
          <a:stretch/>
        </p:blipFill>
        <p:spPr>
          <a:xfrm>
            <a:off x="241242" y="4509786"/>
            <a:ext cx="1870118" cy="446903"/>
          </a:xfrm>
          <a:prstGeom prst="rect">
            <a:avLst/>
          </a:prstGeom>
          <a:noFill/>
          <a:ln>
            <a:noFill/>
          </a:ln>
        </p:spPr>
      </p:pic>
      <p:pic>
        <p:nvPicPr>
          <p:cNvPr descr="A green text on a black background&#10;&#10;Description automatically generated" id="8" name="Google Shape;8;p5"/>
          <p:cNvPicPr preferRelativeResize="0"/>
          <p:nvPr/>
        </p:nvPicPr>
        <p:blipFill rotWithShape="1">
          <a:blip r:embed="rId3">
            <a:alphaModFix/>
          </a:blip>
          <a:srcRect b="0" l="0" r="0" t="0"/>
          <a:stretch/>
        </p:blipFill>
        <p:spPr>
          <a:xfrm>
            <a:off x="7304492" y="4618318"/>
            <a:ext cx="1598266" cy="338371"/>
          </a:xfrm>
          <a:prstGeom prst="rect">
            <a:avLst/>
          </a:prstGeom>
          <a:noFill/>
          <a:ln>
            <a:noFill/>
          </a:ln>
        </p:spPr>
      </p:pic>
      <p:pic>
        <p:nvPicPr>
          <p:cNvPr descr="A logo for a university&#10;&#10;Description automatically generated" id="9" name="Google Shape;9;p5"/>
          <p:cNvPicPr preferRelativeResize="0"/>
          <p:nvPr/>
        </p:nvPicPr>
        <p:blipFill rotWithShape="1">
          <a:blip r:embed="rId4">
            <a:alphaModFix/>
          </a:blip>
          <a:srcRect b="41749" l="21010" r="13690" t="45012"/>
          <a:stretch/>
        </p:blipFill>
        <p:spPr>
          <a:xfrm>
            <a:off x="4843878" y="4411141"/>
            <a:ext cx="2392010" cy="62759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5"/>
    <p:sldLayoutId id="2147483650" r:id="rId6"/>
    <p:sldLayoutId id="2147483651" r:id="rId7"/>
    <p:sldLayoutId id="2147483652" r:id="rId8"/>
    <p:sldLayoutId id="2147483653"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1.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www.colleague.ai/a-vision-for-ai-enabled-education-in-2025-new-year-message-from-colleague-ai/" TargetMode="Externa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tech.ed.gov/ai-future-of-teaching-and-learning/" TargetMode="External"/><Relationship Id="rId4" Type="http://schemas.openxmlformats.org/officeDocument/2006/relationships/hyperlink" Target="https://tech.ed.gov/designing-for-education-with-artificial-intelligence/" TargetMode="External"/><Relationship Id="rId5" Type="http://schemas.openxmlformats.org/officeDocument/2006/relationships/hyperlink" Target="https://ospi.k12.wa.us/sites/default/files/2024-01/human-centered-ai-guidance-k-12-public-schools.pdf" TargetMode="External"/><Relationship Id="rId6" Type="http://schemas.openxmlformats.org/officeDocument/2006/relationships/hyperlink" Target="https://www.cgcs.org/site/default.aspx?PageType=3&amp;DomainID=4&amp;ModuleInstanceID=834&amp;ViewID=6446EE88-D30C-497E-9316-3F8874B3E108&amp;RenderLoc=0&amp;FlexDataID=8775&amp;PageID=1" TargetMode="External"/><Relationship Id="rId7" Type="http://schemas.openxmlformats.org/officeDocument/2006/relationships/hyperlink" Target="https://unesdoc.unesco.org/ark:/48223/pf0000386693"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1.png"/><Relationship Id="rId4" Type="http://schemas.openxmlformats.org/officeDocument/2006/relationships/image" Target="../media/image19.png"/><Relationship Id="rId5"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forms.gle/6z1quzWuKdAWyKi96"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s://github.com/ISEA-Repositories/Cohort-2025"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s://pandas.pydata.org/Pandas_Cheat_Sheet.pdf" TargetMode="External"/><Relationship Id="rId4" Type="http://schemas.openxmlformats.org/officeDocument/2006/relationships/hyperlink" Target="https://jakevdp.github.io/PythonDataScienceHandbook/" TargetMode="External"/><Relationship Id="rId5" Type="http://schemas.openxmlformats.org/officeDocument/2006/relationships/hyperlink" Target="https://colab.research.google.com/" TargetMode="External"/><Relationship Id="rId6" Type="http://schemas.openxmlformats.org/officeDocument/2006/relationships/hyperlink" Target="https://www.statlearning.com/" TargetMode="External"/><Relationship Id="rId7" Type="http://schemas.openxmlformats.org/officeDocument/2006/relationships/hyperlink" Target="https://forms.gle/hXoAaPkyWyFjp1298"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10.png"/><Relationship Id="rId5" Type="http://schemas.openxmlformats.org/officeDocument/2006/relationships/image" Target="../media/image22.png"/><Relationship Id="rId6" Type="http://schemas.openxmlformats.org/officeDocument/2006/relationships/image" Target="../media/image4.png"/><Relationship Id="rId7"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www.colleague.ai/ai-as-a-third-agent-in-the-classroom/" TargetMode="Externa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hyperlink" Target="http://drive.google.com/file/d/1fEq-5eUfdmt-Errj1wHAOSdU51uKmhoz/view" TargetMode="External"/><Relationship Id="rId5"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 name="Shape 33"/>
        <p:cNvGrpSpPr/>
        <p:nvPr/>
      </p:nvGrpSpPr>
      <p:grpSpPr>
        <a:xfrm>
          <a:off x="0" y="0"/>
          <a:ext cx="0" cy="0"/>
          <a:chOff x="0" y="0"/>
          <a:chExt cx="0" cy="0"/>
        </a:xfrm>
      </p:grpSpPr>
      <p:sp>
        <p:nvSpPr>
          <p:cNvPr id="34" name="Google Shape;34;p1"/>
          <p:cNvSpPr txBox="1"/>
          <p:nvPr>
            <p:ph type="title"/>
          </p:nvPr>
        </p:nvSpPr>
        <p:spPr>
          <a:xfrm>
            <a:off x="460375" y="644993"/>
            <a:ext cx="6972300" cy="2641756"/>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191300"/>
              </a:buClr>
              <a:buSzPts val="5000"/>
              <a:buFont typeface="Encode Sans Black"/>
              <a:buNone/>
            </a:pPr>
            <a:r>
              <a:rPr lang="en-US" sz="2800"/>
              <a:t>Overview of AI/ML in Education and ISEA Logistics</a:t>
            </a:r>
            <a:br>
              <a:rPr lang="en-US" sz="2800">
                <a:solidFill>
                  <a:srgbClr val="191300"/>
                </a:solidFill>
              </a:rPr>
            </a:br>
            <a:br>
              <a:rPr lang="en-US" sz="2800">
                <a:solidFill>
                  <a:srgbClr val="191300"/>
                </a:solidFill>
              </a:rPr>
            </a:br>
            <a:r>
              <a:rPr lang="en-US" sz="1800"/>
              <a:t>ISEA Session </a:t>
            </a:r>
            <a:r>
              <a:rPr lang="en-US" sz="1800">
                <a:solidFill>
                  <a:srgbClr val="191300"/>
                </a:solidFill>
              </a:rPr>
              <a:t>1</a:t>
            </a:r>
            <a:endParaRPr sz="1800"/>
          </a:p>
        </p:txBody>
      </p:sp>
      <p:sp>
        <p:nvSpPr>
          <p:cNvPr id="35" name="Google Shape;35;p1"/>
          <p:cNvSpPr txBox="1"/>
          <p:nvPr/>
        </p:nvSpPr>
        <p:spPr>
          <a:xfrm>
            <a:off x="536327" y="3562850"/>
            <a:ext cx="4370700" cy="1354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Encode Sans"/>
                <a:ea typeface="Encode Sans"/>
                <a:cs typeface="Encode Sans"/>
                <a:sym typeface="Encode Sans"/>
              </a:rPr>
              <a:t>Dr. Min Sun &amp; Dr. Shawon Sarkar</a:t>
            </a:r>
            <a:endParaRPr b="1" i="0" sz="1400" u="none" cap="none" strike="noStrike">
              <a:solidFill>
                <a:schemeClr val="dk1"/>
              </a:solidFill>
              <a:latin typeface="Encode Sans"/>
              <a:ea typeface="Encode Sans"/>
              <a:cs typeface="Encode Sans"/>
              <a:sym typeface="Encode Sans"/>
            </a:endParaRPr>
          </a:p>
          <a:p>
            <a:pPr indent="0" lvl="0" marL="0" marR="0" rtl="0" algn="l">
              <a:lnSpc>
                <a:spcPct val="100000"/>
              </a:lnSpc>
              <a:spcBef>
                <a:spcPts val="0"/>
              </a:spcBef>
              <a:spcAft>
                <a:spcPts val="0"/>
              </a:spcAft>
              <a:buClr>
                <a:srgbClr val="000000"/>
              </a:buClr>
              <a:buSzPts val="1400"/>
              <a:buFont typeface="Arial"/>
              <a:buNone/>
            </a:pPr>
            <a:r>
              <a:rPr b="0" i="0" lang="en-US" sz="1300" u="none" cap="none" strike="noStrike">
                <a:solidFill>
                  <a:schemeClr val="dk1"/>
                </a:solidFill>
                <a:latin typeface="Encode Sans"/>
                <a:ea typeface="Encode Sans"/>
                <a:cs typeface="Encode Sans"/>
                <a:sym typeface="Encode Sans"/>
              </a:rPr>
              <a:t>University of Washington</a:t>
            </a:r>
            <a:endParaRPr b="0" i="0" sz="1300" u="none" cap="none" strike="noStrike">
              <a:solidFill>
                <a:schemeClr val="dk1"/>
              </a:solidFill>
              <a:latin typeface="Encode Sans"/>
              <a:ea typeface="Encode Sans"/>
              <a:cs typeface="Encode Sans"/>
              <a:sym typeface="Encode San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Encode Sans"/>
              <a:ea typeface="Encode Sans"/>
              <a:cs typeface="Encode Sans"/>
              <a:sym typeface="Encode Sans"/>
            </a:endParaRPr>
          </a:p>
          <a:p>
            <a:pPr indent="0" lvl="0" marL="0" marR="0" rtl="0" algn="l">
              <a:lnSpc>
                <a:spcPct val="100000"/>
              </a:lnSpc>
              <a:spcBef>
                <a:spcPts val="0"/>
              </a:spcBef>
              <a:spcAft>
                <a:spcPts val="0"/>
              </a:spcAft>
              <a:buClr>
                <a:srgbClr val="000000"/>
              </a:buClr>
              <a:buSzPts val="1400"/>
              <a:buFont typeface="Arial"/>
              <a:buNone/>
            </a:pPr>
            <a:r>
              <a:rPr b="0" i="0" lang="en-US" sz="1300" u="none" cap="none" strike="noStrike">
                <a:solidFill>
                  <a:schemeClr val="dk1"/>
                </a:solidFill>
                <a:latin typeface="Encode Sans"/>
                <a:ea typeface="Encode Sans"/>
                <a:cs typeface="Encode Sans"/>
                <a:sym typeface="Encode Sans"/>
              </a:rPr>
              <a:t>01.24.2025</a:t>
            </a:r>
            <a:endParaRPr b="0" i="0" sz="1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br>
              <a:rPr b="0" i="0" lang="en-US" sz="1400" u="none" cap="none" strike="noStrike">
                <a:solidFill>
                  <a:schemeClr val="dk1"/>
                </a:solidFill>
                <a:latin typeface="Arial"/>
                <a:ea typeface="Arial"/>
                <a:cs typeface="Arial"/>
                <a:sym typeface="Arial"/>
              </a:rPr>
            </a:b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g32e67ce33f7_0_1"/>
          <p:cNvSpPr txBox="1"/>
          <p:nvPr>
            <p:ph type="title"/>
          </p:nvPr>
        </p:nvSpPr>
        <p:spPr>
          <a:xfrm>
            <a:off x="0" y="0"/>
            <a:ext cx="3000000" cy="3000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t>Example 2: Personalized Learning</a:t>
            </a:r>
            <a:endParaRPr/>
          </a:p>
        </p:txBody>
      </p:sp>
      <p:sp>
        <p:nvSpPr>
          <p:cNvPr id="121" name="Google Shape;121;g32e67ce33f7_0_1"/>
          <p:cNvSpPr txBox="1"/>
          <p:nvPr>
            <p:ph idx="12" type="sldNum"/>
          </p:nvPr>
        </p:nvSpPr>
        <p:spPr>
          <a:xfrm>
            <a:off x="8607973" y="4887311"/>
            <a:ext cx="536100" cy="256200"/>
          </a:xfrm>
          <a:prstGeom prst="rect">
            <a:avLst/>
          </a:prstGeom>
          <a:noFill/>
          <a:ln>
            <a:noFill/>
          </a:ln>
        </p:spPr>
        <p:txBody>
          <a:bodyPr anchorCtr="0" anchor="t" bIns="91425" lIns="91425" spcFirstLastPara="1" rIns="91425" wrap="square" tIns="91425">
            <a:normAutofit fontScale="40000" lnSpcReduction="20000"/>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pic>
        <p:nvPicPr>
          <p:cNvPr id="122" name="Google Shape;122;g32e67ce33f7_0_1"/>
          <p:cNvPicPr preferRelativeResize="0"/>
          <p:nvPr/>
        </p:nvPicPr>
        <p:blipFill rotWithShape="1">
          <a:blip r:embed="rId3">
            <a:alphaModFix/>
          </a:blip>
          <a:srcRect b="0" l="0" r="0" t="0"/>
          <a:stretch/>
        </p:blipFill>
        <p:spPr>
          <a:xfrm>
            <a:off x="1050391" y="1130794"/>
            <a:ext cx="6934393" cy="3882506"/>
          </a:xfrm>
          <a:prstGeom prst="rect">
            <a:avLst/>
          </a:prstGeom>
          <a:solidFill>
            <a:srgbClr val="ECECEC"/>
          </a:solidFill>
          <a:ln cap="rnd" cmpd="sng" w="190500">
            <a:solidFill>
              <a:srgbClr val="FFFFFF"/>
            </a:solidFill>
            <a:prstDash val="solid"/>
            <a:round/>
            <a:headEnd len="sm" w="sm" type="none"/>
            <a:tailEnd len="sm" w="sm" type="none"/>
          </a:ln>
          <a:effectLst>
            <a:outerShdw blurRad="50000" rotWithShape="0" algn="tl">
              <a:srgbClr val="000000">
                <a:alpha val="40780"/>
              </a:srgbClr>
            </a:outerShdw>
          </a:effectLst>
        </p:spPr>
      </p:pic>
      <p:sp>
        <p:nvSpPr>
          <p:cNvPr id="123" name="Google Shape;123;g32e67ce33f7_0_1"/>
          <p:cNvSpPr txBox="1"/>
          <p:nvPr>
            <p:ph idx="1" type="body"/>
          </p:nvPr>
        </p:nvSpPr>
        <p:spPr>
          <a:xfrm>
            <a:off x="874095" y="763579"/>
            <a:ext cx="7761300" cy="373500"/>
          </a:xfrm>
          <a:prstGeom prst="rect">
            <a:avLst/>
          </a:prstGeom>
          <a:noFill/>
          <a:ln>
            <a:noFill/>
          </a:ln>
        </p:spPr>
        <p:txBody>
          <a:bodyPr anchorCtr="0" anchor="t" bIns="34275" lIns="68575" spcFirstLastPara="1" rIns="68575" wrap="square" tIns="34275">
            <a:normAutofit fontScale="25000"/>
          </a:bodyPr>
          <a:lstStyle/>
          <a:p>
            <a:pPr indent="0" lvl="0" marL="0" rtl="0" algn="l">
              <a:lnSpc>
                <a:spcPct val="115000"/>
              </a:lnSpc>
              <a:spcBef>
                <a:spcPts val="0"/>
              </a:spcBef>
              <a:spcAft>
                <a:spcPts val="0"/>
              </a:spcAft>
              <a:buSzPct val="171428"/>
              <a:buNone/>
            </a:pPr>
            <a:r>
              <a:rPr lang="en-US" sz="1500"/>
              <a:t>A parent (Dr. Sun here) works with AI to explain to her 3rd grader about how a light bulb completes a circuit.</a:t>
            </a:r>
            <a:endParaRPr sz="1500"/>
          </a:p>
          <a:p>
            <a:pPr indent="0" lvl="0" marL="0" rtl="0" algn="l">
              <a:lnSpc>
                <a:spcPct val="115000"/>
              </a:lnSpc>
              <a:spcBef>
                <a:spcPts val="0"/>
              </a:spcBef>
              <a:spcAft>
                <a:spcPts val="0"/>
              </a:spcAft>
              <a:buSzPct val="142857"/>
              <a:buNone/>
            </a:pPr>
            <a:r>
              <a:t/>
            </a:r>
            <a:endParaRPr sz="1800"/>
          </a:p>
          <a:p>
            <a:pPr indent="0" lvl="0" marL="0" rtl="0" algn="l">
              <a:lnSpc>
                <a:spcPct val="115000"/>
              </a:lnSpc>
              <a:spcBef>
                <a:spcPts val="0"/>
              </a:spcBef>
              <a:spcAft>
                <a:spcPts val="0"/>
              </a:spcAft>
              <a:buSzPct val="142857"/>
              <a:buNone/>
            </a:pPr>
            <a:r>
              <a:t/>
            </a:r>
            <a:endParaRPr sz="1800"/>
          </a:p>
          <a:p>
            <a:pPr indent="0" lvl="0" marL="0" rtl="0" algn="l">
              <a:lnSpc>
                <a:spcPct val="115000"/>
              </a:lnSpc>
              <a:spcBef>
                <a:spcPts val="0"/>
              </a:spcBef>
              <a:spcAft>
                <a:spcPts val="0"/>
              </a:spcAft>
              <a:buSzPct val="171428"/>
              <a:buNone/>
            </a:pPr>
            <a:r>
              <a:t/>
            </a:r>
            <a:endParaRPr sz="1500"/>
          </a:p>
        </p:txBody>
      </p:sp>
      <p:sp>
        <p:nvSpPr>
          <p:cNvPr id="124" name="Google Shape;124;g32e67ce33f7_0_1"/>
          <p:cNvSpPr/>
          <p:nvPr/>
        </p:nvSpPr>
        <p:spPr>
          <a:xfrm>
            <a:off x="272668" y="416803"/>
            <a:ext cx="48000" cy="342900"/>
          </a:xfrm>
          <a:prstGeom prst="roundRect">
            <a:avLst>
              <a:gd fmla="val 16667" name="adj"/>
            </a:avLst>
          </a:prstGeom>
          <a:solidFill>
            <a:srgbClr val="7030A0"/>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125" name="Google Shape;125;g32e67ce33f7_0_1"/>
          <p:cNvSpPr/>
          <p:nvPr/>
        </p:nvSpPr>
        <p:spPr>
          <a:xfrm>
            <a:off x="5697975" y="2454650"/>
            <a:ext cx="2347500" cy="2193900"/>
          </a:xfrm>
          <a:prstGeom prst="wedgeEllipseCallout">
            <a:avLst>
              <a:gd fmla="val -20833" name="adj1"/>
              <a:gd fmla="val 62500" name="adj2"/>
            </a:avLst>
          </a:prstGeom>
          <a:gradFill>
            <a:gsLst>
              <a:gs pos="0">
                <a:srgbClr val="DBD4EB"/>
              </a:gs>
              <a:gs pos="100000">
                <a:srgbClr val="9080BB"/>
              </a:gs>
            </a:gsLst>
            <a:path path="circle">
              <a:fillToRect b="50%" l="50%" r="50%" t="50%"/>
            </a:path>
            <a:tileRect/>
          </a:gradFill>
          <a:ln cap="flat" cmpd="sng" w="9525">
            <a:solidFill>
              <a:srgbClr val="141721"/>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050" u="none" cap="none" strike="noStrike">
                <a:solidFill>
                  <a:schemeClr val="dk1"/>
                </a:solidFill>
                <a:latin typeface="Arial"/>
                <a:ea typeface="Arial"/>
                <a:cs typeface="Arial"/>
                <a:sym typeface="Arial"/>
              </a:rPr>
              <a:t>"This was the most helpful AI ever it helped me understand the entire algorithm and helped me finish 2x faster!</a:t>
            </a:r>
            <a:endParaRPr b="0" i="0" sz="105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rPr b="0" i="0" lang="en-US" sz="1050" u="none" cap="none" strike="noStrike">
                <a:solidFill>
                  <a:schemeClr val="dk1"/>
                </a:solidFill>
                <a:latin typeface="Arial"/>
                <a:ea typeface="Arial"/>
                <a:cs typeface="Arial"/>
                <a:sym typeface="Arial"/>
              </a:rPr>
              <a:t>Thank you!"</a:t>
            </a:r>
            <a:endParaRPr b="0" i="0" sz="105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05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rPr b="0" i="0" lang="en-US" sz="825" u="none" cap="none" strike="noStrike">
                <a:solidFill>
                  <a:schemeClr val="dk1"/>
                </a:solidFill>
                <a:latin typeface="Roboto"/>
                <a:ea typeface="Roboto"/>
                <a:cs typeface="Roboto"/>
                <a:sym typeface="Roboto"/>
              </a:rPr>
              <a:t>— </a:t>
            </a:r>
            <a:r>
              <a:rPr b="0" i="0" lang="en-US" sz="1050" u="none" cap="none" strike="noStrike">
                <a:solidFill>
                  <a:schemeClr val="dk1"/>
                </a:solidFill>
                <a:latin typeface="Arial"/>
                <a:ea typeface="Arial"/>
                <a:cs typeface="Arial"/>
                <a:sym typeface="Arial"/>
              </a:rPr>
              <a:t> unsolicited feedback from a 7th grader</a:t>
            </a:r>
            <a:endParaRPr b="0" i="0" sz="105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050" u="none" cap="none" strike="noStrik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id="131" name="Google Shape;131;g32e67ce33f7_0_11"/>
          <p:cNvPicPr preferRelativeResize="0"/>
          <p:nvPr>
            <p:ph idx="1" type="body"/>
          </p:nvPr>
        </p:nvPicPr>
        <p:blipFill rotWithShape="1">
          <a:blip r:embed="rId3">
            <a:alphaModFix/>
          </a:blip>
          <a:srcRect b="0" l="0" r="0" t="0"/>
          <a:stretch/>
        </p:blipFill>
        <p:spPr>
          <a:xfrm>
            <a:off x="418934" y="801641"/>
            <a:ext cx="3292800" cy="4038900"/>
          </a:xfrm>
          <a:prstGeom prst="rect">
            <a:avLst/>
          </a:prstGeom>
          <a:solidFill>
            <a:schemeClr val="lt1"/>
          </a:solidFill>
          <a:ln cap="flat" cmpd="sng" w="25400">
            <a:solidFill>
              <a:schemeClr val="accent1"/>
            </a:solidFill>
            <a:prstDash val="solid"/>
            <a:round/>
            <a:headEnd len="sm" w="sm" type="none"/>
            <a:tailEnd len="sm" w="sm" type="none"/>
          </a:ln>
        </p:spPr>
      </p:pic>
      <p:pic>
        <p:nvPicPr>
          <p:cNvPr id="132" name="Google Shape;132;g32e67ce33f7_0_11"/>
          <p:cNvPicPr preferRelativeResize="0"/>
          <p:nvPr>
            <p:ph idx="2" type="body"/>
          </p:nvPr>
        </p:nvPicPr>
        <p:blipFill rotWithShape="1">
          <a:blip r:embed="rId4">
            <a:alphaModFix/>
          </a:blip>
          <a:srcRect b="0" l="0" r="0" t="0"/>
          <a:stretch/>
        </p:blipFill>
        <p:spPr>
          <a:xfrm>
            <a:off x="4399617" y="795378"/>
            <a:ext cx="4090200" cy="4038900"/>
          </a:xfrm>
          <a:prstGeom prst="rect">
            <a:avLst/>
          </a:prstGeom>
          <a:solidFill>
            <a:schemeClr val="lt1"/>
          </a:solidFill>
          <a:ln cap="flat" cmpd="sng" w="25400">
            <a:solidFill>
              <a:schemeClr val="accent1"/>
            </a:solidFill>
            <a:prstDash val="solid"/>
            <a:round/>
            <a:headEnd len="sm" w="sm" type="none"/>
            <a:tailEnd len="sm" w="sm" type="none"/>
          </a:ln>
        </p:spPr>
      </p:pic>
      <p:sp>
        <p:nvSpPr>
          <p:cNvPr id="133" name="Google Shape;133;g32e67ce33f7_0_11"/>
          <p:cNvSpPr txBox="1"/>
          <p:nvPr>
            <p:ph type="title"/>
          </p:nvPr>
        </p:nvSpPr>
        <p:spPr>
          <a:xfrm>
            <a:off x="0" y="0"/>
            <a:ext cx="3000000" cy="3000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t>Example 3: Detailed, Individualized Feedback</a:t>
            </a:r>
            <a:endParaRPr/>
          </a:p>
        </p:txBody>
      </p:sp>
      <p:sp>
        <p:nvSpPr>
          <p:cNvPr id="134" name="Google Shape;134;g32e67ce33f7_0_11"/>
          <p:cNvSpPr txBox="1"/>
          <p:nvPr>
            <p:ph idx="12" type="sldNum"/>
          </p:nvPr>
        </p:nvSpPr>
        <p:spPr>
          <a:xfrm>
            <a:off x="8607973" y="4887311"/>
            <a:ext cx="536100" cy="25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
        <p:nvSpPr>
          <p:cNvPr id="135" name="Google Shape;135;g32e67ce33f7_0_11"/>
          <p:cNvSpPr/>
          <p:nvPr/>
        </p:nvSpPr>
        <p:spPr>
          <a:xfrm>
            <a:off x="272668" y="416803"/>
            <a:ext cx="48000" cy="342900"/>
          </a:xfrm>
          <a:prstGeom prst="roundRect">
            <a:avLst>
              <a:gd fmla="val 16667" name="adj"/>
            </a:avLst>
          </a:prstGeom>
          <a:solidFill>
            <a:srgbClr val="7030A0"/>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136" name="Google Shape;136;g32e67ce33f7_0_11"/>
          <p:cNvSpPr/>
          <p:nvPr/>
        </p:nvSpPr>
        <p:spPr>
          <a:xfrm>
            <a:off x="2506950" y="1634450"/>
            <a:ext cx="6034200" cy="2844900"/>
          </a:xfrm>
          <a:prstGeom prst="wedgeEllipseCallout">
            <a:avLst>
              <a:gd fmla="val -20833" name="adj1"/>
              <a:gd fmla="val 62500" name="adj2"/>
            </a:avLst>
          </a:prstGeom>
          <a:gradFill>
            <a:gsLst>
              <a:gs pos="0">
                <a:srgbClr val="DBD4EB"/>
              </a:gs>
              <a:gs pos="100000">
                <a:srgbClr val="9080BB"/>
              </a:gs>
            </a:gsLst>
            <a:path path="circle">
              <a:fillToRect b="50%" l="50%" r="50%" t="50%"/>
            </a:path>
            <a:tileRect/>
          </a:gradFill>
          <a:ln cap="flat" cmpd="sng" w="9525">
            <a:solidFill>
              <a:srgbClr val="141721"/>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000"/>
              <a:t>“Super exciting data point! Halfway through the year, we take the iReady diagnostic. The goal is for students to be at 50% growth towards their yearly growth goal. Last year, my students made an average of 72% growth in January. This year, students have made an average of 108% growth in January. I attribute a lot of this towards Colleague AI, both teacher and student facing.</a:t>
            </a:r>
            <a:endParaRPr sz="1000"/>
          </a:p>
          <a:p>
            <a:pPr indent="0" lvl="0" marL="0" rtl="0" algn="l">
              <a:spcBef>
                <a:spcPts val="0"/>
              </a:spcBef>
              <a:spcAft>
                <a:spcPts val="0"/>
              </a:spcAft>
              <a:buClr>
                <a:schemeClr val="dk1"/>
              </a:buClr>
              <a:buSzPts val="1100"/>
              <a:buFont typeface="Arial"/>
              <a:buNone/>
            </a:pPr>
            <a:r>
              <a:t/>
            </a:r>
            <a:endParaRPr sz="1000"/>
          </a:p>
          <a:p>
            <a:pPr indent="0" lvl="0" marL="0" rtl="0" algn="l">
              <a:spcBef>
                <a:spcPts val="0"/>
              </a:spcBef>
              <a:spcAft>
                <a:spcPts val="0"/>
              </a:spcAft>
              <a:buClr>
                <a:schemeClr val="dk1"/>
              </a:buClr>
              <a:buSzPts val="1100"/>
              <a:buFont typeface="Arial"/>
              <a:buNone/>
            </a:pPr>
            <a:r>
              <a:rPr lang="en-US" sz="1000"/>
              <a:t>My student who uses the student-facing version the most has made 315% growth as of halfway through the school year, growing from 4th grade to 6th grade. For the last 2 years, he made 0% growth. ”</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lang="en-US" sz="1000"/>
              <a:t>—  unsolicited feedback from a 7th grade teacher</a:t>
            </a:r>
            <a:endParaRPr sz="1000"/>
          </a:p>
          <a:p>
            <a:pPr indent="0" lvl="0" marL="0" rtl="0" algn="l">
              <a:spcBef>
                <a:spcPts val="0"/>
              </a:spcBef>
              <a:spcAft>
                <a:spcPts val="0"/>
              </a:spcAft>
              <a:buNone/>
            </a:pPr>
            <a:r>
              <a:t/>
            </a:r>
            <a:endParaRPr sz="1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g32e319385e5_0_0"/>
          <p:cNvSpPr txBox="1"/>
          <p:nvPr>
            <p:ph idx="1" type="body"/>
          </p:nvPr>
        </p:nvSpPr>
        <p:spPr>
          <a:xfrm>
            <a:off x="473400" y="1177996"/>
            <a:ext cx="8197200" cy="2365800"/>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480"/>
              </a:spcBef>
              <a:spcAft>
                <a:spcPts val="0"/>
              </a:spcAft>
              <a:buSzPts val="1800"/>
              <a:buFont typeface="Arial"/>
              <a:buChar char="&gt;"/>
            </a:pPr>
            <a:r>
              <a:rPr lang="en-US" sz="1400"/>
              <a:t>See </a:t>
            </a:r>
            <a:r>
              <a:rPr lang="en-US" sz="1400" u="sng">
                <a:solidFill>
                  <a:schemeClr val="hlink"/>
                </a:solidFill>
                <a:hlinkClick r:id="rId3"/>
              </a:rPr>
              <a:t>Dr. Sun’s Blog </a:t>
            </a:r>
            <a:r>
              <a:rPr lang="en-US" sz="1400"/>
              <a:t>on Colleague AI’s Platform</a:t>
            </a:r>
            <a:endParaRPr sz="1400"/>
          </a:p>
        </p:txBody>
      </p:sp>
      <p:sp>
        <p:nvSpPr>
          <p:cNvPr id="142" name="Google Shape;142;g32e319385e5_0_0"/>
          <p:cNvSpPr txBox="1"/>
          <p:nvPr>
            <p:ph type="title"/>
          </p:nvPr>
        </p:nvSpPr>
        <p:spPr>
          <a:xfrm>
            <a:off x="447922" y="26385"/>
            <a:ext cx="8197200" cy="9939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3000"/>
              <a:buNone/>
            </a:pPr>
            <a:r>
              <a:rPr lang="en-US"/>
              <a:t>New Vision of AI In Education</a:t>
            </a:r>
            <a:endParaRPr/>
          </a:p>
        </p:txBody>
      </p:sp>
      <p:pic>
        <p:nvPicPr>
          <p:cNvPr descr="A screenshot of a computer&#10;&#10;Description automatically generated" id="143" name="Google Shape;143;g32e319385e5_0_0"/>
          <p:cNvPicPr preferRelativeResize="0"/>
          <p:nvPr/>
        </p:nvPicPr>
        <p:blipFill rotWithShape="1">
          <a:blip r:embed="rId4">
            <a:alphaModFix/>
          </a:blip>
          <a:srcRect b="0" l="0" r="0" t="0"/>
          <a:stretch/>
        </p:blipFill>
        <p:spPr>
          <a:xfrm>
            <a:off x="866693" y="1590260"/>
            <a:ext cx="4245996" cy="290323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g32e319385e5_0_5"/>
          <p:cNvSpPr txBox="1"/>
          <p:nvPr>
            <p:ph idx="1" type="body"/>
          </p:nvPr>
        </p:nvSpPr>
        <p:spPr>
          <a:xfrm>
            <a:off x="447923" y="1305217"/>
            <a:ext cx="8197200" cy="2365800"/>
          </a:xfrm>
          <a:prstGeom prst="rect">
            <a:avLst/>
          </a:prstGeom>
          <a:noFill/>
          <a:ln>
            <a:noFill/>
          </a:ln>
        </p:spPr>
        <p:txBody>
          <a:bodyPr anchorCtr="0" anchor="t" bIns="45700" lIns="91425" spcFirstLastPara="1" rIns="91425" wrap="square" tIns="45700">
            <a:noAutofit/>
          </a:bodyPr>
          <a:lstStyle/>
          <a:p>
            <a:pPr indent="-336550" lvl="0" marL="457200" rtl="0" algn="l">
              <a:lnSpc>
                <a:spcPct val="115000"/>
              </a:lnSpc>
              <a:spcBef>
                <a:spcPts val="800"/>
              </a:spcBef>
              <a:spcAft>
                <a:spcPts val="0"/>
              </a:spcAft>
              <a:buClr>
                <a:schemeClr val="dk1"/>
              </a:buClr>
              <a:buSzPts val="1700"/>
              <a:buChar char="&gt;"/>
            </a:pPr>
            <a:r>
              <a:rPr b="0" lang="en-US" sz="1700">
                <a:solidFill>
                  <a:schemeClr val="dk1"/>
                </a:solidFill>
              </a:rPr>
              <a:t>We need to move beyond hype and fear.</a:t>
            </a:r>
            <a:endParaRPr b="0" sz="1700">
              <a:solidFill>
                <a:schemeClr val="dk1"/>
              </a:solidFill>
            </a:endParaRPr>
          </a:p>
          <a:p>
            <a:pPr indent="-336550" lvl="0" marL="457200" rtl="0" algn="l">
              <a:lnSpc>
                <a:spcPct val="115000"/>
              </a:lnSpc>
              <a:spcBef>
                <a:spcPts val="0"/>
              </a:spcBef>
              <a:spcAft>
                <a:spcPts val="0"/>
              </a:spcAft>
              <a:buClr>
                <a:schemeClr val="dk1"/>
              </a:buClr>
              <a:buSzPts val="1700"/>
              <a:buChar char="&gt;"/>
            </a:pPr>
            <a:r>
              <a:rPr b="0" lang="en-US" sz="1700">
                <a:solidFill>
                  <a:schemeClr val="dk1"/>
                </a:solidFill>
              </a:rPr>
              <a:t>AI is a powerful tool, but not magic, and certainly cannot replace human intelligence.</a:t>
            </a:r>
            <a:endParaRPr b="0" sz="1700">
              <a:solidFill>
                <a:schemeClr val="dk1"/>
              </a:solidFill>
            </a:endParaRPr>
          </a:p>
          <a:p>
            <a:pPr indent="-336550" lvl="0" marL="457200" rtl="0" algn="l">
              <a:lnSpc>
                <a:spcPct val="115000"/>
              </a:lnSpc>
              <a:spcBef>
                <a:spcPts val="0"/>
              </a:spcBef>
              <a:spcAft>
                <a:spcPts val="0"/>
              </a:spcAft>
              <a:buClr>
                <a:schemeClr val="dk1"/>
              </a:buClr>
              <a:buSzPts val="1700"/>
              <a:buChar char="&gt;"/>
            </a:pPr>
            <a:r>
              <a:rPr b="0" lang="en-US" sz="1700">
                <a:solidFill>
                  <a:schemeClr val="dk1"/>
                </a:solidFill>
              </a:rPr>
              <a:t>AI use should focus on augmenting human capabilities.</a:t>
            </a:r>
            <a:endParaRPr b="0" sz="1700">
              <a:solidFill>
                <a:schemeClr val="dk1"/>
              </a:solidFill>
            </a:endParaRPr>
          </a:p>
          <a:p>
            <a:pPr indent="-336550" lvl="0" marL="457200" rtl="0" algn="l">
              <a:lnSpc>
                <a:spcPct val="115000"/>
              </a:lnSpc>
              <a:spcBef>
                <a:spcPts val="0"/>
              </a:spcBef>
              <a:spcAft>
                <a:spcPts val="0"/>
              </a:spcAft>
              <a:buClr>
                <a:schemeClr val="dk1"/>
              </a:buClr>
              <a:buSzPts val="1700"/>
              <a:buChar char="&gt;"/>
            </a:pPr>
            <a:r>
              <a:rPr b="0" lang="en-US" sz="1700">
                <a:solidFill>
                  <a:schemeClr val="dk1"/>
                </a:solidFill>
              </a:rPr>
              <a:t>AI has been rapidly penetrating our lives, which highlights the importance for us to prepare our students to develop a balanced understanding about AI.</a:t>
            </a:r>
            <a:endParaRPr b="0" sz="1700">
              <a:solidFill>
                <a:schemeClr val="dk1"/>
              </a:solidFill>
            </a:endParaRPr>
          </a:p>
          <a:p>
            <a:pPr indent="0" lvl="0" marL="0" rtl="0" algn="l">
              <a:lnSpc>
                <a:spcPct val="100000"/>
              </a:lnSpc>
              <a:spcBef>
                <a:spcPts val="480"/>
              </a:spcBef>
              <a:spcAft>
                <a:spcPts val="0"/>
              </a:spcAft>
              <a:buSzPts val="2400"/>
              <a:buNone/>
            </a:pPr>
            <a:r>
              <a:t/>
            </a:r>
            <a:endParaRPr sz="1700"/>
          </a:p>
        </p:txBody>
      </p:sp>
      <p:sp>
        <p:nvSpPr>
          <p:cNvPr id="149" name="Google Shape;149;g32e319385e5_0_5"/>
          <p:cNvSpPr txBox="1"/>
          <p:nvPr>
            <p:ph type="title"/>
          </p:nvPr>
        </p:nvSpPr>
        <p:spPr>
          <a:xfrm>
            <a:off x="447922" y="26385"/>
            <a:ext cx="8197200" cy="9939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3000"/>
              <a:buNone/>
            </a:pPr>
            <a:r>
              <a:rPr lang="en-US"/>
              <a:t>Balanced Understanding about AI</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4"/>
          <p:cNvSpPr txBox="1"/>
          <p:nvPr>
            <p:ph idx="1" type="body"/>
          </p:nvPr>
        </p:nvSpPr>
        <p:spPr>
          <a:xfrm>
            <a:off x="447925" y="1305227"/>
            <a:ext cx="8197200" cy="2877600"/>
          </a:xfrm>
          <a:prstGeom prst="rect">
            <a:avLst/>
          </a:prstGeom>
          <a:noFill/>
          <a:ln>
            <a:noFill/>
          </a:ln>
        </p:spPr>
        <p:txBody>
          <a:bodyPr anchorCtr="0" anchor="t" bIns="45700" lIns="91425" spcFirstLastPara="1" rIns="91425" wrap="square" tIns="45700">
            <a:noAutofit/>
          </a:bodyPr>
          <a:lstStyle/>
          <a:p>
            <a:pPr indent="-342900" lvl="0" marL="457200" marR="0" rtl="0" algn="l">
              <a:lnSpc>
                <a:spcPct val="100000"/>
              </a:lnSpc>
              <a:spcBef>
                <a:spcPts val="480"/>
              </a:spcBef>
              <a:spcAft>
                <a:spcPts val="0"/>
              </a:spcAft>
              <a:buClr>
                <a:srgbClr val="191300"/>
              </a:buClr>
              <a:buSzPts val="1800"/>
              <a:buFont typeface="Arial"/>
              <a:buChar char="&gt;"/>
            </a:pPr>
            <a:r>
              <a:rPr lang="en-US"/>
              <a:t>Department of Education AI Guidance</a:t>
            </a:r>
            <a:endParaRPr/>
          </a:p>
          <a:p>
            <a:pPr indent="-355600" lvl="1" marL="914400" rtl="0" algn="l">
              <a:lnSpc>
                <a:spcPct val="100000"/>
              </a:lnSpc>
              <a:spcBef>
                <a:spcPts val="400"/>
              </a:spcBef>
              <a:spcAft>
                <a:spcPts val="0"/>
              </a:spcAft>
              <a:buSzPts val="2000"/>
              <a:buChar char="–"/>
            </a:pPr>
            <a:r>
              <a:rPr lang="en-US" u="sng">
                <a:solidFill>
                  <a:schemeClr val="hlink"/>
                </a:solidFill>
                <a:hlinkClick r:id="rId3"/>
              </a:rPr>
              <a:t>Artificial Intelligence and the Future of Teaching and Learning: Insights and Recommendations</a:t>
            </a:r>
            <a:endParaRPr/>
          </a:p>
          <a:p>
            <a:pPr indent="-355600" lvl="1" marL="914400" rtl="0" algn="l">
              <a:lnSpc>
                <a:spcPct val="100000"/>
              </a:lnSpc>
              <a:spcBef>
                <a:spcPts val="400"/>
              </a:spcBef>
              <a:spcAft>
                <a:spcPts val="0"/>
              </a:spcAft>
              <a:buSzPts val="2000"/>
              <a:buChar char="–"/>
            </a:pPr>
            <a:r>
              <a:rPr lang="en-US" u="sng">
                <a:solidFill>
                  <a:schemeClr val="hlink"/>
                </a:solidFill>
                <a:hlinkClick r:id="rId4"/>
              </a:rPr>
              <a:t>Designing for Education with Artificial Intelligence: An Essential Guide for Developers</a:t>
            </a:r>
            <a:endParaRPr sz="1150">
              <a:solidFill>
                <a:schemeClr val="dk1"/>
              </a:solidFill>
              <a:highlight>
                <a:srgbClr val="FFFFFF"/>
              </a:highlight>
            </a:endParaRPr>
          </a:p>
          <a:p>
            <a:pPr indent="-342900" lvl="0" marL="457200" marR="0" rtl="0" algn="l">
              <a:lnSpc>
                <a:spcPct val="100000"/>
              </a:lnSpc>
              <a:spcBef>
                <a:spcPts val="480"/>
              </a:spcBef>
              <a:spcAft>
                <a:spcPts val="0"/>
              </a:spcAft>
              <a:buClr>
                <a:srgbClr val="191300"/>
              </a:buClr>
              <a:buSzPts val="1800"/>
              <a:buFont typeface="Arial"/>
              <a:buChar char="&gt;"/>
            </a:pPr>
            <a:r>
              <a:rPr lang="en-US" sz="1800" u="sng">
                <a:solidFill>
                  <a:schemeClr val="hlink"/>
                </a:solidFill>
                <a:latin typeface="Arial"/>
                <a:ea typeface="Arial"/>
                <a:cs typeface="Arial"/>
                <a:sym typeface="Arial"/>
                <a:hlinkClick r:id="rId5"/>
              </a:rPr>
              <a:t>OSPI’s AI Guideline</a:t>
            </a:r>
            <a:endParaRPr sz="1800">
              <a:latin typeface="Arial"/>
              <a:ea typeface="Arial"/>
              <a:cs typeface="Arial"/>
              <a:sym typeface="Arial"/>
            </a:endParaRPr>
          </a:p>
          <a:p>
            <a:pPr indent="-342900" lvl="0" marL="457200" marR="0" rtl="0" algn="l">
              <a:lnSpc>
                <a:spcPct val="100000"/>
              </a:lnSpc>
              <a:spcBef>
                <a:spcPts val="480"/>
              </a:spcBef>
              <a:spcAft>
                <a:spcPts val="0"/>
              </a:spcAft>
              <a:buClr>
                <a:srgbClr val="191300"/>
              </a:buClr>
              <a:buSzPts val="1800"/>
              <a:buFont typeface="Arial"/>
              <a:buChar char="&gt;"/>
            </a:pPr>
            <a:r>
              <a:rPr lang="en-US" sz="1800" u="sng">
                <a:solidFill>
                  <a:schemeClr val="hlink"/>
                </a:solidFill>
                <a:latin typeface="Arial"/>
                <a:ea typeface="Arial"/>
                <a:cs typeface="Arial"/>
                <a:sym typeface="Arial"/>
                <a:hlinkClick r:id="rId6"/>
              </a:rPr>
              <a:t>Council of the Great City Schools</a:t>
            </a:r>
            <a:endParaRPr sz="1800">
              <a:latin typeface="Arial"/>
              <a:ea typeface="Arial"/>
              <a:cs typeface="Arial"/>
              <a:sym typeface="Arial"/>
            </a:endParaRPr>
          </a:p>
          <a:p>
            <a:pPr indent="-342900" lvl="0" marL="457200" marR="0" rtl="0" algn="l">
              <a:lnSpc>
                <a:spcPct val="100000"/>
              </a:lnSpc>
              <a:spcBef>
                <a:spcPts val="480"/>
              </a:spcBef>
              <a:spcAft>
                <a:spcPts val="0"/>
              </a:spcAft>
              <a:buClr>
                <a:srgbClr val="191300"/>
              </a:buClr>
              <a:buSzPts val="1800"/>
              <a:buFont typeface="Arial"/>
              <a:buChar char="&gt;"/>
            </a:pPr>
            <a:r>
              <a:rPr lang="en-US" sz="1800" u="sng">
                <a:solidFill>
                  <a:schemeClr val="hlink"/>
                </a:solidFill>
                <a:latin typeface="Arial"/>
                <a:ea typeface="Arial"/>
                <a:cs typeface="Arial"/>
                <a:sym typeface="Arial"/>
                <a:hlinkClick r:id="rId7"/>
              </a:rPr>
              <a:t>UNESCO’s AI Guideline</a:t>
            </a:r>
            <a:endParaRPr sz="1800">
              <a:latin typeface="Arial"/>
              <a:ea typeface="Arial"/>
              <a:cs typeface="Arial"/>
              <a:sym typeface="Arial"/>
            </a:endParaRPr>
          </a:p>
          <a:p>
            <a:pPr indent="0" lvl="0" marL="457200" marR="0" rtl="0" algn="l">
              <a:lnSpc>
                <a:spcPct val="100000"/>
              </a:lnSpc>
              <a:spcBef>
                <a:spcPts val="480"/>
              </a:spcBef>
              <a:spcAft>
                <a:spcPts val="0"/>
              </a:spcAft>
              <a:buSzPts val="2400"/>
              <a:buNone/>
            </a:pPr>
            <a:r>
              <a:t/>
            </a:r>
            <a:endParaRPr sz="1800">
              <a:latin typeface="Arial"/>
              <a:ea typeface="Arial"/>
              <a:cs typeface="Arial"/>
              <a:sym typeface="Arial"/>
            </a:endParaRPr>
          </a:p>
          <a:p>
            <a:pPr indent="-228600" lvl="0" marL="457200" marR="0" rtl="0" algn="l">
              <a:lnSpc>
                <a:spcPct val="100000"/>
              </a:lnSpc>
              <a:spcBef>
                <a:spcPts val="480"/>
              </a:spcBef>
              <a:spcAft>
                <a:spcPts val="0"/>
              </a:spcAft>
              <a:buClr>
                <a:srgbClr val="191300"/>
              </a:buClr>
              <a:buSzPts val="2400"/>
              <a:buFont typeface="Merriweather Sans"/>
              <a:buNone/>
            </a:pPr>
            <a:r>
              <a:t/>
            </a:r>
            <a:endParaRPr/>
          </a:p>
        </p:txBody>
      </p:sp>
      <p:sp>
        <p:nvSpPr>
          <p:cNvPr id="155" name="Google Shape;155;p4"/>
          <p:cNvSpPr txBox="1"/>
          <p:nvPr>
            <p:ph type="title"/>
          </p:nvPr>
        </p:nvSpPr>
        <p:spPr>
          <a:xfrm>
            <a:off x="447922" y="26385"/>
            <a:ext cx="8197109" cy="993775"/>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Encode Sans Black"/>
              <a:buNone/>
            </a:pPr>
            <a:r>
              <a:rPr lang="en-US" sz="2500"/>
              <a:t>AI in Education Policy and Guidelines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g266cf370e59_1_5"/>
          <p:cNvSpPr txBox="1"/>
          <p:nvPr>
            <p:ph idx="1" type="body"/>
          </p:nvPr>
        </p:nvSpPr>
        <p:spPr>
          <a:xfrm>
            <a:off x="447923" y="1305217"/>
            <a:ext cx="8197200" cy="2365800"/>
          </a:xfrm>
          <a:prstGeom prst="rect">
            <a:avLst/>
          </a:prstGeom>
          <a:noFill/>
          <a:ln>
            <a:noFill/>
          </a:ln>
        </p:spPr>
        <p:txBody>
          <a:bodyPr anchorCtr="0" anchor="t" bIns="45700" lIns="91425" spcFirstLastPara="1" rIns="91425" wrap="square" tIns="45700">
            <a:noAutofit/>
          </a:bodyPr>
          <a:lstStyle/>
          <a:p>
            <a:pPr indent="-349250" lvl="0" marL="457200" rtl="0" algn="l">
              <a:lnSpc>
                <a:spcPct val="100000"/>
              </a:lnSpc>
              <a:spcBef>
                <a:spcPts val="480"/>
              </a:spcBef>
              <a:spcAft>
                <a:spcPts val="0"/>
              </a:spcAft>
              <a:buSzPts val="1900"/>
              <a:buAutoNum type="arabicPeriod"/>
            </a:pPr>
            <a:r>
              <a:rPr lang="en-US" sz="1900"/>
              <a:t>Stimulate your interests in the intersection of AI/ML, data science, software engineering, and education.</a:t>
            </a:r>
            <a:endParaRPr sz="1900"/>
          </a:p>
          <a:p>
            <a:pPr indent="-349250" lvl="0" marL="457200" rtl="0" algn="l">
              <a:lnSpc>
                <a:spcPct val="100000"/>
              </a:lnSpc>
              <a:spcBef>
                <a:spcPts val="0"/>
              </a:spcBef>
              <a:spcAft>
                <a:spcPts val="0"/>
              </a:spcAft>
              <a:buSzPts val="1900"/>
              <a:buAutoNum type="arabicPeriod"/>
            </a:pPr>
            <a:r>
              <a:rPr lang="en-US" sz="1900"/>
              <a:t>Introduce use cases and develop fellows’ ability to apply technical skills to solve educational problems. </a:t>
            </a:r>
            <a:endParaRPr sz="1900"/>
          </a:p>
          <a:p>
            <a:pPr indent="-349250" lvl="0" marL="457200" rtl="0" algn="l">
              <a:lnSpc>
                <a:spcPct val="100000"/>
              </a:lnSpc>
              <a:spcBef>
                <a:spcPts val="0"/>
              </a:spcBef>
              <a:spcAft>
                <a:spcPts val="0"/>
              </a:spcAft>
              <a:buSzPts val="1900"/>
              <a:buAutoNum type="arabicPeriod"/>
            </a:pPr>
            <a:r>
              <a:rPr lang="en-US" sz="1900"/>
              <a:t>Develop fellows’ critical thinking and creativity. </a:t>
            </a:r>
            <a:endParaRPr sz="1900"/>
          </a:p>
          <a:p>
            <a:pPr indent="-349250" lvl="0" marL="457200" rtl="0" algn="l">
              <a:lnSpc>
                <a:spcPct val="100000"/>
              </a:lnSpc>
              <a:spcBef>
                <a:spcPts val="0"/>
              </a:spcBef>
              <a:spcAft>
                <a:spcPts val="0"/>
              </a:spcAft>
              <a:buSzPts val="1900"/>
              <a:buAutoNum type="arabicPeriod"/>
            </a:pPr>
            <a:r>
              <a:rPr lang="en-US" sz="1900"/>
              <a:t>Co-construct knowledge and learning among ISEA fellows and instructors.</a:t>
            </a:r>
            <a:endParaRPr sz="1900"/>
          </a:p>
        </p:txBody>
      </p:sp>
      <p:sp>
        <p:nvSpPr>
          <p:cNvPr id="161" name="Google Shape;161;g266cf370e59_1_5"/>
          <p:cNvSpPr txBox="1"/>
          <p:nvPr>
            <p:ph type="title"/>
          </p:nvPr>
        </p:nvSpPr>
        <p:spPr>
          <a:xfrm>
            <a:off x="447922" y="26385"/>
            <a:ext cx="8197200" cy="9939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3000"/>
              <a:buNone/>
            </a:pPr>
            <a:r>
              <a:rPr lang="en-US"/>
              <a:t>Goals Of ISEA Web Sessions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8"/>
          <p:cNvSpPr txBox="1"/>
          <p:nvPr>
            <p:ph idx="1" type="body"/>
          </p:nvPr>
        </p:nvSpPr>
        <p:spPr>
          <a:xfrm>
            <a:off x="447922" y="1143852"/>
            <a:ext cx="8197114" cy="2365901"/>
          </a:xfrm>
          <a:prstGeom prst="rect">
            <a:avLst/>
          </a:prstGeom>
          <a:noFill/>
          <a:ln>
            <a:noFill/>
          </a:ln>
        </p:spPr>
        <p:txBody>
          <a:bodyPr anchorCtr="0" anchor="t" bIns="45700" lIns="91425" spcFirstLastPara="1" rIns="91425" wrap="square" tIns="45700">
            <a:noAutofit/>
          </a:bodyPr>
          <a:lstStyle/>
          <a:p>
            <a:pPr indent="-381000" lvl="0" marL="457200" marR="0" rtl="0" algn="l">
              <a:lnSpc>
                <a:spcPct val="100000"/>
              </a:lnSpc>
              <a:spcBef>
                <a:spcPts val="480"/>
              </a:spcBef>
              <a:spcAft>
                <a:spcPts val="0"/>
              </a:spcAft>
              <a:buClr>
                <a:srgbClr val="191300"/>
              </a:buClr>
              <a:buSzPts val="2400"/>
              <a:buFont typeface="Arial"/>
              <a:buChar char="&gt;"/>
            </a:pPr>
            <a:r>
              <a:rPr b="0" i="0" lang="en-US" sz="1500" u="none" strike="noStrike">
                <a:solidFill>
                  <a:srgbClr val="262626"/>
                </a:solidFill>
                <a:latin typeface="Open Sans"/>
                <a:ea typeface="Open Sans"/>
                <a:cs typeface="Open Sans"/>
                <a:sym typeface="Open Sans"/>
              </a:rPr>
              <a:t>The human-centered partnership model</a:t>
            </a:r>
            <a:r>
              <a:rPr b="0" i="0" lang="en-US" sz="1500" u="none" strike="noStrike">
                <a:solidFill>
                  <a:srgbClr val="262626"/>
                </a:solidFill>
              </a:rPr>
              <a:t>:</a:t>
            </a:r>
            <a:r>
              <a:rPr b="0" lang="en-US" sz="1500">
                <a:solidFill>
                  <a:srgbClr val="262626"/>
                </a:solidFill>
                <a:latin typeface="Open Sans"/>
                <a:ea typeface="Open Sans"/>
                <a:cs typeface="Open Sans"/>
                <a:sym typeface="Open Sans"/>
              </a:rPr>
              <a:t> </a:t>
            </a:r>
            <a:r>
              <a:rPr b="0" i="0" lang="en-US" sz="1500" u="none" strike="noStrike">
                <a:solidFill>
                  <a:srgbClr val="262626"/>
                </a:solidFill>
                <a:latin typeface="Open Sans"/>
                <a:ea typeface="Open Sans"/>
                <a:cs typeface="Open Sans"/>
                <a:sym typeface="Open Sans"/>
              </a:rPr>
              <a:t>people, computer, and domain knowledge interact at every stage of data pipeline to enhance learning opportunity, human decision-making efficiency, and organization performance, and system-level equity.</a:t>
            </a:r>
            <a:br>
              <a:rPr lang="en-US" sz="2400">
                <a:latin typeface="Open Sans"/>
                <a:ea typeface="Open Sans"/>
                <a:cs typeface="Open Sans"/>
                <a:sym typeface="Open Sans"/>
              </a:rPr>
            </a:br>
            <a:endParaRPr sz="2400">
              <a:solidFill>
                <a:schemeClr val="dk1"/>
              </a:solidFill>
              <a:latin typeface="Open Sans"/>
              <a:ea typeface="Open Sans"/>
              <a:cs typeface="Open Sans"/>
              <a:sym typeface="Open Sans"/>
            </a:endParaRPr>
          </a:p>
          <a:p>
            <a:pPr indent="-228600" lvl="0" marL="457200" marR="0" rtl="0" algn="l">
              <a:lnSpc>
                <a:spcPct val="100000"/>
              </a:lnSpc>
              <a:spcBef>
                <a:spcPts val="480"/>
              </a:spcBef>
              <a:spcAft>
                <a:spcPts val="0"/>
              </a:spcAft>
              <a:buClr>
                <a:srgbClr val="191300"/>
              </a:buClr>
              <a:buSzPts val="2400"/>
              <a:buFont typeface="Merriweather Sans"/>
              <a:buNone/>
            </a:pPr>
            <a:r>
              <a:t/>
            </a:r>
            <a:endParaRPr/>
          </a:p>
        </p:txBody>
      </p:sp>
      <p:sp>
        <p:nvSpPr>
          <p:cNvPr id="167" name="Google Shape;167;p18"/>
          <p:cNvSpPr txBox="1"/>
          <p:nvPr>
            <p:ph type="title"/>
          </p:nvPr>
        </p:nvSpPr>
        <p:spPr>
          <a:xfrm>
            <a:off x="447922" y="26385"/>
            <a:ext cx="8197109" cy="993775"/>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Encode Sans Black"/>
              <a:buNone/>
            </a:pPr>
            <a:r>
              <a:rPr b="1" lang="en-US" sz="2000">
                <a:solidFill>
                  <a:srgbClr val="262626"/>
                </a:solidFill>
                <a:latin typeface="Encode Sans"/>
                <a:ea typeface="Encode Sans"/>
                <a:cs typeface="Encode Sans"/>
                <a:sym typeface="Encode Sans"/>
              </a:rPr>
              <a:t>A Human-Centered </a:t>
            </a:r>
            <a:r>
              <a:rPr lang="en-US" sz="2000">
                <a:solidFill>
                  <a:srgbClr val="262626"/>
                </a:solidFill>
                <a:latin typeface="Encode Sans"/>
                <a:ea typeface="Encode Sans"/>
                <a:cs typeface="Encode Sans"/>
                <a:sym typeface="Encode Sans"/>
              </a:rPr>
              <a:t>P</a:t>
            </a:r>
            <a:r>
              <a:rPr b="1" lang="en-US" sz="2000">
                <a:solidFill>
                  <a:srgbClr val="262626"/>
                </a:solidFill>
                <a:latin typeface="Encode Sans"/>
                <a:ea typeface="Encode Sans"/>
                <a:cs typeface="Encode Sans"/>
                <a:sym typeface="Encode Sans"/>
              </a:rPr>
              <a:t>artnership </a:t>
            </a:r>
            <a:r>
              <a:rPr lang="en-US" sz="2000">
                <a:solidFill>
                  <a:srgbClr val="262626"/>
                </a:solidFill>
                <a:latin typeface="Encode Sans"/>
                <a:ea typeface="Encode Sans"/>
                <a:cs typeface="Encode Sans"/>
                <a:sym typeface="Encode Sans"/>
              </a:rPr>
              <a:t>M</a:t>
            </a:r>
            <a:r>
              <a:rPr b="1" lang="en-US" sz="2000">
                <a:solidFill>
                  <a:srgbClr val="262626"/>
                </a:solidFill>
                <a:latin typeface="Encode Sans"/>
                <a:ea typeface="Encode Sans"/>
                <a:cs typeface="Encode Sans"/>
                <a:sym typeface="Encode Sans"/>
              </a:rPr>
              <a:t>odel of Education Data Science</a:t>
            </a:r>
            <a:endParaRPr sz="2000"/>
          </a:p>
        </p:txBody>
      </p:sp>
      <p:pic>
        <p:nvPicPr>
          <p:cNvPr id="168" name="Google Shape;168;p18"/>
          <p:cNvPicPr preferRelativeResize="0"/>
          <p:nvPr/>
        </p:nvPicPr>
        <p:blipFill rotWithShape="1">
          <a:blip r:embed="rId3">
            <a:alphaModFix/>
          </a:blip>
          <a:srcRect b="0" l="0" r="0" t="0"/>
          <a:stretch/>
        </p:blipFill>
        <p:spPr>
          <a:xfrm>
            <a:off x="1985319" y="2117124"/>
            <a:ext cx="4983892" cy="215860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
          <p:cNvSpPr txBox="1"/>
          <p:nvPr>
            <p:ph type="title"/>
          </p:nvPr>
        </p:nvSpPr>
        <p:spPr>
          <a:xfrm>
            <a:off x="447922" y="26385"/>
            <a:ext cx="8197109" cy="993775"/>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Encode Sans Black"/>
              <a:buNone/>
            </a:pPr>
            <a:r>
              <a:rPr lang="en-US"/>
              <a:t>Human-Centered Data Science Cycle</a:t>
            </a:r>
            <a:endParaRPr/>
          </a:p>
        </p:txBody>
      </p:sp>
      <p:sp>
        <p:nvSpPr>
          <p:cNvPr id="174" name="Google Shape;174;p2"/>
          <p:cNvSpPr txBox="1"/>
          <p:nvPr/>
        </p:nvSpPr>
        <p:spPr>
          <a:xfrm>
            <a:off x="498963" y="4244001"/>
            <a:ext cx="81462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i="0" lang="en-US" sz="1100" u="none" cap="none" strike="noStrike">
                <a:solidFill>
                  <a:srgbClr val="222222"/>
                </a:solidFill>
                <a:latin typeface="Open Sans"/>
                <a:ea typeface="Open Sans"/>
                <a:cs typeface="Open Sans"/>
                <a:sym typeface="Open Sans"/>
              </a:rPr>
              <a:t>Aragon, C., Guha, S., Kogan, M., Muller, M., &amp; Neff, G. (2022). </a:t>
            </a:r>
            <a:r>
              <a:rPr i="1" lang="en-US" sz="1100" u="none" cap="none" strike="noStrike">
                <a:solidFill>
                  <a:srgbClr val="222222"/>
                </a:solidFill>
                <a:latin typeface="Open Sans"/>
                <a:ea typeface="Open Sans"/>
                <a:cs typeface="Open Sans"/>
                <a:sym typeface="Open Sans"/>
              </a:rPr>
              <a:t>Human-centered data science: an introduction</a:t>
            </a:r>
            <a:r>
              <a:rPr i="0" lang="en-US" sz="1100" u="none" cap="none" strike="noStrike">
                <a:solidFill>
                  <a:srgbClr val="222222"/>
                </a:solidFill>
                <a:latin typeface="Open Sans"/>
                <a:ea typeface="Open Sans"/>
                <a:cs typeface="Open Sans"/>
                <a:sym typeface="Open Sans"/>
              </a:rPr>
              <a:t>. MIT Press. p.14</a:t>
            </a:r>
            <a:endParaRPr i="0" sz="1100" u="none" cap="none" strike="noStrike">
              <a:solidFill>
                <a:srgbClr val="000000"/>
              </a:solidFill>
              <a:latin typeface="Open Sans"/>
              <a:ea typeface="Open Sans"/>
              <a:cs typeface="Open Sans"/>
              <a:sym typeface="Open Sans"/>
            </a:endParaRPr>
          </a:p>
        </p:txBody>
      </p:sp>
      <p:pic>
        <p:nvPicPr>
          <p:cNvPr descr="A diagram of a model&#10;&#10;Description automatically generated" id="175" name="Google Shape;175;p2"/>
          <p:cNvPicPr preferRelativeResize="0"/>
          <p:nvPr/>
        </p:nvPicPr>
        <p:blipFill rotWithShape="1">
          <a:blip r:embed="rId3">
            <a:alphaModFix/>
          </a:blip>
          <a:srcRect b="0" l="0" r="0" t="0"/>
          <a:stretch/>
        </p:blipFill>
        <p:spPr>
          <a:xfrm>
            <a:off x="2061089" y="949162"/>
            <a:ext cx="5295298" cy="336136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g266bc486359_0_46"/>
          <p:cNvSpPr txBox="1"/>
          <p:nvPr>
            <p:ph type="title"/>
          </p:nvPr>
        </p:nvSpPr>
        <p:spPr>
          <a:xfrm>
            <a:off x="447922" y="26385"/>
            <a:ext cx="8197200" cy="9939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Encode Sans Black"/>
              <a:buNone/>
            </a:pPr>
            <a:r>
              <a:rPr lang="en-US"/>
              <a:t>Session Overview</a:t>
            </a:r>
            <a:endParaRPr/>
          </a:p>
        </p:txBody>
      </p:sp>
      <p:graphicFrame>
        <p:nvGraphicFramePr>
          <p:cNvPr id="181" name="Google Shape;181;g266bc486359_0_46"/>
          <p:cNvGraphicFramePr/>
          <p:nvPr/>
        </p:nvGraphicFramePr>
        <p:xfrm>
          <a:off x="1760238" y="1335825"/>
          <a:ext cx="3000000" cy="3000000"/>
        </p:xfrm>
        <a:graphic>
          <a:graphicData uri="http://schemas.openxmlformats.org/drawingml/2006/table">
            <a:tbl>
              <a:tblPr>
                <a:noFill/>
                <a:tableStyleId>{234A65C4-BC5A-4AAB-86C6-9B73C7DE81AA}</a:tableStyleId>
              </a:tblPr>
              <a:tblGrid>
                <a:gridCol w="506125"/>
                <a:gridCol w="1046000"/>
                <a:gridCol w="4071400"/>
              </a:tblGrid>
              <a:tr h="176750">
                <a:tc>
                  <a:txBody>
                    <a:bodyPr/>
                    <a:lstStyle/>
                    <a:p>
                      <a:pPr indent="0" lvl="0" marL="0" rtl="0" algn="ctr">
                        <a:lnSpc>
                          <a:spcPct val="100000"/>
                        </a:lnSpc>
                        <a:spcBef>
                          <a:spcPts val="0"/>
                        </a:spcBef>
                        <a:spcAft>
                          <a:spcPts val="0"/>
                        </a:spcAft>
                        <a:buNone/>
                      </a:pPr>
                      <a:r>
                        <a:rPr b="1" lang="en-US" sz="1000">
                          <a:latin typeface="Open Sans"/>
                          <a:ea typeface="Open Sans"/>
                          <a:cs typeface="Open Sans"/>
                          <a:sym typeface="Open Sans"/>
                        </a:rPr>
                        <a:t>Week</a:t>
                      </a:r>
                      <a:endParaRPr b="1" sz="1000">
                        <a:latin typeface="Open Sans"/>
                        <a:ea typeface="Open Sans"/>
                        <a:cs typeface="Open Sans"/>
                        <a:sym typeface="Open Sans"/>
                      </a:endParaRPr>
                    </a:p>
                  </a:txBody>
                  <a:tcPr marT="0" marB="0" marR="0" marL="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en-US" sz="1000">
                          <a:latin typeface="Open Sans"/>
                          <a:ea typeface="Open Sans"/>
                          <a:cs typeface="Open Sans"/>
                          <a:sym typeface="Open Sans"/>
                        </a:rPr>
                        <a:t>Session Date</a:t>
                      </a:r>
                      <a:endParaRPr b="1" sz="1000">
                        <a:latin typeface="Open Sans"/>
                        <a:ea typeface="Open Sans"/>
                        <a:cs typeface="Open Sans"/>
                        <a:sym typeface="Open Sans"/>
                      </a:endParaRPr>
                    </a:p>
                  </a:txBody>
                  <a:tcPr marT="0" marB="0" marR="0" marL="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en-US" sz="1000">
                          <a:latin typeface="Open Sans"/>
                          <a:ea typeface="Open Sans"/>
                          <a:cs typeface="Open Sans"/>
                          <a:sym typeface="Open Sans"/>
                        </a:rPr>
                        <a:t>Topic</a:t>
                      </a:r>
                      <a:endParaRPr b="1" sz="1000">
                        <a:latin typeface="Open Sans"/>
                        <a:ea typeface="Open Sans"/>
                        <a:cs typeface="Open Sans"/>
                        <a:sym typeface="Open Sans"/>
                      </a:endParaRPr>
                    </a:p>
                  </a:txBody>
                  <a:tcPr marT="0" marB="0" marR="0" marL="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7425">
                <a:tc>
                  <a:txBody>
                    <a:bodyPr/>
                    <a:lstStyle/>
                    <a:p>
                      <a:pPr indent="0" lvl="0" marL="0" rtl="0" algn="ctr">
                        <a:lnSpc>
                          <a:spcPct val="100000"/>
                        </a:lnSpc>
                        <a:spcBef>
                          <a:spcPts val="0"/>
                        </a:spcBef>
                        <a:spcAft>
                          <a:spcPts val="0"/>
                        </a:spcAft>
                        <a:buNone/>
                      </a:pPr>
                      <a:r>
                        <a:rPr lang="en-US" sz="900">
                          <a:latin typeface="Open Sans"/>
                          <a:ea typeface="Open Sans"/>
                          <a:cs typeface="Open Sans"/>
                          <a:sym typeface="Open Sans"/>
                        </a:rPr>
                        <a:t>1</a:t>
                      </a:r>
                      <a:endParaRPr sz="900">
                        <a:latin typeface="Open Sans"/>
                        <a:ea typeface="Open Sans"/>
                        <a:cs typeface="Open Sans"/>
                        <a:sym typeface="Open Sans"/>
                      </a:endParaRPr>
                    </a:p>
                  </a:txBody>
                  <a:tcPr marT="0" marB="0" marR="0" marL="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900">
                          <a:latin typeface="Open Sans"/>
                          <a:ea typeface="Open Sans"/>
                          <a:cs typeface="Open Sans"/>
                          <a:sym typeface="Open Sans"/>
                        </a:rPr>
                        <a:t>1/24/25</a:t>
                      </a:r>
                      <a:endParaRPr sz="900">
                        <a:latin typeface="Open Sans"/>
                        <a:ea typeface="Open Sans"/>
                        <a:cs typeface="Open Sans"/>
                        <a:sym typeface="Open Sans"/>
                      </a:endParaRPr>
                    </a:p>
                  </a:txBody>
                  <a:tcPr marT="0" marB="0" marR="0" marL="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900">
                          <a:latin typeface="Open Sans"/>
                          <a:ea typeface="Open Sans"/>
                          <a:cs typeface="Open Sans"/>
                          <a:sym typeface="Open Sans"/>
                        </a:rPr>
                        <a:t>Overview of AI/ML in Education</a:t>
                      </a:r>
                      <a:endParaRPr sz="900">
                        <a:latin typeface="Open Sans"/>
                        <a:ea typeface="Open Sans"/>
                        <a:cs typeface="Open Sans"/>
                        <a:sym typeface="Open Sans"/>
                      </a:endParaRPr>
                    </a:p>
                  </a:txBody>
                  <a:tcPr marT="0" marB="0" marR="0" marL="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83825">
                <a:tc>
                  <a:txBody>
                    <a:bodyPr/>
                    <a:lstStyle/>
                    <a:p>
                      <a:pPr indent="0" lvl="0" marL="0" rtl="0" algn="ctr">
                        <a:lnSpc>
                          <a:spcPct val="100000"/>
                        </a:lnSpc>
                        <a:spcBef>
                          <a:spcPts val="0"/>
                        </a:spcBef>
                        <a:spcAft>
                          <a:spcPts val="0"/>
                        </a:spcAft>
                        <a:buNone/>
                      </a:pPr>
                      <a:r>
                        <a:rPr lang="en-US" sz="900">
                          <a:latin typeface="Open Sans"/>
                          <a:ea typeface="Open Sans"/>
                          <a:cs typeface="Open Sans"/>
                          <a:sym typeface="Open Sans"/>
                        </a:rPr>
                        <a:t>2</a:t>
                      </a:r>
                      <a:endParaRPr sz="900">
                        <a:latin typeface="Open Sans"/>
                        <a:ea typeface="Open Sans"/>
                        <a:cs typeface="Open Sans"/>
                        <a:sym typeface="Open Sans"/>
                      </a:endParaRPr>
                    </a:p>
                  </a:txBody>
                  <a:tcPr marT="0" marB="0" marR="0" marL="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900">
                          <a:latin typeface="Open Sans"/>
                          <a:ea typeface="Open Sans"/>
                          <a:cs typeface="Open Sans"/>
                          <a:sym typeface="Open Sans"/>
                        </a:rPr>
                        <a:t>1/31/25</a:t>
                      </a:r>
                      <a:endParaRPr sz="900">
                        <a:latin typeface="Open Sans"/>
                        <a:ea typeface="Open Sans"/>
                        <a:cs typeface="Open Sans"/>
                        <a:sym typeface="Open Sans"/>
                      </a:endParaRPr>
                    </a:p>
                  </a:txBody>
                  <a:tcPr marT="0" marB="0" marR="0" marL="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900">
                          <a:latin typeface="Open Sans"/>
                          <a:ea typeface="Open Sans"/>
                          <a:cs typeface="Open Sans"/>
                          <a:sym typeface="Open Sans"/>
                        </a:rPr>
                        <a:t>Software for Educational Data Mining I</a:t>
                      </a:r>
                      <a:endParaRPr sz="900">
                        <a:latin typeface="Open Sans"/>
                        <a:ea typeface="Open Sans"/>
                        <a:cs typeface="Open Sans"/>
                        <a:sym typeface="Open Sans"/>
                      </a:endParaRPr>
                    </a:p>
                  </a:txBody>
                  <a:tcPr marT="0" marB="0" marR="0" marL="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77925">
                <a:tc>
                  <a:txBody>
                    <a:bodyPr/>
                    <a:lstStyle/>
                    <a:p>
                      <a:pPr indent="0" lvl="0" marL="0" rtl="0" algn="ctr">
                        <a:lnSpc>
                          <a:spcPct val="100000"/>
                        </a:lnSpc>
                        <a:spcBef>
                          <a:spcPts val="0"/>
                        </a:spcBef>
                        <a:spcAft>
                          <a:spcPts val="0"/>
                        </a:spcAft>
                        <a:buNone/>
                      </a:pPr>
                      <a:r>
                        <a:rPr lang="en-US" sz="900">
                          <a:latin typeface="Open Sans"/>
                          <a:ea typeface="Open Sans"/>
                          <a:cs typeface="Open Sans"/>
                          <a:sym typeface="Open Sans"/>
                        </a:rPr>
                        <a:t>3</a:t>
                      </a:r>
                      <a:endParaRPr sz="900">
                        <a:latin typeface="Open Sans"/>
                        <a:ea typeface="Open Sans"/>
                        <a:cs typeface="Open Sans"/>
                        <a:sym typeface="Open Sans"/>
                      </a:endParaRPr>
                    </a:p>
                  </a:txBody>
                  <a:tcPr marT="0" marB="0" marR="0" marL="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900">
                          <a:latin typeface="Open Sans"/>
                          <a:ea typeface="Open Sans"/>
                          <a:cs typeface="Open Sans"/>
                          <a:sym typeface="Open Sans"/>
                        </a:rPr>
                        <a:t>2/7/25</a:t>
                      </a:r>
                      <a:endParaRPr sz="900">
                        <a:latin typeface="Open Sans"/>
                        <a:ea typeface="Open Sans"/>
                        <a:cs typeface="Open Sans"/>
                        <a:sym typeface="Open Sans"/>
                      </a:endParaRPr>
                    </a:p>
                  </a:txBody>
                  <a:tcPr marT="0" marB="0" marR="0" marL="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900">
                          <a:latin typeface="Open Sans"/>
                          <a:ea typeface="Open Sans"/>
                          <a:cs typeface="Open Sans"/>
                          <a:sym typeface="Open Sans"/>
                        </a:rPr>
                        <a:t>Software for Educational Data Mining II</a:t>
                      </a:r>
                      <a:endParaRPr sz="900">
                        <a:latin typeface="Open Sans"/>
                        <a:ea typeface="Open Sans"/>
                        <a:cs typeface="Open Sans"/>
                        <a:sym typeface="Open Sans"/>
                      </a:endParaRPr>
                    </a:p>
                  </a:txBody>
                  <a:tcPr marT="0" marB="0" marR="0" marL="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66150">
                <a:tc>
                  <a:txBody>
                    <a:bodyPr/>
                    <a:lstStyle/>
                    <a:p>
                      <a:pPr indent="0" lvl="0" marL="0" rtl="0" algn="ctr">
                        <a:lnSpc>
                          <a:spcPct val="100000"/>
                        </a:lnSpc>
                        <a:spcBef>
                          <a:spcPts val="0"/>
                        </a:spcBef>
                        <a:spcAft>
                          <a:spcPts val="0"/>
                        </a:spcAft>
                        <a:buNone/>
                      </a:pPr>
                      <a:r>
                        <a:rPr lang="en-US" sz="900">
                          <a:latin typeface="Open Sans"/>
                          <a:ea typeface="Open Sans"/>
                          <a:cs typeface="Open Sans"/>
                          <a:sym typeface="Open Sans"/>
                        </a:rPr>
                        <a:t>4</a:t>
                      </a:r>
                      <a:endParaRPr sz="900">
                        <a:latin typeface="Open Sans"/>
                        <a:ea typeface="Open Sans"/>
                        <a:cs typeface="Open Sans"/>
                        <a:sym typeface="Open Sans"/>
                      </a:endParaRPr>
                    </a:p>
                  </a:txBody>
                  <a:tcPr marT="0" marB="0" marR="0" marL="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900">
                          <a:latin typeface="Open Sans"/>
                          <a:ea typeface="Open Sans"/>
                          <a:cs typeface="Open Sans"/>
                          <a:sym typeface="Open Sans"/>
                        </a:rPr>
                        <a:t>2/14/25</a:t>
                      </a:r>
                      <a:endParaRPr sz="900">
                        <a:latin typeface="Open Sans"/>
                        <a:ea typeface="Open Sans"/>
                        <a:cs typeface="Open Sans"/>
                        <a:sym typeface="Open Sans"/>
                      </a:endParaRPr>
                    </a:p>
                  </a:txBody>
                  <a:tcPr marT="0" marB="0" marR="0" marL="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900">
                          <a:latin typeface="Open Sans"/>
                          <a:ea typeface="Open Sans"/>
                          <a:cs typeface="Open Sans"/>
                          <a:sym typeface="Open Sans"/>
                        </a:rPr>
                        <a:t>Design from a Learning Science Perspective</a:t>
                      </a:r>
                      <a:endParaRPr sz="900">
                        <a:latin typeface="Open Sans"/>
                        <a:ea typeface="Open Sans"/>
                        <a:cs typeface="Open Sans"/>
                        <a:sym typeface="Open Sans"/>
                      </a:endParaRPr>
                    </a:p>
                  </a:txBody>
                  <a:tcPr marT="0" marB="0" marR="0" marL="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48475">
                <a:tc>
                  <a:txBody>
                    <a:bodyPr/>
                    <a:lstStyle/>
                    <a:p>
                      <a:pPr indent="0" lvl="0" marL="0" rtl="0" algn="ctr">
                        <a:lnSpc>
                          <a:spcPct val="100000"/>
                        </a:lnSpc>
                        <a:spcBef>
                          <a:spcPts val="0"/>
                        </a:spcBef>
                        <a:spcAft>
                          <a:spcPts val="0"/>
                        </a:spcAft>
                        <a:buNone/>
                      </a:pPr>
                      <a:r>
                        <a:rPr lang="en-US" sz="900">
                          <a:latin typeface="Open Sans"/>
                          <a:ea typeface="Open Sans"/>
                          <a:cs typeface="Open Sans"/>
                          <a:sym typeface="Open Sans"/>
                        </a:rPr>
                        <a:t>5</a:t>
                      </a:r>
                      <a:endParaRPr sz="900">
                        <a:latin typeface="Open Sans"/>
                        <a:ea typeface="Open Sans"/>
                        <a:cs typeface="Open Sans"/>
                        <a:sym typeface="Open Sans"/>
                      </a:endParaRPr>
                    </a:p>
                  </a:txBody>
                  <a:tcPr marT="0" marB="0" marR="0" marL="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900">
                          <a:latin typeface="Open Sans"/>
                          <a:ea typeface="Open Sans"/>
                          <a:cs typeface="Open Sans"/>
                          <a:sym typeface="Open Sans"/>
                        </a:rPr>
                        <a:t>2/21/25</a:t>
                      </a:r>
                      <a:endParaRPr sz="900">
                        <a:latin typeface="Open Sans"/>
                        <a:ea typeface="Open Sans"/>
                        <a:cs typeface="Open Sans"/>
                        <a:sym typeface="Open Sans"/>
                      </a:endParaRPr>
                    </a:p>
                  </a:txBody>
                  <a:tcPr marT="0" marB="0" marR="0" marL="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900">
                          <a:latin typeface="Open Sans"/>
                          <a:ea typeface="Open Sans"/>
                          <a:cs typeface="Open Sans"/>
                          <a:sym typeface="Open Sans"/>
                        </a:rPr>
                        <a:t>Machine Learning I - fundamentals</a:t>
                      </a:r>
                      <a:endParaRPr sz="900">
                        <a:latin typeface="Open Sans"/>
                        <a:ea typeface="Open Sans"/>
                        <a:cs typeface="Open Sans"/>
                        <a:sym typeface="Open Sans"/>
                      </a:endParaRPr>
                    </a:p>
                  </a:txBody>
                  <a:tcPr marT="0" marB="0" marR="0" marL="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72050">
                <a:tc>
                  <a:txBody>
                    <a:bodyPr/>
                    <a:lstStyle/>
                    <a:p>
                      <a:pPr indent="0" lvl="0" marL="0" rtl="0" algn="ctr">
                        <a:lnSpc>
                          <a:spcPct val="100000"/>
                        </a:lnSpc>
                        <a:spcBef>
                          <a:spcPts val="0"/>
                        </a:spcBef>
                        <a:spcAft>
                          <a:spcPts val="0"/>
                        </a:spcAft>
                        <a:buNone/>
                      </a:pPr>
                      <a:r>
                        <a:rPr lang="en-US" sz="900">
                          <a:latin typeface="Open Sans"/>
                          <a:ea typeface="Open Sans"/>
                          <a:cs typeface="Open Sans"/>
                          <a:sym typeface="Open Sans"/>
                        </a:rPr>
                        <a:t>6</a:t>
                      </a:r>
                      <a:endParaRPr sz="900">
                        <a:latin typeface="Open Sans"/>
                        <a:ea typeface="Open Sans"/>
                        <a:cs typeface="Open Sans"/>
                        <a:sym typeface="Open Sans"/>
                      </a:endParaRPr>
                    </a:p>
                  </a:txBody>
                  <a:tcPr marT="0" marB="0" marR="0" marL="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900">
                          <a:latin typeface="Open Sans"/>
                          <a:ea typeface="Open Sans"/>
                          <a:cs typeface="Open Sans"/>
                          <a:sym typeface="Open Sans"/>
                        </a:rPr>
                        <a:t>2/28/25</a:t>
                      </a:r>
                      <a:endParaRPr sz="900">
                        <a:latin typeface="Open Sans"/>
                        <a:ea typeface="Open Sans"/>
                        <a:cs typeface="Open Sans"/>
                        <a:sym typeface="Open Sans"/>
                      </a:endParaRPr>
                    </a:p>
                  </a:txBody>
                  <a:tcPr marT="0" marB="0" marR="0" marL="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900">
                          <a:latin typeface="Open Sans"/>
                          <a:ea typeface="Open Sans"/>
                          <a:cs typeface="Open Sans"/>
                          <a:sym typeface="Open Sans"/>
                        </a:rPr>
                        <a:t>Machine Learning II - applications</a:t>
                      </a:r>
                      <a:endParaRPr sz="900">
                        <a:latin typeface="Open Sans"/>
                        <a:ea typeface="Open Sans"/>
                        <a:cs typeface="Open Sans"/>
                        <a:sym typeface="Open Sans"/>
                      </a:endParaRPr>
                    </a:p>
                  </a:txBody>
                  <a:tcPr marT="0" marB="0" marR="0" marL="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77925">
                <a:tc>
                  <a:txBody>
                    <a:bodyPr/>
                    <a:lstStyle/>
                    <a:p>
                      <a:pPr indent="0" lvl="0" marL="0" rtl="0" algn="ctr">
                        <a:lnSpc>
                          <a:spcPct val="100000"/>
                        </a:lnSpc>
                        <a:spcBef>
                          <a:spcPts val="0"/>
                        </a:spcBef>
                        <a:spcAft>
                          <a:spcPts val="0"/>
                        </a:spcAft>
                        <a:buNone/>
                      </a:pPr>
                      <a:r>
                        <a:rPr lang="en-US" sz="900">
                          <a:latin typeface="Open Sans"/>
                          <a:ea typeface="Open Sans"/>
                          <a:cs typeface="Open Sans"/>
                          <a:sym typeface="Open Sans"/>
                        </a:rPr>
                        <a:t>7</a:t>
                      </a:r>
                      <a:endParaRPr sz="900">
                        <a:latin typeface="Open Sans"/>
                        <a:ea typeface="Open Sans"/>
                        <a:cs typeface="Open Sans"/>
                        <a:sym typeface="Open Sans"/>
                      </a:endParaRPr>
                    </a:p>
                  </a:txBody>
                  <a:tcPr marT="0" marB="0" marR="0" marL="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900">
                          <a:latin typeface="Open Sans"/>
                          <a:ea typeface="Open Sans"/>
                          <a:cs typeface="Open Sans"/>
                          <a:sym typeface="Open Sans"/>
                        </a:rPr>
                        <a:t>3/7/25</a:t>
                      </a:r>
                      <a:endParaRPr sz="900">
                        <a:latin typeface="Open Sans"/>
                        <a:ea typeface="Open Sans"/>
                        <a:cs typeface="Open Sans"/>
                        <a:sym typeface="Open Sans"/>
                      </a:endParaRPr>
                    </a:p>
                  </a:txBody>
                  <a:tcPr marT="0" marB="0" marR="0" marL="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900">
                          <a:latin typeface="Open Sans"/>
                          <a:ea typeface="Open Sans"/>
                          <a:cs typeface="Open Sans"/>
                          <a:sym typeface="Open Sans"/>
                        </a:rPr>
                        <a:t>Text Analysis I - topic modeling and sentiment analysis</a:t>
                      </a:r>
                      <a:endParaRPr sz="900">
                        <a:latin typeface="Open Sans"/>
                        <a:ea typeface="Open Sans"/>
                        <a:cs typeface="Open Sans"/>
                        <a:sym typeface="Open Sans"/>
                      </a:endParaRPr>
                    </a:p>
                  </a:txBody>
                  <a:tcPr marT="0" marB="0" marR="0" marL="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66125">
                <a:tc>
                  <a:txBody>
                    <a:bodyPr/>
                    <a:lstStyle/>
                    <a:p>
                      <a:pPr indent="0" lvl="0" marL="0" rtl="0" algn="ctr">
                        <a:lnSpc>
                          <a:spcPct val="100000"/>
                        </a:lnSpc>
                        <a:spcBef>
                          <a:spcPts val="0"/>
                        </a:spcBef>
                        <a:spcAft>
                          <a:spcPts val="0"/>
                        </a:spcAft>
                        <a:buNone/>
                      </a:pPr>
                      <a:r>
                        <a:rPr lang="en-US" sz="900">
                          <a:latin typeface="Open Sans"/>
                          <a:ea typeface="Open Sans"/>
                          <a:cs typeface="Open Sans"/>
                          <a:sym typeface="Open Sans"/>
                        </a:rPr>
                        <a:t>8</a:t>
                      </a:r>
                      <a:endParaRPr sz="900">
                        <a:latin typeface="Open Sans"/>
                        <a:ea typeface="Open Sans"/>
                        <a:cs typeface="Open Sans"/>
                        <a:sym typeface="Open Sans"/>
                      </a:endParaRPr>
                    </a:p>
                  </a:txBody>
                  <a:tcPr marT="0" marB="0" marR="0" marL="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900">
                          <a:latin typeface="Open Sans"/>
                          <a:ea typeface="Open Sans"/>
                          <a:cs typeface="Open Sans"/>
                          <a:sym typeface="Open Sans"/>
                        </a:rPr>
                        <a:t>3/14/25</a:t>
                      </a:r>
                      <a:endParaRPr sz="900">
                        <a:latin typeface="Open Sans"/>
                        <a:ea typeface="Open Sans"/>
                        <a:cs typeface="Open Sans"/>
                        <a:sym typeface="Open Sans"/>
                      </a:endParaRPr>
                    </a:p>
                  </a:txBody>
                  <a:tcPr marT="0" marB="0" marR="0" marL="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900">
                          <a:latin typeface="Open Sans"/>
                          <a:ea typeface="Open Sans"/>
                          <a:cs typeface="Open Sans"/>
                          <a:sym typeface="Open Sans"/>
                        </a:rPr>
                        <a:t>Multimodal Data Analysis</a:t>
                      </a:r>
                      <a:endParaRPr sz="900">
                        <a:latin typeface="Open Sans"/>
                        <a:ea typeface="Open Sans"/>
                        <a:cs typeface="Open Sans"/>
                        <a:sym typeface="Open Sans"/>
                      </a:endParaRPr>
                    </a:p>
                  </a:txBody>
                  <a:tcPr marT="0" marB="0" marR="0" marL="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54350">
                <a:tc>
                  <a:txBody>
                    <a:bodyPr/>
                    <a:lstStyle/>
                    <a:p>
                      <a:pPr indent="0" lvl="0" marL="0" rtl="0" algn="ctr">
                        <a:lnSpc>
                          <a:spcPct val="100000"/>
                        </a:lnSpc>
                        <a:spcBef>
                          <a:spcPts val="0"/>
                        </a:spcBef>
                        <a:spcAft>
                          <a:spcPts val="0"/>
                        </a:spcAft>
                        <a:buNone/>
                      </a:pPr>
                      <a:r>
                        <a:rPr lang="en-US" sz="900">
                          <a:latin typeface="Open Sans"/>
                          <a:ea typeface="Open Sans"/>
                          <a:cs typeface="Open Sans"/>
                          <a:sym typeface="Open Sans"/>
                        </a:rPr>
                        <a:t>9</a:t>
                      </a:r>
                      <a:endParaRPr sz="900">
                        <a:latin typeface="Open Sans"/>
                        <a:ea typeface="Open Sans"/>
                        <a:cs typeface="Open Sans"/>
                        <a:sym typeface="Open Sans"/>
                      </a:endParaRPr>
                    </a:p>
                  </a:txBody>
                  <a:tcPr marT="0" marB="0" marR="0" marL="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900">
                          <a:latin typeface="Open Sans"/>
                          <a:ea typeface="Open Sans"/>
                          <a:cs typeface="Open Sans"/>
                          <a:sym typeface="Open Sans"/>
                        </a:rPr>
                        <a:t>3/21/25</a:t>
                      </a:r>
                      <a:endParaRPr sz="900">
                        <a:latin typeface="Open Sans"/>
                        <a:ea typeface="Open Sans"/>
                        <a:cs typeface="Open Sans"/>
                        <a:sym typeface="Open Sans"/>
                      </a:endParaRPr>
                    </a:p>
                  </a:txBody>
                  <a:tcPr marT="0" marB="0" marR="0" marL="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900">
                          <a:latin typeface="Open Sans"/>
                          <a:ea typeface="Open Sans"/>
                          <a:cs typeface="Open Sans"/>
                          <a:sym typeface="Open Sans"/>
                        </a:rPr>
                        <a:t>Causal Inference I - A/B testing and RCTs</a:t>
                      </a:r>
                      <a:endParaRPr sz="900">
                        <a:latin typeface="Open Sans"/>
                        <a:ea typeface="Open Sans"/>
                        <a:cs typeface="Open Sans"/>
                        <a:sym typeface="Open Sans"/>
                      </a:endParaRPr>
                    </a:p>
                  </a:txBody>
                  <a:tcPr marT="0" marB="0" marR="0" marL="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59075">
                <a:tc>
                  <a:txBody>
                    <a:bodyPr/>
                    <a:lstStyle/>
                    <a:p>
                      <a:pPr indent="0" lvl="0" marL="0" rtl="0" algn="ctr">
                        <a:lnSpc>
                          <a:spcPct val="100000"/>
                        </a:lnSpc>
                        <a:spcBef>
                          <a:spcPts val="0"/>
                        </a:spcBef>
                        <a:spcAft>
                          <a:spcPts val="0"/>
                        </a:spcAft>
                        <a:buNone/>
                      </a:pPr>
                      <a:r>
                        <a:rPr b="1" lang="en-US" sz="900">
                          <a:latin typeface="Open Sans"/>
                          <a:ea typeface="Open Sans"/>
                          <a:cs typeface="Open Sans"/>
                          <a:sym typeface="Open Sans"/>
                        </a:rPr>
                        <a:t>-</a:t>
                      </a:r>
                      <a:endParaRPr b="1" sz="900">
                        <a:latin typeface="Open Sans"/>
                        <a:ea typeface="Open Sans"/>
                        <a:cs typeface="Open Sans"/>
                        <a:sym typeface="Open Sans"/>
                      </a:endParaRPr>
                    </a:p>
                  </a:txBody>
                  <a:tcPr marT="0" marB="0" marR="0" marL="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en-US" sz="900">
                          <a:latin typeface="Open Sans"/>
                          <a:ea typeface="Open Sans"/>
                          <a:cs typeface="Open Sans"/>
                          <a:sym typeface="Open Sans"/>
                        </a:rPr>
                        <a:t>3/28/25</a:t>
                      </a:r>
                      <a:endParaRPr b="1" sz="900">
                        <a:latin typeface="Open Sans"/>
                        <a:ea typeface="Open Sans"/>
                        <a:cs typeface="Open Sans"/>
                        <a:sym typeface="Open Sans"/>
                      </a:endParaRPr>
                    </a:p>
                  </a:txBody>
                  <a:tcPr marT="0" marB="0" marR="0" marL="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b="1" lang="en-US" sz="900">
                          <a:latin typeface="Open Sans"/>
                          <a:ea typeface="Open Sans"/>
                          <a:cs typeface="Open Sans"/>
                          <a:sym typeface="Open Sans"/>
                        </a:rPr>
                        <a:t>BREAK</a:t>
                      </a:r>
                      <a:endParaRPr b="1" sz="900">
                        <a:latin typeface="Open Sans"/>
                        <a:ea typeface="Open Sans"/>
                        <a:cs typeface="Open Sans"/>
                        <a:sym typeface="Open Sans"/>
                      </a:endParaRPr>
                    </a:p>
                  </a:txBody>
                  <a:tcPr marT="0" marB="0" marR="0" marL="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66150">
                <a:tc>
                  <a:txBody>
                    <a:bodyPr/>
                    <a:lstStyle/>
                    <a:p>
                      <a:pPr indent="0" lvl="0" marL="0" rtl="0" algn="ctr">
                        <a:lnSpc>
                          <a:spcPct val="100000"/>
                        </a:lnSpc>
                        <a:spcBef>
                          <a:spcPts val="0"/>
                        </a:spcBef>
                        <a:spcAft>
                          <a:spcPts val="0"/>
                        </a:spcAft>
                        <a:buNone/>
                      </a:pPr>
                      <a:r>
                        <a:rPr lang="en-US" sz="900">
                          <a:latin typeface="Open Sans"/>
                          <a:ea typeface="Open Sans"/>
                          <a:cs typeface="Open Sans"/>
                          <a:sym typeface="Open Sans"/>
                        </a:rPr>
                        <a:t>10</a:t>
                      </a:r>
                      <a:endParaRPr sz="900">
                        <a:latin typeface="Open Sans"/>
                        <a:ea typeface="Open Sans"/>
                        <a:cs typeface="Open Sans"/>
                        <a:sym typeface="Open Sans"/>
                      </a:endParaRPr>
                    </a:p>
                  </a:txBody>
                  <a:tcPr marT="0" marB="0" marR="0" marL="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900">
                          <a:latin typeface="Open Sans"/>
                          <a:ea typeface="Open Sans"/>
                          <a:cs typeface="Open Sans"/>
                          <a:sym typeface="Open Sans"/>
                        </a:rPr>
                        <a:t>4/4/25</a:t>
                      </a:r>
                      <a:endParaRPr sz="900">
                        <a:latin typeface="Open Sans"/>
                        <a:ea typeface="Open Sans"/>
                        <a:cs typeface="Open Sans"/>
                        <a:sym typeface="Open Sans"/>
                      </a:endParaRPr>
                    </a:p>
                  </a:txBody>
                  <a:tcPr marT="0" marB="0" marR="0" marL="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900">
                          <a:latin typeface="Open Sans"/>
                          <a:ea typeface="Open Sans"/>
                          <a:cs typeface="Open Sans"/>
                          <a:sym typeface="Open Sans"/>
                        </a:rPr>
                        <a:t>Text Analysis II - measuring instructional practices</a:t>
                      </a:r>
                      <a:endParaRPr sz="900">
                        <a:latin typeface="Open Sans"/>
                        <a:ea typeface="Open Sans"/>
                        <a:cs typeface="Open Sans"/>
                        <a:sym typeface="Open Sans"/>
                      </a:endParaRPr>
                    </a:p>
                  </a:txBody>
                  <a:tcPr marT="0" marB="0" marR="0" marL="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54375">
                <a:tc>
                  <a:txBody>
                    <a:bodyPr/>
                    <a:lstStyle/>
                    <a:p>
                      <a:pPr indent="0" lvl="0" marL="0" rtl="0" algn="ctr">
                        <a:lnSpc>
                          <a:spcPct val="100000"/>
                        </a:lnSpc>
                        <a:spcBef>
                          <a:spcPts val="0"/>
                        </a:spcBef>
                        <a:spcAft>
                          <a:spcPts val="0"/>
                        </a:spcAft>
                        <a:buNone/>
                      </a:pPr>
                      <a:r>
                        <a:rPr lang="en-US" sz="900">
                          <a:latin typeface="Open Sans"/>
                          <a:ea typeface="Open Sans"/>
                          <a:cs typeface="Open Sans"/>
                          <a:sym typeface="Open Sans"/>
                        </a:rPr>
                        <a:t>11</a:t>
                      </a:r>
                      <a:endParaRPr sz="900">
                        <a:latin typeface="Open Sans"/>
                        <a:ea typeface="Open Sans"/>
                        <a:cs typeface="Open Sans"/>
                        <a:sym typeface="Open Sans"/>
                      </a:endParaRPr>
                    </a:p>
                  </a:txBody>
                  <a:tcPr marT="0" marB="0" marR="0" marL="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900">
                          <a:latin typeface="Open Sans"/>
                          <a:ea typeface="Open Sans"/>
                          <a:cs typeface="Open Sans"/>
                          <a:sym typeface="Open Sans"/>
                        </a:rPr>
                        <a:t>4/11/25</a:t>
                      </a:r>
                      <a:endParaRPr sz="900">
                        <a:latin typeface="Open Sans"/>
                        <a:ea typeface="Open Sans"/>
                        <a:cs typeface="Open Sans"/>
                        <a:sym typeface="Open Sans"/>
                      </a:endParaRPr>
                    </a:p>
                  </a:txBody>
                  <a:tcPr marT="0" marB="0" marR="0" marL="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900">
                          <a:latin typeface="Open Sans"/>
                          <a:ea typeface="Open Sans"/>
                          <a:cs typeface="Open Sans"/>
                          <a:sym typeface="Open Sans"/>
                        </a:rPr>
                        <a:t>Text Analysis III - teacher learning and RCTs</a:t>
                      </a:r>
                      <a:endParaRPr sz="900">
                        <a:latin typeface="Open Sans"/>
                        <a:ea typeface="Open Sans"/>
                        <a:cs typeface="Open Sans"/>
                        <a:sym typeface="Open Sans"/>
                      </a:endParaRPr>
                    </a:p>
                  </a:txBody>
                  <a:tcPr marT="0" marB="0" marR="0" marL="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54350">
                <a:tc>
                  <a:txBody>
                    <a:bodyPr/>
                    <a:lstStyle/>
                    <a:p>
                      <a:pPr indent="0" lvl="0" marL="0" rtl="0" algn="ctr">
                        <a:lnSpc>
                          <a:spcPct val="100000"/>
                        </a:lnSpc>
                        <a:spcBef>
                          <a:spcPts val="0"/>
                        </a:spcBef>
                        <a:spcAft>
                          <a:spcPts val="0"/>
                        </a:spcAft>
                        <a:buNone/>
                      </a:pPr>
                      <a:r>
                        <a:rPr lang="en-US" sz="900">
                          <a:latin typeface="Open Sans"/>
                          <a:ea typeface="Open Sans"/>
                          <a:cs typeface="Open Sans"/>
                          <a:sym typeface="Open Sans"/>
                        </a:rPr>
                        <a:t>12</a:t>
                      </a:r>
                      <a:endParaRPr sz="900">
                        <a:latin typeface="Open Sans"/>
                        <a:ea typeface="Open Sans"/>
                        <a:cs typeface="Open Sans"/>
                        <a:sym typeface="Open Sans"/>
                      </a:endParaRPr>
                    </a:p>
                  </a:txBody>
                  <a:tcPr marT="0" marB="0" marR="0" marL="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900">
                          <a:latin typeface="Open Sans"/>
                          <a:ea typeface="Open Sans"/>
                          <a:cs typeface="Open Sans"/>
                          <a:sym typeface="Open Sans"/>
                        </a:rPr>
                        <a:t>4/18/25</a:t>
                      </a:r>
                      <a:endParaRPr sz="900">
                        <a:latin typeface="Open Sans"/>
                        <a:ea typeface="Open Sans"/>
                        <a:cs typeface="Open Sans"/>
                        <a:sym typeface="Open Sans"/>
                      </a:endParaRPr>
                    </a:p>
                  </a:txBody>
                  <a:tcPr marT="0" marB="0" marR="0" marL="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900">
                          <a:latin typeface="Open Sans"/>
                          <a:ea typeface="Open Sans"/>
                          <a:cs typeface="Open Sans"/>
                          <a:sym typeface="Open Sans"/>
                        </a:rPr>
                        <a:t>Text Analysis IV - modeling and classification</a:t>
                      </a:r>
                      <a:endParaRPr sz="900">
                        <a:latin typeface="Open Sans"/>
                        <a:ea typeface="Open Sans"/>
                        <a:cs typeface="Open Sans"/>
                        <a:sym typeface="Open Sans"/>
                      </a:endParaRPr>
                    </a:p>
                  </a:txBody>
                  <a:tcPr marT="0" marB="0" marR="0" marL="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62525">
                <a:tc>
                  <a:txBody>
                    <a:bodyPr/>
                    <a:lstStyle/>
                    <a:p>
                      <a:pPr indent="0" lvl="0" marL="0" rtl="0" algn="ctr">
                        <a:lnSpc>
                          <a:spcPct val="100000"/>
                        </a:lnSpc>
                        <a:spcBef>
                          <a:spcPts val="0"/>
                        </a:spcBef>
                        <a:spcAft>
                          <a:spcPts val="0"/>
                        </a:spcAft>
                        <a:buNone/>
                      </a:pPr>
                      <a:r>
                        <a:rPr lang="en-US" sz="900">
                          <a:latin typeface="Open Sans"/>
                          <a:ea typeface="Open Sans"/>
                          <a:cs typeface="Open Sans"/>
                          <a:sym typeface="Open Sans"/>
                        </a:rPr>
                        <a:t>13</a:t>
                      </a:r>
                      <a:endParaRPr sz="900">
                        <a:latin typeface="Open Sans"/>
                        <a:ea typeface="Open Sans"/>
                        <a:cs typeface="Open Sans"/>
                        <a:sym typeface="Open Sans"/>
                      </a:endParaRPr>
                    </a:p>
                  </a:txBody>
                  <a:tcPr marT="19050" marB="19050"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900">
                          <a:latin typeface="Open Sans"/>
                          <a:ea typeface="Open Sans"/>
                          <a:cs typeface="Open Sans"/>
                          <a:sym typeface="Open Sans"/>
                        </a:rPr>
                        <a:t>4/25/25</a:t>
                      </a:r>
                      <a:endParaRPr sz="900">
                        <a:latin typeface="Open Sans"/>
                        <a:ea typeface="Open Sans"/>
                        <a:cs typeface="Open Sans"/>
                        <a:sym typeface="Open Sans"/>
                      </a:endParaRPr>
                    </a:p>
                  </a:txBody>
                  <a:tcPr marT="19050" marB="19050"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900">
                          <a:latin typeface="Open Sans"/>
                          <a:ea typeface="Open Sans"/>
                          <a:cs typeface="Open Sans"/>
                          <a:sym typeface="Open Sans"/>
                        </a:rPr>
                        <a:t>Causal Inference II - quasi-experimental frameworks</a:t>
                      </a:r>
                      <a:endParaRPr sz="900">
                        <a:latin typeface="Open Sans"/>
                        <a:ea typeface="Open Sans"/>
                        <a:cs typeface="Open Sans"/>
                        <a:sym typeface="Open Sans"/>
                      </a:endParaRPr>
                    </a:p>
                  </a:txBody>
                  <a:tcPr marT="19050" marB="19050"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33225">
                <a:tc>
                  <a:txBody>
                    <a:bodyPr/>
                    <a:lstStyle/>
                    <a:p>
                      <a:pPr indent="0" lvl="0" marL="0" rtl="0" algn="ctr">
                        <a:lnSpc>
                          <a:spcPct val="100000"/>
                        </a:lnSpc>
                        <a:spcBef>
                          <a:spcPts val="0"/>
                        </a:spcBef>
                        <a:spcAft>
                          <a:spcPts val="0"/>
                        </a:spcAft>
                        <a:buNone/>
                      </a:pPr>
                      <a:r>
                        <a:rPr lang="en-US" sz="900">
                          <a:latin typeface="Open Sans"/>
                          <a:ea typeface="Open Sans"/>
                          <a:cs typeface="Open Sans"/>
                          <a:sym typeface="Open Sans"/>
                        </a:rPr>
                        <a:t>14</a:t>
                      </a:r>
                      <a:endParaRPr sz="900">
                        <a:latin typeface="Open Sans"/>
                        <a:ea typeface="Open Sans"/>
                        <a:cs typeface="Open Sans"/>
                        <a:sym typeface="Open Sans"/>
                      </a:endParaRPr>
                    </a:p>
                  </a:txBody>
                  <a:tcPr marT="19050" marB="19050"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900">
                          <a:latin typeface="Open Sans"/>
                          <a:ea typeface="Open Sans"/>
                          <a:cs typeface="Open Sans"/>
                          <a:sym typeface="Open Sans"/>
                        </a:rPr>
                        <a:t>5/2/25</a:t>
                      </a:r>
                      <a:endParaRPr sz="900">
                        <a:latin typeface="Open Sans"/>
                        <a:ea typeface="Open Sans"/>
                        <a:cs typeface="Open Sans"/>
                        <a:sym typeface="Open Sans"/>
                      </a:endParaRPr>
                    </a:p>
                  </a:txBody>
                  <a:tcPr marT="19050" marB="19050"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900">
                          <a:latin typeface="Open Sans"/>
                          <a:ea typeface="Open Sans"/>
                          <a:cs typeface="Open Sans"/>
                          <a:sym typeface="Open Sans"/>
                        </a:rPr>
                        <a:t>Economic Evaluation</a:t>
                      </a:r>
                      <a:endParaRPr sz="900">
                        <a:latin typeface="Open Sans"/>
                        <a:ea typeface="Open Sans"/>
                        <a:cs typeface="Open Sans"/>
                        <a:sym typeface="Open Sans"/>
                      </a:endParaRPr>
                    </a:p>
                  </a:txBody>
                  <a:tcPr marT="19050" marB="19050"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18625">
                <a:tc>
                  <a:txBody>
                    <a:bodyPr/>
                    <a:lstStyle/>
                    <a:p>
                      <a:pPr indent="0" lvl="0" marL="0" rtl="0" algn="ctr">
                        <a:lnSpc>
                          <a:spcPct val="100000"/>
                        </a:lnSpc>
                        <a:spcBef>
                          <a:spcPts val="0"/>
                        </a:spcBef>
                        <a:spcAft>
                          <a:spcPts val="0"/>
                        </a:spcAft>
                        <a:buNone/>
                      </a:pPr>
                      <a:r>
                        <a:rPr lang="en-US" sz="900">
                          <a:latin typeface="Open Sans"/>
                          <a:ea typeface="Open Sans"/>
                          <a:cs typeface="Open Sans"/>
                          <a:sym typeface="Open Sans"/>
                        </a:rPr>
                        <a:t>15</a:t>
                      </a:r>
                      <a:endParaRPr sz="900">
                        <a:latin typeface="Open Sans"/>
                        <a:ea typeface="Open Sans"/>
                        <a:cs typeface="Open Sans"/>
                        <a:sym typeface="Open Sans"/>
                      </a:endParaRPr>
                    </a:p>
                  </a:txBody>
                  <a:tcPr marT="19050" marB="19050"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900">
                          <a:latin typeface="Open Sans"/>
                          <a:ea typeface="Open Sans"/>
                          <a:cs typeface="Open Sans"/>
                          <a:sym typeface="Open Sans"/>
                        </a:rPr>
                        <a:t>5/9/25</a:t>
                      </a:r>
                      <a:endParaRPr sz="900">
                        <a:latin typeface="Open Sans"/>
                        <a:ea typeface="Open Sans"/>
                        <a:cs typeface="Open Sans"/>
                        <a:sym typeface="Open Sans"/>
                      </a:endParaRPr>
                    </a:p>
                  </a:txBody>
                  <a:tcPr marT="19050" marB="19050"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900">
                          <a:latin typeface="Open Sans"/>
                          <a:ea typeface="Open Sans"/>
                          <a:cs typeface="Open Sans"/>
                          <a:sym typeface="Open Sans"/>
                        </a:rPr>
                        <a:t>Data ethics and professionalism</a:t>
                      </a:r>
                      <a:endParaRPr sz="900">
                        <a:latin typeface="Open Sans"/>
                        <a:ea typeface="Open Sans"/>
                        <a:cs typeface="Open Sans"/>
                        <a:sym typeface="Open Sans"/>
                      </a:endParaRPr>
                    </a:p>
                  </a:txBody>
                  <a:tcPr marT="19050" marB="19050"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pic>
        <p:nvPicPr>
          <p:cNvPr id="186" name="Google Shape;186;p11" title="Chart"/>
          <p:cNvPicPr preferRelativeResize="0"/>
          <p:nvPr/>
        </p:nvPicPr>
        <p:blipFill rotWithShape="1">
          <a:blip r:embed="rId3">
            <a:alphaModFix/>
          </a:blip>
          <a:srcRect b="0" l="0" r="0" t="0"/>
          <a:stretch/>
        </p:blipFill>
        <p:spPr>
          <a:xfrm>
            <a:off x="102425" y="1849901"/>
            <a:ext cx="3937026" cy="2436700"/>
          </a:xfrm>
          <a:prstGeom prst="rect">
            <a:avLst/>
          </a:prstGeom>
          <a:noFill/>
          <a:ln>
            <a:noFill/>
          </a:ln>
        </p:spPr>
      </p:pic>
      <p:pic>
        <p:nvPicPr>
          <p:cNvPr id="187" name="Google Shape;187;p11" title="Chart"/>
          <p:cNvPicPr preferRelativeResize="0"/>
          <p:nvPr/>
        </p:nvPicPr>
        <p:blipFill rotWithShape="1">
          <a:blip r:embed="rId4">
            <a:alphaModFix/>
          </a:blip>
          <a:srcRect b="0" l="0" r="0" t="0"/>
          <a:stretch/>
        </p:blipFill>
        <p:spPr>
          <a:xfrm>
            <a:off x="3182075" y="2357075"/>
            <a:ext cx="3375151" cy="2087249"/>
          </a:xfrm>
          <a:prstGeom prst="rect">
            <a:avLst/>
          </a:prstGeom>
          <a:noFill/>
          <a:ln>
            <a:noFill/>
          </a:ln>
        </p:spPr>
      </p:pic>
      <p:sp>
        <p:nvSpPr>
          <p:cNvPr id="188" name="Google Shape;188;p11"/>
          <p:cNvSpPr txBox="1"/>
          <p:nvPr>
            <p:ph type="title"/>
          </p:nvPr>
        </p:nvSpPr>
        <p:spPr>
          <a:xfrm>
            <a:off x="447922" y="26385"/>
            <a:ext cx="8197109" cy="993775"/>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Encode Sans Black"/>
              <a:buNone/>
            </a:pPr>
            <a:r>
              <a:rPr lang="en-US"/>
              <a:t>Educational Data Science and AI Training</a:t>
            </a:r>
            <a:endParaRPr/>
          </a:p>
        </p:txBody>
      </p:sp>
      <p:sp>
        <p:nvSpPr>
          <p:cNvPr id="189" name="Google Shape;189;p11"/>
          <p:cNvSpPr txBox="1"/>
          <p:nvPr/>
        </p:nvSpPr>
        <p:spPr>
          <a:xfrm>
            <a:off x="617699" y="1154872"/>
            <a:ext cx="79086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Open Sans"/>
                <a:ea typeface="Open Sans"/>
                <a:cs typeface="Open Sans"/>
                <a:sym typeface="Open Sans"/>
              </a:rPr>
              <a:t>For the </a:t>
            </a:r>
            <a:r>
              <a:rPr lang="en-US" sz="1200">
                <a:latin typeface="Open Sans"/>
                <a:ea typeface="Open Sans"/>
                <a:cs typeface="Open Sans"/>
                <a:sym typeface="Open Sans"/>
              </a:rPr>
              <a:t>second </a:t>
            </a:r>
            <a:r>
              <a:rPr b="0" i="0" lang="en-US" sz="1200" u="none" cap="none" strike="noStrike">
                <a:solidFill>
                  <a:srgbClr val="000000"/>
                </a:solidFill>
                <a:latin typeface="Open Sans"/>
                <a:ea typeface="Open Sans"/>
                <a:cs typeface="Open Sans"/>
                <a:sym typeface="Open Sans"/>
              </a:rPr>
              <a:t>cohort, ISEA attracted</a:t>
            </a:r>
            <a:r>
              <a:rPr b="1" i="0" lang="en-US" sz="1200" u="none" cap="none" strike="noStrike">
                <a:solidFill>
                  <a:srgbClr val="000000"/>
                </a:solidFill>
                <a:latin typeface="Open Sans"/>
                <a:ea typeface="Open Sans"/>
                <a:cs typeface="Open Sans"/>
                <a:sym typeface="Open Sans"/>
              </a:rPr>
              <a:t> 18</a:t>
            </a:r>
            <a:r>
              <a:rPr b="1" lang="en-US" sz="1200">
                <a:latin typeface="Open Sans"/>
                <a:ea typeface="Open Sans"/>
                <a:cs typeface="Open Sans"/>
                <a:sym typeface="Open Sans"/>
              </a:rPr>
              <a:t>0</a:t>
            </a:r>
            <a:r>
              <a:rPr b="1" i="0" lang="en-US" sz="1200" u="none" cap="none" strike="noStrike">
                <a:solidFill>
                  <a:srgbClr val="000000"/>
                </a:solidFill>
                <a:latin typeface="Open Sans"/>
                <a:ea typeface="Open Sans"/>
                <a:cs typeface="Open Sans"/>
                <a:sym typeface="Open Sans"/>
              </a:rPr>
              <a:t> well-qualified applicants across four sectors: Higher education, non-profit think tanks and research institutions, K-12 district and state agencies, and EdTech industries. </a:t>
            </a:r>
            <a:endParaRPr b="0" i="0" sz="1200" u="none" cap="none" strike="noStrike">
              <a:solidFill>
                <a:srgbClr val="000000"/>
              </a:solidFill>
              <a:latin typeface="Arial"/>
              <a:ea typeface="Arial"/>
              <a:cs typeface="Arial"/>
              <a:sym typeface="Arial"/>
            </a:endParaRPr>
          </a:p>
        </p:txBody>
      </p:sp>
      <p:pic>
        <p:nvPicPr>
          <p:cNvPr id="190" name="Google Shape;190;p11" title="Chart"/>
          <p:cNvPicPr preferRelativeResize="0"/>
          <p:nvPr/>
        </p:nvPicPr>
        <p:blipFill rotWithShape="1">
          <a:blip r:embed="rId5">
            <a:alphaModFix/>
          </a:blip>
          <a:srcRect b="0" l="0" r="0" t="0"/>
          <a:stretch/>
        </p:blipFill>
        <p:spPr>
          <a:xfrm>
            <a:off x="5799175" y="2220250"/>
            <a:ext cx="3246191" cy="20075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 name="Shape 39"/>
        <p:cNvGrpSpPr/>
        <p:nvPr/>
      </p:nvGrpSpPr>
      <p:grpSpPr>
        <a:xfrm>
          <a:off x="0" y="0"/>
          <a:ext cx="0" cy="0"/>
          <a:chOff x="0" y="0"/>
          <a:chExt cx="0" cy="0"/>
        </a:xfrm>
      </p:grpSpPr>
      <p:sp>
        <p:nvSpPr>
          <p:cNvPr id="40" name="Google Shape;40;p10"/>
          <p:cNvSpPr txBox="1"/>
          <p:nvPr>
            <p:ph idx="1" type="body"/>
          </p:nvPr>
        </p:nvSpPr>
        <p:spPr>
          <a:xfrm>
            <a:off x="447925" y="1305227"/>
            <a:ext cx="8197200" cy="3003300"/>
          </a:xfrm>
          <a:prstGeom prst="rect">
            <a:avLst/>
          </a:prstGeom>
          <a:noFill/>
          <a:ln>
            <a:noFill/>
          </a:ln>
        </p:spPr>
        <p:txBody>
          <a:bodyPr anchorCtr="0" anchor="t" bIns="45700" lIns="91425" spcFirstLastPara="1" rIns="91425" wrap="square" tIns="45700">
            <a:noAutofit/>
          </a:bodyPr>
          <a:lstStyle/>
          <a:p>
            <a:pPr indent="-336550" lvl="0" marL="457200" rtl="0" algn="l">
              <a:lnSpc>
                <a:spcPct val="100000"/>
              </a:lnSpc>
              <a:spcBef>
                <a:spcPts val="0"/>
              </a:spcBef>
              <a:spcAft>
                <a:spcPts val="0"/>
              </a:spcAft>
              <a:buSzPts val="1700"/>
              <a:buFont typeface="Open Sans"/>
              <a:buAutoNum type="arabicPeriod"/>
            </a:pPr>
            <a:r>
              <a:rPr b="0" i="0" lang="en-US" sz="1700" u="none" strike="noStrike">
                <a:solidFill>
                  <a:srgbClr val="000000"/>
                </a:solidFill>
              </a:rPr>
              <a:t>Introduce the instructors and the students to each other</a:t>
            </a:r>
            <a:endParaRPr b="0" i="0" sz="1700" u="none" strike="noStrike">
              <a:solidFill>
                <a:srgbClr val="000000"/>
              </a:solidFill>
            </a:endParaRPr>
          </a:p>
          <a:p>
            <a:pPr indent="0" lvl="0" marL="0" rtl="0" algn="l">
              <a:lnSpc>
                <a:spcPct val="100000"/>
              </a:lnSpc>
              <a:spcBef>
                <a:spcPts val="0"/>
              </a:spcBef>
              <a:spcAft>
                <a:spcPts val="0"/>
              </a:spcAft>
              <a:buNone/>
            </a:pPr>
            <a:r>
              <a:t/>
            </a:r>
            <a:endParaRPr b="0" sz="1700">
              <a:solidFill>
                <a:srgbClr val="000000"/>
              </a:solidFill>
            </a:endParaRPr>
          </a:p>
          <a:p>
            <a:pPr indent="-336550" lvl="0" marL="457200" rtl="0" algn="l">
              <a:lnSpc>
                <a:spcPct val="100000"/>
              </a:lnSpc>
              <a:spcBef>
                <a:spcPts val="0"/>
              </a:spcBef>
              <a:spcAft>
                <a:spcPts val="0"/>
              </a:spcAft>
              <a:buSzPts val="1700"/>
              <a:buFont typeface="Open Sans"/>
              <a:buAutoNum type="arabicPeriod"/>
            </a:pPr>
            <a:r>
              <a:rPr b="0" i="0" lang="en-US" sz="1700" u="none" strike="noStrike">
                <a:solidFill>
                  <a:srgbClr val="000000"/>
                </a:solidFill>
              </a:rPr>
              <a:t>Introduce </a:t>
            </a:r>
            <a:r>
              <a:rPr b="0" lang="en-US" sz="1700">
                <a:solidFill>
                  <a:srgbClr val="000000"/>
                </a:solidFill>
              </a:rPr>
              <a:t>foundational</a:t>
            </a:r>
            <a:r>
              <a:rPr b="0" i="0" lang="en-US" sz="1700" u="none" strike="noStrike">
                <a:solidFill>
                  <a:srgbClr val="000000"/>
                </a:solidFill>
              </a:rPr>
              <a:t> concepts: data science, AI, ML and human-centered, domain specific data science, data science in educatio</a:t>
            </a:r>
            <a:r>
              <a:rPr b="0" i="0" lang="en-US" sz="1700" u="none" strike="noStrike">
                <a:solidFill>
                  <a:srgbClr val="000000"/>
                </a:solidFill>
              </a:rPr>
              <a:t>n</a:t>
            </a:r>
            <a:endParaRPr b="0" i="0" sz="1700" u="none" strike="noStrike">
              <a:solidFill>
                <a:srgbClr val="000000"/>
              </a:solidFill>
            </a:endParaRPr>
          </a:p>
          <a:p>
            <a:pPr indent="0" lvl="0" marL="457200" rtl="0" algn="l">
              <a:lnSpc>
                <a:spcPct val="100000"/>
              </a:lnSpc>
              <a:spcBef>
                <a:spcPts val="0"/>
              </a:spcBef>
              <a:spcAft>
                <a:spcPts val="0"/>
              </a:spcAft>
              <a:buNone/>
            </a:pPr>
            <a:r>
              <a:t/>
            </a:r>
            <a:endParaRPr b="0" sz="1700">
              <a:solidFill>
                <a:srgbClr val="000000"/>
              </a:solidFill>
            </a:endParaRPr>
          </a:p>
          <a:p>
            <a:pPr indent="-336550" lvl="0" marL="457200" rtl="0" algn="l">
              <a:lnSpc>
                <a:spcPct val="100000"/>
              </a:lnSpc>
              <a:spcBef>
                <a:spcPts val="0"/>
              </a:spcBef>
              <a:spcAft>
                <a:spcPts val="0"/>
              </a:spcAft>
              <a:buSzPts val="1700"/>
              <a:buFont typeface="Open Sans"/>
              <a:buAutoNum type="arabicPeriod"/>
            </a:pPr>
            <a:r>
              <a:rPr b="0" i="0" lang="en-US" sz="1700" u="none" strike="noStrike">
                <a:solidFill>
                  <a:srgbClr val="000000"/>
                </a:solidFill>
              </a:rPr>
              <a:t>Introduce the human-centered data science cycle and </a:t>
            </a:r>
            <a:r>
              <a:rPr b="0" lang="en-US" sz="1700">
                <a:solidFill>
                  <a:srgbClr val="000000"/>
                </a:solidFill>
              </a:rPr>
              <a:t>e</a:t>
            </a:r>
            <a:r>
              <a:rPr b="0" i="0" lang="en-US" sz="1700" u="none" strike="noStrike">
                <a:solidFill>
                  <a:srgbClr val="000000"/>
                </a:solidFill>
              </a:rPr>
              <a:t>mphasize the role of governance and responsible AI/ML</a:t>
            </a:r>
            <a:endParaRPr b="0" i="0" sz="1700" u="none" strike="noStrike">
              <a:solidFill>
                <a:srgbClr val="000000"/>
              </a:solidFill>
            </a:endParaRPr>
          </a:p>
          <a:p>
            <a:pPr indent="0" lvl="0" marL="457200" rtl="0" algn="l">
              <a:lnSpc>
                <a:spcPct val="100000"/>
              </a:lnSpc>
              <a:spcBef>
                <a:spcPts val="0"/>
              </a:spcBef>
              <a:spcAft>
                <a:spcPts val="0"/>
              </a:spcAft>
              <a:buNone/>
            </a:pPr>
            <a:r>
              <a:t/>
            </a:r>
            <a:endParaRPr b="0" sz="1700">
              <a:solidFill>
                <a:srgbClr val="000000"/>
              </a:solidFill>
            </a:endParaRPr>
          </a:p>
          <a:p>
            <a:pPr indent="-336550" lvl="0" marL="457200" rtl="0" algn="l">
              <a:lnSpc>
                <a:spcPct val="100000"/>
              </a:lnSpc>
              <a:spcBef>
                <a:spcPts val="0"/>
              </a:spcBef>
              <a:spcAft>
                <a:spcPts val="0"/>
              </a:spcAft>
              <a:buSzPts val="1700"/>
              <a:buFont typeface="Open Sans"/>
              <a:buAutoNum type="arabicPeriod"/>
            </a:pPr>
            <a:r>
              <a:rPr b="0" lang="en-US" sz="1700">
                <a:solidFill>
                  <a:schemeClr val="dk1"/>
                </a:solidFill>
              </a:rPr>
              <a:t>Provide an overview of the ISEA schedule and resources </a:t>
            </a:r>
            <a:endParaRPr b="0" sz="1700">
              <a:solidFill>
                <a:schemeClr val="dk1"/>
              </a:solidFill>
            </a:endParaRPr>
          </a:p>
          <a:p>
            <a:pPr indent="0" lvl="0" marL="457200" rtl="0" algn="l">
              <a:lnSpc>
                <a:spcPct val="100000"/>
              </a:lnSpc>
              <a:spcBef>
                <a:spcPts val="0"/>
              </a:spcBef>
              <a:spcAft>
                <a:spcPts val="0"/>
              </a:spcAft>
              <a:buNone/>
            </a:pPr>
            <a:r>
              <a:t/>
            </a:r>
            <a:endParaRPr b="0" sz="1700">
              <a:solidFill>
                <a:schemeClr val="dk1"/>
              </a:solidFill>
            </a:endParaRPr>
          </a:p>
          <a:p>
            <a:pPr indent="-336550" lvl="0" marL="457200" rtl="0" algn="l">
              <a:lnSpc>
                <a:spcPct val="100000"/>
              </a:lnSpc>
              <a:spcBef>
                <a:spcPts val="0"/>
              </a:spcBef>
              <a:spcAft>
                <a:spcPts val="0"/>
              </a:spcAft>
              <a:buSzPts val="1700"/>
              <a:buFont typeface="Open Sans"/>
              <a:buAutoNum type="arabicPeriod"/>
            </a:pPr>
            <a:r>
              <a:rPr b="0" lang="en-US" sz="1700">
                <a:solidFill>
                  <a:schemeClr val="dk1"/>
                </a:solidFill>
              </a:rPr>
              <a:t>Get organized: logistics, data collection efforts</a:t>
            </a:r>
            <a:endParaRPr b="0" sz="2300"/>
          </a:p>
        </p:txBody>
      </p:sp>
      <p:sp>
        <p:nvSpPr>
          <p:cNvPr id="41" name="Google Shape;41;p10"/>
          <p:cNvSpPr txBox="1"/>
          <p:nvPr>
            <p:ph type="title"/>
          </p:nvPr>
        </p:nvSpPr>
        <p:spPr>
          <a:xfrm>
            <a:off x="447922" y="26385"/>
            <a:ext cx="8197109" cy="993775"/>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Encode Sans Black"/>
              <a:buNone/>
            </a:pPr>
            <a:r>
              <a:rPr lang="en-US">
                <a:solidFill>
                  <a:srgbClr val="191300"/>
                </a:solidFill>
              </a:rPr>
              <a:t>Learning Objectives/Agenda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g266cf370e59_0_1"/>
          <p:cNvSpPr txBox="1"/>
          <p:nvPr>
            <p:ph idx="1" type="body"/>
          </p:nvPr>
        </p:nvSpPr>
        <p:spPr>
          <a:xfrm>
            <a:off x="447925" y="1305227"/>
            <a:ext cx="8197200" cy="2915400"/>
          </a:xfrm>
          <a:prstGeom prst="rect">
            <a:avLst/>
          </a:prstGeom>
          <a:noFill/>
          <a:ln>
            <a:noFill/>
          </a:ln>
        </p:spPr>
        <p:txBody>
          <a:bodyPr anchorCtr="0" anchor="t" bIns="45700" lIns="91425" spcFirstLastPara="1" rIns="91425" wrap="square" tIns="45700">
            <a:noAutofit/>
          </a:bodyPr>
          <a:lstStyle/>
          <a:p>
            <a:pPr indent="-342900" lvl="0" marL="457200" marR="0" rtl="0" algn="l">
              <a:lnSpc>
                <a:spcPct val="100000"/>
              </a:lnSpc>
              <a:spcBef>
                <a:spcPts val="480"/>
              </a:spcBef>
              <a:spcAft>
                <a:spcPts val="0"/>
              </a:spcAft>
              <a:buClr>
                <a:srgbClr val="191300"/>
              </a:buClr>
              <a:buSzPts val="1800"/>
              <a:buFont typeface="Open Sans"/>
              <a:buChar char="&gt;"/>
            </a:pPr>
            <a:r>
              <a:rPr b="0" lang="en-US" sz="1800"/>
              <a:t>If you haven’t done so already, please share your name, organization, role, and your learning interests in data science in education in the </a:t>
            </a:r>
            <a:r>
              <a:rPr lang="en-US" sz="1800"/>
              <a:t>Slack </a:t>
            </a:r>
            <a:r>
              <a:rPr b="0" lang="en-US" sz="1800"/>
              <a:t>space</a:t>
            </a:r>
            <a:endParaRPr b="0" sz="1800"/>
          </a:p>
          <a:p>
            <a:pPr indent="0" lvl="0" marL="457200" marR="0" rtl="0" algn="l">
              <a:lnSpc>
                <a:spcPct val="100000"/>
              </a:lnSpc>
              <a:spcBef>
                <a:spcPts val="480"/>
              </a:spcBef>
              <a:spcAft>
                <a:spcPts val="0"/>
              </a:spcAft>
              <a:buSzPts val="2400"/>
              <a:buNone/>
            </a:pPr>
            <a:r>
              <a:t/>
            </a:r>
            <a:endParaRPr b="0" sz="1800"/>
          </a:p>
          <a:p>
            <a:pPr indent="-342900" lvl="0" marL="457200" marR="0" rtl="0" algn="l">
              <a:lnSpc>
                <a:spcPct val="100000"/>
              </a:lnSpc>
              <a:spcBef>
                <a:spcPts val="480"/>
              </a:spcBef>
              <a:spcAft>
                <a:spcPts val="0"/>
              </a:spcAft>
              <a:buSzPts val="1800"/>
              <a:buFont typeface="Open Sans"/>
              <a:buChar char="&gt;"/>
            </a:pPr>
            <a:r>
              <a:rPr lang="en-US" sz="1800"/>
              <a:t>A small group activity (5 mins) </a:t>
            </a:r>
            <a:endParaRPr/>
          </a:p>
          <a:p>
            <a:pPr indent="-317500" lvl="1" marL="914400" rtl="0" algn="l">
              <a:lnSpc>
                <a:spcPct val="100000"/>
              </a:lnSpc>
              <a:spcBef>
                <a:spcPts val="480"/>
              </a:spcBef>
              <a:spcAft>
                <a:spcPts val="0"/>
              </a:spcAft>
              <a:buSzPts val="1400"/>
              <a:buFont typeface="Open Sans"/>
              <a:buChar char="&gt;"/>
            </a:pPr>
            <a:r>
              <a:rPr b="0" lang="en-US" sz="1400"/>
              <a:t>Introduce yourself</a:t>
            </a:r>
            <a:endParaRPr b="0" sz="1400"/>
          </a:p>
          <a:p>
            <a:pPr indent="-317500" lvl="1" marL="914400" rtl="0" algn="l">
              <a:lnSpc>
                <a:spcPct val="100000"/>
              </a:lnSpc>
              <a:spcBef>
                <a:spcPts val="480"/>
              </a:spcBef>
              <a:spcAft>
                <a:spcPts val="0"/>
              </a:spcAft>
              <a:buSzPts val="1400"/>
              <a:buFont typeface="Open Sans"/>
              <a:buChar char="&gt;"/>
            </a:pPr>
            <a:r>
              <a:rPr b="0" lang="en-US" sz="1400"/>
              <a:t>What drove you to ISEA?</a:t>
            </a:r>
            <a:endParaRPr b="0" sz="1400"/>
          </a:p>
          <a:p>
            <a:pPr indent="-317500" lvl="1" marL="914400" rtl="0" algn="l">
              <a:lnSpc>
                <a:spcPct val="100000"/>
              </a:lnSpc>
              <a:spcBef>
                <a:spcPts val="480"/>
              </a:spcBef>
              <a:spcAft>
                <a:spcPts val="0"/>
              </a:spcAft>
              <a:buSzPts val="1400"/>
              <a:buFont typeface="Open Sans"/>
              <a:buChar char="&gt;"/>
            </a:pPr>
            <a:r>
              <a:rPr b="0" lang="en-US" sz="1400"/>
              <a:t>How do you think about the human-centered data science cycle, and how might you use some of the concepts to inform your work?</a:t>
            </a:r>
            <a:endParaRPr b="0" sz="1400"/>
          </a:p>
          <a:p>
            <a:pPr indent="-228600" lvl="1" marL="914400" rtl="0" algn="l">
              <a:lnSpc>
                <a:spcPct val="100000"/>
              </a:lnSpc>
              <a:spcBef>
                <a:spcPts val="480"/>
              </a:spcBef>
              <a:spcAft>
                <a:spcPts val="0"/>
              </a:spcAft>
              <a:buSzPts val="1800"/>
              <a:buFont typeface="Arial"/>
              <a:buNone/>
            </a:pPr>
            <a:r>
              <a:t/>
            </a:r>
            <a:endParaRPr b="0" sz="1400"/>
          </a:p>
          <a:p>
            <a:pPr indent="-228600" lvl="0" marL="457200" marR="0" rtl="0" algn="l">
              <a:lnSpc>
                <a:spcPct val="100000"/>
              </a:lnSpc>
              <a:spcBef>
                <a:spcPts val="480"/>
              </a:spcBef>
              <a:spcAft>
                <a:spcPts val="0"/>
              </a:spcAft>
              <a:buClr>
                <a:srgbClr val="191300"/>
              </a:buClr>
              <a:buSzPts val="2400"/>
              <a:buFont typeface="Merriweather Sans"/>
              <a:buNone/>
            </a:pPr>
            <a:r>
              <a:t/>
            </a:r>
            <a:endParaRPr b="0"/>
          </a:p>
        </p:txBody>
      </p:sp>
      <p:sp>
        <p:nvSpPr>
          <p:cNvPr id="196" name="Google Shape;196;g266cf370e59_0_1"/>
          <p:cNvSpPr txBox="1"/>
          <p:nvPr>
            <p:ph type="title"/>
          </p:nvPr>
        </p:nvSpPr>
        <p:spPr>
          <a:xfrm>
            <a:off x="447922" y="26385"/>
            <a:ext cx="8197200" cy="9939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Encode Sans Black"/>
              <a:buNone/>
            </a:pPr>
            <a:r>
              <a:rPr lang="en-US"/>
              <a:t>Fellow Introduction and Break</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g266bc486359_0_74"/>
          <p:cNvSpPr txBox="1"/>
          <p:nvPr>
            <p:ph idx="1" type="body"/>
          </p:nvPr>
        </p:nvSpPr>
        <p:spPr>
          <a:xfrm>
            <a:off x="447923" y="1305217"/>
            <a:ext cx="8197200" cy="2365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480"/>
              </a:spcBef>
              <a:spcAft>
                <a:spcPts val="0"/>
              </a:spcAft>
              <a:buClr>
                <a:srgbClr val="191300"/>
              </a:buClr>
              <a:buSzPts val="1800"/>
              <a:buNone/>
            </a:pPr>
            <a:r>
              <a:rPr b="0" lang="en-US" sz="1800" u="sng">
                <a:solidFill>
                  <a:schemeClr val="hlink"/>
                </a:solidFill>
                <a:hlinkClick r:id="rId3"/>
              </a:rPr>
              <a:t>Use this Link</a:t>
            </a:r>
            <a:r>
              <a:rPr b="0" lang="en-US" sz="1800"/>
              <a:t>:</a:t>
            </a:r>
            <a:endParaRPr b="0"/>
          </a:p>
          <a:p>
            <a:pPr indent="-304800" lvl="0" marL="685800" marR="0" rtl="0" algn="l">
              <a:lnSpc>
                <a:spcPct val="100000"/>
              </a:lnSpc>
              <a:spcBef>
                <a:spcPts val="480"/>
              </a:spcBef>
              <a:spcAft>
                <a:spcPts val="0"/>
              </a:spcAft>
              <a:buClr>
                <a:srgbClr val="191300"/>
              </a:buClr>
              <a:buSzPts val="1800"/>
              <a:buFont typeface="Arial"/>
              <a:buNone/>
            </a:pPr>
            <a:r>
              <a:t/>
            </a:r>
            <a:endParaRPr b="0" sz="1800"/>
          </a:p>
          <a:p>
            <a:pPr indent="-419100" lvl="0" marL="685800" marR="0" rtl="0" algn="l">
              <a:lnSpc>
                <a:spcPct val="100000"/>
              </a:lnSpc>
              <a:spcBef>
                <a:spcPts val="480"/>
              </a:spcBef>
              <a:spcAft>
                <a:spcPts val="0"/>
              </a:spcAft>
              <a:buClr>
                <a:srgbClr val="191300"/>
              </a:buClr>
              <a:buSzPts val="1800"/>
              <a:buFont typeface="Open Sans"/>
              <a:buAutoNum type="arabicPeriod"/>
            </a:pPr>
            <a:r>
              <a:rPr b="0" lang="en-US" sz="1800"/>
              <a:t>Which are the three topics you are most excited about?</a:t>
            </a:r>
            <a:endParaRPr b="0" sz="1800"/>
          </a:p>
          <a:p>
            <a:pPr indent="-419100" lvl="0" marL="685800" marR="0" rtl="0" algn="l">
              <a:lnSpc>
                <a:spcPct val="100000"/>
              </a:lnSpc>
              <a:spcBef>
                <a:spcPts val="480"/>
              </a:spcBef>
              <a:spcAft>
                <a:spcPts val="0"/>
              </a:spcAft>
              <a:buClr>
                <a:srgbClr val="191300"/>
              </a:buClr>
              <a:buSzPts val="1800"/>
              <a:buFont typeface="Open Sans"/>
              <a:buAutoNum type="arabicPeriod"/>
            </a:pPr>
            <a:r>
              <a:rPr b="0" lang="en-US" sz="1800"/>
              <a:t>Which are the three topics that are most relevant to your work?</a:t>
            </a:r>
            <a:endParaRPr b="0" sz="1800"/>
          </a:p>
          <a:p>
            <a:pPr indent="-419100" lvl="0" marL="685800" marR="0" rtl="0" algn="l">
              <a:lnSpc>
                <a:spcPct val="100000"/>
              </a:lnSpc>
              <a:spcBef>
                <a:spcPts val="480"/>
              </a:spcBef>
              <a:spcAft>
                <a:spcPts val="0"/>
              </a:spcAft>
              <a:buClr>
                <a:srgbClr val="191300"/>
              </a:buClr>
              <a:buSzPts val="1800"/>
              <a:buFont typeface="Open Sans"/>
              <a:buAutoNum type="arabicPeriod"/>
            </a:pPr>
            <a:r>
              <a:rPr b="0" lang="en-US" sz="1800"/>
              <a:t>Any other topics of interests you wish to discuss?</a:t>
            </a:r>
            <a:endParaRPr b="0" sz="1800"/>
          </a:p>
          <a:p>
            <a:pPr indent="-419100" lvl="0" marL="685800" marR="0" rtl="0" algn="l">
              <a:lnSpc>
                <a:spcPct val="100000"/>
              </a:lnSpc>
              <a:spcBef>
                <a:spcPts val="480"/>
              </a:spcBef>
              <a:spcAft>
                <a:spcPts val="0"/>
              </a:spcAft>
              <a:buClr>
                <a:srgbClr val="191300"/>
              </a:buClr>
              <a:buSzPts val="1800"/>
              <a:buFont typeface="Open Sans"/>
              <a:buAutoNum type="arabicPeriod"/>
            </a:pPr>
            <a:r>
              <a:rPr b="0" lang="en-US" sz="1800"/>
              <a:t>Any recommendations /expectations on teaching styles and methods?</a:t>
            </a:r>
            <a:endParaRPr b="0" sz="1800"/>
          </a:p>
        </p:txBody>
      </p:sp>
      <p:sp>
        <p:nvSpPr>
          <p:cNvPr id="202" name="Google Shape;202;g266bc486359_0_74"/>
          <p:cNvSpPr txBox="1"/>
          <p:nvPr>
            <p:ph type="title"/>
          </p:nvPr>
        </p:nvSpPr>
        <p:spPr>
          <a:xfrm>
            <a:off x="447922" y="26385"/>
            <a:ext cx="8197200" cy="9939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Encode Sans Black"/>
              <a:buNone/>
            </a:pPr>
            <a:r>
              <a:rPr lang="en-US"/>
              <a:t>Individual Think and Share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g266bc486359_0_33"/>
          <p:cNvSpPr txBox="1"/>
          <p:nvPr>
            <p:ph type="title"/>
          </p:nvPr>
        </p:nvSpPr>
        <p:spPr>
          <a:xfrm>
            <a:off x="447922" y="26385"/>
            <a:ext cx="8197200" cy="9939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Encode Sans Black"/>
              <a:buNone/>
            </a:pPr>
            <a:r>
              <a:rPr lang="en-US"/>
              <a:t>Hackweek</a:t>
            </a:r>
            <a:endParaRPr/>
          </a:p>
        </p:txBody>
      </p:sp>
      <p:sp>
        <p:nvSpPr>
          <p:cNvPr id="208" name="Google Shape;208;g266bc486359_0_33"/>
          <p:cNvSpPr txBox="1"/>
          <p:nvPr>
            <p:ph idx="1" type="body"/>
          </p:nvPr>
        </p:nvSpPr>
        <p:spPr>
          <a:xfrm>
            <a:off x="447925" y="1305225"/>
            <a:ext cx="3598200" cy="2811000"/>
          </a:xfrm>
          <a:prstGeom prst="rect">
            <a:avLst/>
          </a:prstGeom>
          <a:noFill/>
          <a:ln>
            <a:noFill/>
          </a:ln>
        </p:spPr>
        <p:txBody>
          <a:bodyPr anchorCtr="0" anchor="t" bIns="45700" lIns="91425" spcFirstLastPara="1" rIns="91425" wrap="square" tIns="45700">
            <a:noAutofit/>
          </a:bodyPr>
          <a:lstStyle/>
          <a:p>
            <a:pPr indent="-342900" lvl="0" marL="457200" marR="0" rtl="0" algn="l">
              <a:lnSpc>
                <a:spcPct val="100000"/>
              </a:lnSpc>
              <a:spcBef>
                <a:spcPts val="480"/>
              </a:spcBef>
              <a:spcAft>
                <a:spcPts val="0"/>
              </a:spcAft>
              <a:buClr>
                <a:srgbClr val="191300"/>
              </a:buClr>
              <a:buSzPts val="1800"/>
              <a:buFont typeface="Open Sans"/>
              <a:buChar char="&gt;"/>
            </a:pPr>
            <a:r>
              <a:rPr b="0" lang="en-US" sz="1800"/>
              <a:t>Week of </a:t>
            </a:r>
            <a:r>
              <a:rPr lang="en-US" sz="1800"/>
              <a:t>June 23-27</a:t>
            </a:r>
            <a:r>
              <a:rPr b="0" lang="en-US" sz="1800"/>
              <a:t> on the University of Washington campus in Seattle</a:t>
            </a:r>
            <a:endParaRPr b="0" sz="1800"/>
          </a:p>
          <a:p>
            <a:pPr indent="0" lvl="0" marL="457200" marR="0" rtl="0" algn="l">
              <a:lnSpc>
                <a:spcPct val="100000"/>
              </a:lnSpc>
              <a:spcBef>
                <a:spcPts val="480"/>
              </a:spcBef>
              <a:spcAft>
                <a:spcPts val="0"/>
              </a:spcAft>
              <a:buSzPts val="2400"/>
              <a:buNone/>
            </a:pPr>
            <a:r>
              <a:t/>
            </a:r>
            <a:endParaRPr b="0" sz="1800"/>
          </a:p>
          <a:p>
            <a:pPr indent="-342900" lvl="0" marL="457200" marR="0" rtl="0" algn="l">
              <a:lnSpc>
                <a:spcPct val="100000"/>
              </a:lnSpc>
              <a:spcBef>
                <a:spcPts val="480"/>
              </a:spcBef>
              <a:spcAft>
                <a:spcPts val="0"/>
              </a:spcAft>
              <a:buSzPts val="1800"/>
              <a:buFont typeface="Open Sans"/>
              <a:buChar char="&gt;"/>
            </a:pPr>
            <a:r>
              <a:rPr b="0" lang="en-US" sz="1800"/>
              <a:t>We will share additional details as they’re finalized</a:t>
            </a:r>
            <a:endParaRPr b="0" sz="1800"/>
          </a:p>
          <a:p>
            <a:pPr indent="-228600" lvl="0" marL="457200" marR="0" rtl="0" algn="l">
              <a:lnSpc>
                <a:spcPct val="100000"/>
              </a:lnSpc>
              <a:spcBef>
                <a:spcPts val="480"/>
              </a:spcBef>
              <a:spcAft>
                <a:spcPts val="0"/>
              </a:spcAft>
              <a:buClr>
                <a:srgbClr val="191300"/>
              </a:buClr>
              <a:buSzPts val="2400"/>
              <a:buFont typeface="Merriweather Sans"/>
              <a:buNone/>
            </a:pPr>
            <a:r>
              <a:t/>
            </a:r>
            <a:endParaRPr b="0"/>
          </a:p>
        </p:txBody>
      </p:sp>
      <p:pic>
        <p:nvPicPr>
          <p:cNvPr id="209" name="Google Shape;209;g266bc486359_0_33"/>
          <p:cNvPicPr preferRelativeResize="0"/>
          <p:nvPr/>
        </p:nvPicPr>
        <p:blipFill rotWithShape="1">
          <a:blip r:embed="rId3">
            <a:alphaModFix/>
          </a:blip>
          <a:srcRect b="0" l="0" r="0" t="0"/>
          <a:stretch/>
        </p:blipFill>
        <p:spPr>
          <a:xfrm>
            <a:off x="4215778" y="1315975"/>
            <a:ext cx="4392400" cy="251155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g266bc486359_0_27"/>
          <p:cNvSpPr txBox="1"/>
          <p:nvPr>
            <p:ph type="title"/>
          </p:nvPr>
        </p:nvSpPr>
        <p:spPr>
          <a:xfrm>
            <a:off x="447922" y="26385"/>
            <a:ext cx="8197200" cy="9939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Encode Sans Black"/>
              <a:buNone/>
            </a:pPr>
            <a:r>
              <a:rPr lang="en-US"/>
              <a:t>Resources</a:t>
            </a:r>
            <a:endParaRPr/>
          </a:p>
        </p:txBody>
      </p:sp>
      <p:sp>
        <p:nvSpPr>
          <p:cNvPr id="215" name="Google Shape;215;g266bc486359_0_27"/>
          <p:cNvSpPr txBox="1"/>
          <p:nvPr>
            <p:ph idx="1" type="body"/>
          </p:nvPr>
        </p:nvSpPr>
        <p:spPr>
          <a:xfrm>
            <a:off x="473400" y="1096800"/>
            <a:ext cx="8197200" cy="3218400"/>
          </a:xfrm>
          <a:prstGeom prst="rect">
            <a:avLst/>
          </a:prstGeom>
          <a:noFill/>
          <a:ln>
            <a:noFill/>
          </a:ln>
        </p:spPr>
        <p:txBody>
          <a:bodyPr anchorCtr="0" anchor="t" bIns="45700" lIns="91425" spcFirstLastPara="1" rIns="91425" wrap="square" tIns="45700">
            <a:noAutofit/>
          </a:bodyPr>
          <a:lstStyle/>
          <a:p>
            <a:pPr indent="-342900" lvl="0" marL="457200" marR="0" rtl="0" algn="l">
              <a:lnSpc>
                <a:spcPct val="100000"/>
              </a:lnSpc>
              <a:spcBef>
                <a:spcPts val="480"/>
              </a:spcBef>
              <a:spcAft>
                <a:spcPts val="0"/>
              </a:spcAft>
              <a:buClr>
                <a:srgbClr val="191300"/>
              </a:buClr>
              <a:buSzPts val="1800"/>
              <a:buFont typeface="Arial"/>
              <a:buChar char="&gt;"/>
            </a:pPr>
            <a:r>
              <a:rPr lang="en-US" sz="1800"/>
              <a:t>Slack:</a:t>
            </a:r>
            <a:r>
              <a:rPr b="0" lang="en-US" sz="1800"/>
              <a:t> Your primary means of communication with those in the program. Feel free to send Lavi a direct message about any program-related issue or question. Feel free to also reach out to your tutors using Slack</a:t>
            </a:r>
            <a:endParaRPr b="0" sz="1800"/>
          </a:p>
          <a:p>
            <a:pPr indent="0" lvl="0" marL="457200" marR="0" rtl="0" algn="l">
              <a:lnSpc>
                <a:spcPct val="100000"/>
              </a:lnSpc>
              <a:spcBef>
                <a:spcPts val="480"/>
              </a:spcBef>
              <a:spcAft>
                <a:spcPts val="0"/>
              </a:spcAft>
              <a:buSzPts val="2400"/>
              <a:buNone/>
            </a:pPr>
            <a:r>
              <a:t/>
            </a:r>
            <a:endParaRPr b="0" sz="100"/>
          </a:p>
          <a:p>
            <a:pPr indent="-342900" lvl="0" marL="457200" marR="0" rtl="0" algn="l">
              <a:lnSpc>
                <a:spcPct val="100000"/>
              </a:lnSpc>
              <a:spcBef>
                <a:spcPts val="480"/>
              </a:spcBef>
              <a:spcAft>
                <a:spcPts val="0"/>
              </a:spcAft>
              <a:buSzPts val="1800"/>
              <a:buFont typeface="Arial"/>
              <a:buChar char="&gt;"/>
            </a:pPr>
            <a:r>
              <a:rPr lang="en-US" sz="1800"/>
              <a:t>Canvas:</a:t>
            </a:r>
            <a:r>
              <a:rPr b="0" lang="en-US" sz="1800"/>
              <a:t> Your primary means of managing all the content from the program. Slides and videos will be shared here. Schedules will be updated here (if/when needed)</a:t>
            </a:r>
            <a:endParaRPr b="0" sz="1800"/>
          </a:p>
          <a:p>
            <a:pPr indent="0" lvl="0" marL="457200" marR="0" rtl="0" algn="l">
              <a:lnSpc>
                <a:spcPct val="100000"/>
              </a:lnSpc>
              <a:spcBef>
                <a:spcPts val="480"/>
              </a:spcBef>
              <a:spcAft>
                <a:spcPts val="0"/>
              </a:spcAft>
              <a:buNone/>
            </a:pPr>
            <a:r>
              <a:t/>
            </a:r>
            <a:endParaRPr b="0" sz="400"/>
          </a:p>
          <a:p>
            <a:pPr indent="-342900" lvl="0" marL="457200" marR="0" rtl="0" algn="l">
              <a:lnSpc>
                <a:spcPct val="100000"/>
              </a:lnSpc>
              <a:spcBef>
                <a:spcPts val="480"/>
              </a:spcBef>
              <a:spcAft>
                <a:spcPts val="0"/>
              </a:spcAft>
              <a:buSzPts val="1800"/>
              <a:buFont typeface="Open Sans"/>
              <a:buChar char="&gt;"/>
            </a:pPr>
            <a:r>
              <a:rPr lang="en-US" sz="1800"/>
              <a:t>Github: </a:t>
            </a:r>
            <a:r>
              <a:rPr b="0" lang="en-US" sz="1800"/>
              <a:t>This GitHub repository serves as a location for the program-related codes: </a:t>
            </a:r>
            <a:r>
              <a:rPr b="0" lang="en-US" sz="1800" u="sng">
                <a:solidFill>
                  <a:schemeClr val="hlink"/>
                </a:solidFill>
                <a:hlinkClick r:id="rId3"/>
              </a:rPr>
              <a:t>https://github.com/ISEA-Repositories/Cohort-2025</a:t>
            </a:r>
            <a:endParaRPr b="0" sz="1800"/>
          </a:p>
          <a:p>
            <a:pPr indent="-228600" lvl="0" marL="457200" marR="0" rtl="0" algn="l">
              <a:lnSpc>
                <a:spcPct val="100000"/>
              </a:lnSpc>
              <a:spcBef>
                <a:spcPts val="480"/>
              </a:spcBef>
              <a:spcAft>
                <a:spcPts val="0"/>
              </a:spcAft>
              <a:buClr>
                <a:srgbClr val="191300"/>
              </a:buClr>
              <a:buSzPts val="2400"/>
              <a:buFont typeface="Merriweather Sans"/>
              <a:buNone/>
            </a:pPr>
            <a:r>
              <a:t/>
            </a:r>
            <a:endParaRPr b="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g266bc486359_0_64"/>
          <p:cNvSpPr txBox="1"/>
          <p:nvPr>
            <p:ph type="title"/>
          </p:nvPr>
        </p:nvSpPr>
        <p:spPr>
          <a:xfrm>
            <a:off x="447922" y="26385"/>
            <a:ext cx="8197200" cy="9939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Encode Sans Black"/>
              <a:buNone/>
            </a:pPr>
            <a:r>
              <a:rPr lang="en-US"/>
              <a:t>Program Data Collection </a:t>
            </a:r>
            <a:endParaRPr/>
          </a:p>
        </p:txBody>
      </p:sp>
      <p:sp>
        <p:nvSpPr>
          <p:cNvPr id="221" name="Google Shape;221;g266bc486359_0_64"/>
          <p:cNvSpPr txBox="1"/>
          <p:nvPr>
            <p:ph idx="1" type="body"/>
          </p:nvPr>
        </p:nvSpPr>
        <p:spPr>
          <a:xfrm>
            <a:off x="447923" y="1305217"/>
            <a:ext cx="8197200" cy="2365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480"/>
              </a:spcBef>
              <a:spcAft>
                <a:spcPts val="0"/>
              </a:spcAft>
              <a:buSzPts val="2400"/>
              <a:buNone/>
            </a:pPr>
            <a:r>
              <a:t/>
            </a:r>
            <a:endParaRPr sz="1800"/>
          </a:p>
          <a:p>
            <a:pPr indent="-342900" lvl="0" marL="457200" marR="0" rtl="0" algn="l">
              <a:lnSpc>
                <a:spcPct val="100000"/>
              </a:lnSpc>
              <a:spcBef>
                <a:spcPts val="480"/>
              </a:spcBef>
              <a:spcAft>
                <a:spcPts val="0"/>
              </a:spcAft>
              <a:buSzPts val="1800"/>
              <a:buFont typeface="Open Sans"/>
              <a:buChar char="&gt;"/>
            </a:pPr>
            <a:r>
              <a:rPr lang="en-US" sz="1800"/>
              <a:t>Data Collection for IES Reporting</a:t>
            </a:r>
            <a:endParaRPr sz="1800"/>
          </a:p>
          <a:p>
            <a:pPr indent="-228600" lvl="0" marL="457200" marR="0" rtl="0" algn="l">
              <a:lnSpc>
                <a:spcPct val="100000"/>
              </a:lnSpc>
              <a:spcBef>
                <a:spcPts val="480"/>
              </a:spcBef>
              <a:spcAft>
                <a:spcPts val="0"/>
              </a:spcAft>
              <a:buClr>
                <a:srgbClr val="191300"/>
              </a:buClr>
              <a:buSzPts val="2400"/>
              <a:buFont typeface="Merriweather Sans"/>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g266bc486359_0_79"/>
          <p:cNvSpPr txBox="1"/>
          <p:nvPr>
            <p:ph type="title"/>
          </p:nvPr>
        </p:nvSpPr>
        <p:spPr>
          <a:xfrm>
            <a:off x="447922" y="26385"/>
            <a:ext cx="8197200" cy="9939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Encode Sans Black"/>
              <a:buNone/>
            </a:pPr>
            <a:r>
              <a:rPr lang="en-US"/>
              <a:t>Homework</a:t>
            </a:r>
            <a:endParaRPr/>
          </a:p>
        </p:txBody>
      </p:sp>
      <p:sp>
        <p:nvSpPr>
          <p:cNvPr id="227" name="Google Shape;227;g266bc486359_0_79"/>
          <p:cNvSpPr txBox="1"/>
          <p:nvPr>
            <p:ph idx="1" type="body"/>
          </p:nvPr>
        </p:nvSpPr>
        <p:spPr>
          <a:xfrm>
            <a:off x="447925" y="1305225"/>
            <a:ext cx="8197200" cy="3120300"/>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0"/>
              </a:spcBef>
              <a:spcAft>
                <a:spcPts val="0"/>
              </a:spcAft>
              <a:buSzPts val="1800"/>
              <a:buFont typeface="Open Sans"/>
              <a:buAutoNum type="arabicPeriod"/>
            </a:pPr>
            <a:r>
              <a:rPr b="0" i="0" lang="en-US" sz="1800" u="none" strike="noStrike">
                <a:solidFill>
                  <a:srgbClr val="000000"/>
                </a:solidFill>
              </a:rPr>
              <a:t>Preview next week’s materials (will be posted soon)</a:t>
            </a:r>
            <a:endParaRPr b="0" i="0" sz="1800" u="none" strike="noStrike">
              <a:solidFill>
                <a:srgbClr val="000000"/>
              </a:solidFill>
            </a:endParaRPr>
          </a:p>
          <a:p>
            <a:pPr indent="0" lvl="0" marL="457200" rtl="0" algn="l">
              <a:lnSpc>
                <a:spcPct val="100000"/>
              </a:lnSpc>
              <a:spcBef>
                <a:spcPts val="0"/>
              </a:spcBef>
              <a:spcAft>
                <a:spcPts val="0"/>
              </a:spcAft>
              <a:buNone/>
            </a:pPr>
            <a:r>
              <a:t/>
            </a:r>
            <a:endParaRPr b="0" sz="900">
              <a:solidFill>
                <a:srgbClr val="000000"/>
              </a:solidFill>
            </a:endParaRPr>
          </a:p>
          <a:p>
            <a:pPr indent="-342900" lvl="0" marL="457200" rtl="0" algn="l">
              <a:lnSpc>
                <a:spcPct val="100000"/>
              </a:lnSpc>
              <a:spcBef>
                <a:spcPts val="0"/>
              </a:spcBef>
              <a:spcAft>
                <a:spcPts val="0"/>
              </a:spcAft>
              <a:buSzPts val="1800"/>
              <a:buFont typeface="Open Sans"/>
              <a:buAutoNum type="arabicPeriod"/>
            </a:pPr>
            <a:r>
              <a:rPr b="0" lang="en-US" sz="1800">
                <a:solidFill>
                  <a:srgbClr val="000000"/>
                </a:solidFill>
              </a:rPr>
              <a:t>Learning about the basics of </a:t>
            </a:r>
            <a:r>
              <a:rPr b="0" i="0" lang="en-US" sz="1800" u="none" strike="noStrike">
                <a:solidFill>
                  <a:srgbClr val="000000"/>
                </a:solidFill>
              </a:rPr>
              <a:t>python programming </a:t>
            </a:r>
            <a:r>
              <a:rPr b="0" lang="en-US" sz="1800">
                <a:solidFill>
                  <a:srgbClr val="000000"/>
                </a:solidFill>
              </a:rPr>
              <a:t>and Colab environments: </a:t>
            </a:r>
            <a:endParaRPr b="0" sz="1800">
              <a:solidFill>
                <a:srgbClr val="000000"/>
              </a:solidFill>
            </a:endParaRPr>
          </a:p>
          <a:p>
            <a:pPr indent="-317500" lvl="1" marL="914400" rtl="0" algn="l">
              <a:lnSpc>
                <a:spcPct val="100000"/>
              </a:lnSpc>
              <a:spcBef>
                <a:spcPts val="0"/>
              </a:spcBef>
              <a:spcAft>
                <a:spcPts val="0"/>
              </a:spcAft>
              <a:buClr>
                <a:srgbClr val="000000"/>
              </a:buClr>
              <a:buSzPts val="1400"/>
              <a:buFont typeface="Open Sans"/>
              <a:buChar char="–"/>
            </a:pPr>
            <a:r>
              <a:rPr b="0" lang="en-US" sz="1400" u="sng">
                <a:solidFill>
                  <a:srgbClr val="1155CC"/>
                </a:solidFill>
                <a:highlight>
                  <a:srgbClr val="FFFFFF"/>
                </a:highlight>
                <a:hlinkClick r:id="rId3">
                  <a:extLst>
                    <a:ext uri="{A12FA001-AC4F-418D-AE19-62706E023703}">
                      <ahyp:hlinkClr val="tx"/>
                    </a:ext>
                  </a:extLst>
                </a:hlinkClick>
              </a:rPr>
              <a:t>https://pandas.pydata.org/Pandas_Cheat_Sheet.pdf</a:t>
            </a:r>
            <a:endParaRPr b="0"/>
          </a:p>
          <a:p>
            <a:pPr indent="-317500" lvl="1" marL="914400" rtl="0" algn="l">
              <a:lnSpc>
                <a:spcPct val="100000"/>
              </a:lnSpc>
              <a:spcBef>
                <a:spcPts val="0"/>
              </a:spcBef>
              <a:spcAft>
                <a:spcPts val="0"/>
              </a:spcAft>
              <a:buClr>
                <a:srgbClr val="000000"/>
              </a:buClr>
              <a:buSzPts val="1400"/>
              <a:buFont typeface="Open Sans"/>
              <a:buChar char="–"/>
            </a:pPr>
            <a:r>
              <a:rPr b="0" lang="en-US" sz="1400" u="sng">
                <a:solidFill>
                  <a:srgbClr val="1155CC"/>
                </a:solidFill>
                <a:highlight>
                  <a:srgbClr val="FFFFFF"/>
                </a:highlight>
                <a:hlinkClick r:id="rId4">
                  <a:extLst>
                    <a:ext uri="{A12FA001-AC4F-418D-AE19-62706E023703}">
                      <ahyp:hlinkClr val="tx"/>
                    </a:ext>
                  </a:extLst>
                </a:hlinkClick>
              </a:rPr>
              <a:t>https://jakevdp.github.io/PythonDataScienceHandbook/</a:t>
            </a:r>
            <a:endParaRPr b="0" sz="1400" u="sng">
              <a:solidFill>
                <a:srgbClr val="1155CC"/>
              </a:solidFill>
              <a:highlight>
                <a:srgbClr val="FFFFFF"/>
              </a:highlight>
            </a:endParaRPr>
          </a:p>
          <a:p>
            <a:pPr indent="-317500" lvl="1" marL="914400" rtl="0" algn="l">
              <a:lnSpc>
                <a:spcPct val="100000"/>
              </a:lnSpc>
              <a:spcBef>
                <a:spcPts val="0"/>
              </a:spcBef>
              <a:spcAft>
                <a:spcPts val="0"/>
              </a:spcAft>
              <a:buClr>
                <a:srgbClr val="000000"/>
              </a:buClr>
              <a:buSzPts val="1400"/>
              <a:buFont typeface="Open Sans"/>
              <a:buChar char="–"/>
            </a:pPr>
            <a:r>
              <a:rPr b="0" lang="en-US" sz="1400" u="sng">
                <a:solidFill>
                  <a:schemeClr val="hlink"/>
                </a:solidFill>
                <a:highlight>
                  <a:srgbClr val="FFFFFF"/>
                </a:highlight>
                <a:hlinkClick r:id="rId5"/>
              </a:rPr>
              <a:t>https://colab.research.google.com/</a:t>
            </a:r>
            <a:endParaRPr b="0" sz="1400" u="sng">
              <a:solidFill>
                <a:srgbClr val="1155CC"/>
              </a:solidFill>
              <a:highlight>
                <a:srgbClr val="FFFFFF"/>
              </a:highlight>
            </a:endParaRPr>
          </a:p>
          <a:p>
            <a:pPr indent="-317500" lvl="1" marL="914400" rtl="0" algn="l">
              <a:lnSpc>
                <a:spcPct val="100000"/>
              </a:lnSpc>
              <a:spcBef>
                <a:spcPts val="0"/>
              </a:spcBef>
              <a:spcAft>
                <a:spcPts val="0"/>
              </a:spcAft>
              <a:buClr>
                <a:srgbClr val="000000"/>
              </a:buClr>
              <a:buSzPts val="1400"/>
              <a:buFont typeface="Open Sans"/>
              <a:buChar char="–"/>
            </a:pPr>
            <a:r>
              <a:rPr b="0" lang="en-US" sz="1400" u="sng">
                <a:solidFill>
                  <a:schemeClr val="hlink"/>
                </a:solidFill>
                <a:hlinkClick r:id="rId6"/>
              </a:rPr>
              <a:t>https://www.statlearning.com/</a:t>
            </a:r>
            <a:endParaRPr b="0" sz="1400">
              <a:solidFill>
                <a:srgbClr val="000000"/>
              </a:solidFill>
            </a:endParaRPr>
          </a:p>
          <a:p>
            <a:pPr indent="0" lvl="0" marL="914400" rtl="0" algn="l">
              <a:lnSpc>
                <a:spcPct val="100000"/>
              </a:lnSpc>
              <a:spcBef>
                <a:spcPts val="0"/>
              </a:spcBef>
              <a:spcAft>
                <a:spcPts val="0"/>
              </a:spcAft>
              <a:buNone/>
            </a:pPr>
            <a:r>
              <a:t/>
            </a:r>
            <a:endParaRPr b="0" sz="500">
              <a:solidFill>
                <a:srgbClr val="000000"/>
              </a:solidFill>
            </a:endParaRPr>
          </a:p>
          <a:p>
            <a:pPr indent="-342900" lvl="0" marL="457200" rtl="0" algn="l">
              <a:lnSpc>
                <a:spcPct val="100000"/>
              </a:lnSpc>
              <a:spcBef>
                <a:spcPts val="0"/>
              </a:spcBef>
              <a:spcAft>
                <a:spcPts val="0"/>
              </a:spcAft>
              <a:buSzPts val="1800"/>
              <a:buFont typeface="Open Sans"/>
              <a:buAutoNum type="arabicPeriod"/>
            </a:pPr>
            <a:r>
              <a:rPr b="0" lang="en-US" sz="1800">
                <a:solidFill>
                  <a:srgbClr val="000000"/>
                </a:solidFill>
              </a:rPr>
              <a:t>Complete the surveys </a:t>
            </a:r>
            <a:endParaRPr b="0" sz="1800">
              <a:solidFill>
                <a:srgbClr val="000000"/>
              </a:solidFill>
            </a:endParaRPr>
          </a:p>
          <a:p>
            <a:pPr indent="-355600" lvl="1" marL="914400" rtl="0" algn="l">
              <a:lnSpc>
                <a:spcPct val="100000"/>
              </a:lnSpc>
              <a:spcBef>
                <a:spcPts val="0"/>
              </a:spcBef>
              <a:spcAft>
                <a:spcPts val="0"/>
              </a:spcAft>
              <a:buSzPts val="2000"/>
              <a:buFont typeface="Open Sans"/>
              <a:buChar char="–"/>
            </a:pPr>
            <a:r>
              <a:rPr b="0" i="0" lang="en-US" sz="1800" u="none" strike="noStrike">
                <a:solidFill>
                  <a:srgbClr val="000000"/>
                </a:solidFill>
              </a:rPr>
              <a:t>Survey about </a:t>
            </a:r>
            <a:r>
              <a:rPr b="0" lang="en-US" sz="1800">
                <a:solidFill>
                  <a:srgbClr val="000000"/>
                </a:solidFill>
              </a:rPr>
              <a:t>your </a:t>
            </a:r>
            <a:r>
              <a:rPr b="0" i="0" lang="en-US" sz="1800" u="none" strike="noStrike">
                <a:solidFill>
                  <a:srgbClr val="000000"/>
                </a:solidFill>
              </a:rPr>
              <a:t>interests </a:t>
            </a:r>
            <a:r>
              <a:rPr b="0" lang="en-US" sz="1800">
                <a:solidFill>
                  <a:schemeClr val="dk1"/>
                </a:solidFill>
              </a:rPr>
              <a:t>(Link in slide #21)</a:t>
            </a:r>
            <a:endParaRPr b="0" i="0" sz="1800" u="none" strike="noStrike">
              <a:solidFill>
                <a:srgbClr val="000000"/>
              </a:solidFill>
            </a:endParaRPr>
          </a:p>
          <a:p>
            <a:pPr indent="-342900" lvl="1" marL="914400" rtl="0" algn="l">
              <a:lnSpc>
                <a:spcPct val="100000"/>
              </a:lnSpc>
              <a:spcBef>
                <a:spcPts val="0"/>
              </a:spcBef>
              <a:spcAft>
                <a:spcPts val="0"/>
              </a:spcAft>
              <a:buClr>
                <a:srgbClr val="000000"/>
              </a:buClr>
              <a:buSzPts val="1800"/>
              <a:buChar char="–"/>
            </a:pPr>
            <a:r>
              <a:rPr b="0" lang="en-US" sz="1800" u="sng">
                <a:solidFill>
                  <a:schemeClr val="hlink"/>
                </a:solidFill>
                <a:hlinkClick r:id="rId7"/>
              </a:rPr>
              <a:t>ISEA Pre-Test</a:t>
            </a:r>
            <a:r>
              <a:rPr b="0" lang="en-US" sz="1800">
                <a:solidFill>
                  <a:srgbClr val="000000"/>
                </a:solidFill>
              </a:rPr>
              <a:t> survey</a:t>
            </a:r>
            <a:endParaRPr b="0" sz="1800">
              <a:solidFill>
                <a:srgbClr val="000000"/>
              </a:solidFill>
            </a:endParaRPr>
          </a:p>
          <a:p>
            <a:pPr indent="-355600" lvl="1" marL="914400" rtl="0" algn="l">
              <a:lnSpc>
                <a:spcPct val="100000"/>
              </a:lnSpc>
              <a:spcBef>
                <a:spcPts val="0"/>
              </a:spcBef>
              <a:spcAft>
                <a:spcPts val="0"/>
              </a:spcAft>
              <a:buSzPts val="2000"/>
              <a:buFont typeface="Open Sans"/>
              <a:buChar char="–"/>
            </a:pPr>
            <a:r>
              <a:rPr b="0" lang="en-US" sz="1800">
                <a:solidFill>
                  <a:srgbClr val="000000"/>
                </a:solidFill>
              </a:rPr>
              <a:t>P</a:t>
            </a:r>
            <a:r>
              <a:rPr b="0" i="0" lang="en-US" sz="1800" u="none" strike="noStrike">
                <a:solidFill>
                  <a:srgbClr val="000000"/>
                </a:solidFill>
              </a:rPr>
              <a:t>re-test of data science knowledge and skills</a:t>
            </a:r>
            <a:endParaRPr b="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 name="Shape 45"/>
        <p:cNvGrpSpPr/>
        <p:nvPr/>
      </p:nvGrpSpPr>
      <p:grpSpPr>
        <a:xfrm>
          <a:off x="0" y="0"/>
          <a:ext cx="0" cy="0"/>
          <a:chOff x="0" y="0"/>
          <a:chExt cx="0" cy="0"/>
        </a:xfrm>
      </p:grpSpPr>
      <p:pic>
        <p:nvPicPr>
          <p:cNvPr id="46" name="Google Shape;46;p12"/>
          <p:cNvPicPr preferRelativeResize="0"/>
          <p:nvPr/>
        </p:nvPicPr>
        <p:blipFill rotWithShape="1">
          <a:blip r:embed="rId3">
            <a:alphaModFix/>
          </a:blip>
          <a:srcRect b="0" l="0" r="0" t="0"/>
          <a:stretch/>
        </p:blipFill>
        <p:spPr>
          <a:xfrm>
            <a:off x="550650" y="1084487"/>
            <a:ext cx="6146085" cy="1808585"/>
          </a:xfrm>
          <a:prstGeom prst="rect">
            <a:avLst/>
          </a:prstGeom>
          <a:noFill/>
          <a:ln>
            <a:noFill/>
          </a:ln>
        </p:spPr>
      </p:pic>
      <p:sp>
        <p:nvSpPr>
          <p:cNvPr id="47" name="Google Shape;47;p12"/>
          <p:cNvSpPr txBox="1"/>
          <p:nvPr>
            <p:ph type="title"/>
          </p:nvPr>
        </p:nvSpPr>
        <p:spPr>
          <a:xfrm>
            <a:off x="447922" y="26385"/>
            <a:ext cx="8197200" cy="9939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Encode Sans Black"/>
              <a:buNone/>
            </a:pPr>
            <a:r>
              <a:rPr lang="en-US"/>
              <a:t>Instructors</a:t>
            </a:r>
            <a:endParaRPr/>
          </a:p>
        </p:txBody>
      </p:sp>
      <p:pic>
        <p:nvPicPr>
          <p:cNvPr id="48" name="Google Shape;48;p12"/>
          <p:cNvPicPr preferRelativeResize="0"/>
          <p:nvPr/>
        </p:nvPicPr>
        <p:blipFill rotWithShape="1">
          <a:blip r:embed="rId4">
            <a:alphaModFix/>
          </a:blip>
          <a:srcRect b="0" l="0" r="0" t="0"/>
          <a:stretch/>
        </p:blipFill>
        <p:spPr>
          <a:xfrm>
            <a:off x="6696737" y="1219042"/>
            <a:ext cx="1424963" cy="1451380"/>
          </a:xfrm>
          <a:prstGeom prst="rect">
            <a:avLst/>
          </a:prstGeom>
          <a:noFill/>
          <a:ln>
            <a:noFill/>
          </a:ln>
        </p:spPr>
      </p:pic>
      <p:pic>
        <p:nvPicPr>
          <p:cNvPr id="49" name="Google Shape;49;p12"/>
          <p:cNvPicPr preferRelativeResize="0"/>
          <p:nvPr/>
        </p:nvPicPr>
        <p:blipFill rotWithShape="1">
          <a:blip r:embed="rId5">
            <a:alphaModFix/>
          </a:blip>
          <a:srcRect b="0" l="0" r="0" t="0"/>
          <a:stretch/>
        </p:blipFill>
        <p:spPr>
          <a:xfrm>
            <a:off x="6555550" y="2839925"/>
            <a:ext cx="1514692" cy="1612700"/>
          </a:xfrm>
          <a:prstGeom prst="rect">
            <a:avLst/>
          </a:prstGeom>
          <a:noFill/>
          <a:ln>
            <a:noFill/>
          </a:ln>
        </p:spPr>
      </p:pic>
      <p:pic>
        <p:nvPicPr>
          <p:cNvPr id="50" name="Google Shape;50;p12"/>
          <p:cNvPicPr preferRelativeResize="0"/>
          <p:nvPr/>
        </p:nvPicPr>
        <p:blipFill rotWithShape="1">
          <a:blip r:embed="rId6">
            <a:alphaModFix/>
          </a:blip>
          <a:srcRect b="0" l="0" r="0" t="0"/>
          <a:stretch/>
        </p:blipFill>
        <p:spPr>
          <a:xfrm>
            <a:off x="625425" y="2807034"/>
            <a:ext cx="2868997" cy="1589183"/>
          </a:xfrm>
          <a:prstGeom prst="rect">
            <a:avLst/>
          </a:prstGeom>
          <a:noFill/>
          <a:ln>
            <a:noFill/>
          </a:ln>
        </p:spPr>
      </p:pic>
      <p:pic>
        <p:nvPicPr>
          <p:cNvPr id="51" name="Google Shape;51;p12"/>
          <p:cNvPicPr preferRelativeResize="0"/>
          <p:nvPr/>
        </p:nvPicPr>
        <p:blipFill rotWithShape="1">
          <a:blip r:embed="rId7">
            <a:alphaModFix/>
          </a:blip>
          <a:srcRect b="0" l="0" r="0" t="0"/>
          <a:stretch/>
        </p:blipFill>
        <p:spPr>
          <a:xfrm>
            <a:off x="3452219" y="2795285"/>
            <a:ext cx="3103353" cy="161268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3"/>
          <p:cNvSpPr/>
          <p:nvPr/>
        </p:nvSpPr>
        <p:spPr>
          <a:xfrm>
            <a:off x="4302413" y="882925"/>
            <a:ext cx="2742600" cy="2726100"/>
          </a:xfrm>
          <a:prstGeom prst="ellipse">
            <a:avLst/>
          </a:prstGeom>
          <a:solidFill>
            <a:srgbClr val="9900F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13"/>
          <p:cNvSpPr txBox="1"/>
          <p:nvPr>
            <p:ph type="title"/>
          </p:nvPr>
        </p:nvSpPr>
        <p:spPr>
          <a:xfrm>
            <a:off x="171200" y="1973150"/>
            <a:ext cx="2443500" cy="1735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Encode Sans Black"/>
              <a:buNone/>
            </a:pPr>
            <a:r>
              <a:rPr b="0" lang="en-US" sz="1800">
                <a:latin typeface="Open Sans Medium"/>
                <a:ea typeface="Open Sans Medium"/>
                <a:cs typeface="Open Sans Medium"/>
                <a:sym typeface="Open Sans Medium"/>
              </a:rPr>
              <a:t>A multidisciplinary, multisector intersection focus in AI/ML in educational science and product development</a:t>
            </a:r>
            <a:endParaRPr b="0" sz="1800">
              <a:latin typeface="Open Sans Medium"/>
              <a:ea typeface="Open Sans Medium"/>
              <a:cs typeface="Open Sans Medium"/>
              <a:sym typeface="Open Sans Medium"/>
            </a:endParaRPr>
          </a:p>
        </p:txBody>
      </p:sp>
      <p:grpSp>
        <p:nvGrpSpPr>
          <p:cNvPr id="58" name="Google Shape;58;p13"/>
          <p:cNvGrpSpPr/>
          <p:nvPr/>
        </p:nvGrpSpPr>
        <p:grpSpPr>
          <a:xfrm>
            <a:off x="3586719" y="774894"/>
            <a:ext cx="5426043" cy="3593737"/>
            <a:chOff x="2098633" y="604285"/>
            <a:chExt cx="6116608" cy="4084256"/>
          </a:xfrm>
        </p:grpSpPr>
        <p:sp>
          <p:nvSpPr>
            <p:cNvPr id="59" name="Google Shape;59;p13"/>
            <p:cNvSpPr/>
            <p:nvPr/>
          </p:nvSpPr>
          <p:spPr>
            <a:xfrm>
              <a:off x="2098633" y="604285"/>
              <a:ext cx="3962853" cy="4084256"/>
            </a:xfrm>
            <a:custGeom>
              <a:rect b="b" l="l" r="r" t="t"/>
              <a:pathLst>
                <a:path extrusionOk="0" h="2438400" w="2438400">
                  <a:moveTo>
                    <a:pt x="0" y="1219200"/>
                  </a:moveTo>
                  <a:cubicBezTo>
                    <a:pt x="0" y="545854"/>
                    <a:pt x="545854" y="0"/>
                    <a:pt x="1219200" y="0"/>
                  </a:cubicBezTo>
                  <a:cubicBezTo>
                    <a:pt x="1892546" y="0"/>
                    <a:pt x="2438400" y="545854"/>
                    <a:pt x="2438400" y="1219200"/>
                  </a:cubicBezTo>
                  <a:cubicBezTo>
                    <a:pt x="2438400" y="1892546"/>
                    <a:pt x="1892546" y="2438400"/>
                    <a:pt x="1219200" y="2438400"/>
                  </a:cubicBezTo>
                  <a:cubicBezTo>
                    <a:pt x="545854" y="2438400"/>
                    <a:pt x="0" y="1892546"/>
                    <a:pt x="0" y="1219200"/>
                  </a:cubicBezTo>
                  <a:close/>
                </a:path>
              </a:pathLst>
            </a:custGeom>
            <a:solidFill>
              <a:srgbClr val="4372C3">
                <a:alpha val="48235"/>
              </a:srgbClr>
            </a:solidFill>
            <a:ln cap="flat" cmpd="sng" w="25400">
              <a:solidFill>
                <a:schemeClr val="lt1"/>
              </a:solidFill>
              <a:prstDash val="solid"/>
              <a:round/>
              <a:headEnd len="sm" w="sm" type="none"/>
              <a:tailEnd len="sm" w="sm" type="none"/>
            </a:ln>
          </p:spPr>
          <p:txBody>
            <a:bodyPr anchorCtr="0" anchor="ctr" bIns="914400" lIns="325100" spcFirstLastPara="1" rIns="325100" wrap="square" tIns="426700">
              <a:noAutofit/>
            </a:bodyPr>
            <a:lstStyle/>
            <a:p>
              <a:pPr indent="0" lvl="0" marL="0" marR="0" rtl="0" algn="ctr">
                <a:lnSpc>
                  <a:spcPct val="90000"/>
                </a:lnSpc>
                <a:spcBef>
                  <a:spcPts val="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Artificial Intelligence (AI)</a:t>
              </a:r>
              <a:endParaRPr b="0" i="0" sz="2500" u="none" cap="none" strike="noStrike">
                <a:solidFill>
                  <a:schemeClr val="dk1"/>
                </a:solidFill>
                <a:latin typeface="Arial"/>
                <a:ea typeface="Arial"/>
                <a:cs typeface="Arial"/>
                <a:sym typeface="Arial"/>
              </a:endParaRPr>
            </a:p>
            <a:p>
              <a:pPr indent="0" lvl="0" marL="0" marR="0" rtl="0" algn="ctr">
                <a:lnSpc>
                  <a:spcPct val="90000"/>
                </a:lnSpc>
                <a:spcBef>
                  <a:spcPts val="700"/>
                </a:spcBef>
                <a:spcAft>
                  <a:spcPts val="0"/>
                </a:spcAft>
                <a:buClr>
                  <a:srgbClr val="000000"/>
                </a:buClr>
                <a:buSzPts val="2500"/>
                <a:buFont typeface="Arial"/>
                <a:buNone/>
              </a:pPr>
              <a:r>
                <a:t/>
              </a:r>
              <a:endParaRPr b="0" i="0" sz="2500" u="none" cap="none" strike="noStrike">
                <a:solidFill>
                  <a:schemeClr val="dk1"/>
                </a:solidFill>
                <a:latin typeface="Arial"/>
                <a:ea typeface="Arial"/>
                <a:cs typeface="Arial"/>
                <a:sym typeface="Arial"/>
              </a:endParaRPr>
            </a:p>
            <a:p>
              <a:pPr indent="0" lvl="0" marL="0" marR="0" rtl="0" algn="ctr">
                <a:lnSpc>
                  <a:spcPct val="90000"/>
                </a:lnSpc>
                <a:spcBef>
                  <a:spcPts val="875"/>
                </a:spcBef>
                <a:spcAft>
                  <a:spcPts val="0"/>
                </a:spcAft>
                <a:buClr>
                  <a:srgbClr val="000000"/>
                </a:buClr>
                <a:buSzPts val="2500"/>
                <a:buFont typeface="Arial"/>
                <a:buNone/>
              </a:pPr>
              <a:r>
                <a:t/>
              </a:r>
              <a:endParaRPr b="0" i="0" sz="2500" u="none" cap="none" strike="noStrike">
                <a:solidFill>
                  <a:schemeClr val="dk1"/>
                </a:solidFill>
                <a:latin typeface="Arial"/>
                <a:ea typeface="Arial"/>
                <a:cs typeface="Arial"/>
                <a:sym typeface="Arial"/>
              </a:endParaRPr>
            </a:p>
          </p:txBody>
        </p:sp>
        <p:sp>
          <p:nvSpPr>
            <p:cNvPr id="60" name="Google Shape;60;p13"/>
            <p:cNvSpPr/>
            <p:nvPr/>
          </p:nvSpPr>
          <p:spPr>
            <a:xfrm>
              <a:off x="4533257" y="604286"/>
              <a:ext cx="3681984" cy="3962400"/>
            </a:xfrm>
            <a:custGeom>
              <a:rect b="b" l="l" r="r" t="t"/>
              <a:pathLst>
                <a:path extrusionOk="0" h="2438400" w="2438400">
                  <a:moveTo>
                    <a:pt x="0" y="1219200"/>
                  </a:moveTo>
                  <a:cubicBezTo>
                    <a:pt x="0" y="545854"/>
                    <a:pt x="545854" y="0"/>
                    <a:pt x="1219200" y="0"/>
                  </a:cubicBezTo>
                  <a:cubicBezTo>
                    <a:pt x="1892546" y="0"/>
                    <a:pt x="2438400" y="545854"/>
                    <a:pt x="2438400" y="1219200"/>
                  </a:cubicBezTo>
                  <a:cubicBezTo>
                    <a:pt x="2438400" y="1892546"/>
                    <a:pt x="1892546" y="2438400"/>
                    <a:pt x="1219200" y="2438400"/>
                  </a:cubicBezTo>
                  <a:cubicBezTo>
                    <a:pt x="545854" y="2438400"/>
                    <a:pt x="0" y="1892546"/>
                    <a:pt x="0" y="1219200"/>
                  </a:cubicBezTo>
                  <a:close/>
                </a:path>
              </a:pathLst>
            </a:custGeom>
            <a:solidFill>
              <a:srgbClr val="4372C3">
                <a:alpha val="48235"/>
              </a:srgbClr>
            </a:solidFill>
            <a:ln cap="flat" cmpd="sng" w="25400">
              <a:solidFill>
                <a:schemeClr val="lt1"/>
              </a:solidFill>
              <a:prstDash val="solid"/>
              <a:round/>
              <a:headEnd len="sm" w="sm" type="none"/>
              <a:tailEnd len="sm" w="sm" type="none"/>
            </a:ln>
          </p:spPr>
          <p:txBody>
            <a:bodyPr anchorCtr="0" anchor="ctr" bIns="467350" lIns="745725" spcFirstLastPara="1" rIns="229600" wrap="square" tIns="629900">
              <a:noAutofit/>
            </a:bodyPr>
            <a:lstStyle/>
            <a:p>
              <a:pPr indent="0" lvl="0" marL="0" marR="0" rtl="0" algn="ctr">
                <a:lnSpc>
                  <a:spcPct val="90000"/>
                </a:lnSpc>
                <a:spcBef>
                  <a:spcPts val="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Data Science</a:t>
              </a:r>
              <a:endParaRPr b="0" i="0" sz="1400" u="none" cap="none" strike="noStrike">
                <a:solidFill>
                  <a:srgbClr val="000000"/>
                </a:solidFill>
                <a:latin typeface="Arial"/>
                <a:ea typeface="Arial"/>
                <a:cs typeface="Arial"/>
                <a:sym typeface="Arial"/>
              </a:endParaRPr>
            </a:p>
          </p:txBody>
        </p:sp>
        <p:sp>
          <p:nvSpPr>
            <p:cNvPr id="61" name="Google Shape;61;p13"/>
            <p:cNvSpPr/>
            <p:nvPr/>
          </p:nvSpPr>
          <p:spPr>
            <a:xfrm>
              <a:off x="2742338" y="2128285"/>
              <a:ext cx="2438400" cy="2438400"/>
            </a:xfrm>
            <a:custGeom>
              <a:rect b="b" l="l" r="r" t="t"/>
              <a:pathLst>
                <a:path extrusionOk="0" h="2438400" w="2438400">
                  <a:moveTo>
                    <a:pt x="0" y="1219200"/>
                  </a:moveTo>
                  <a:cubicBezTo>
                    <a:pt x="0" y="545854"/>
                    <a:pt x="545854" y="0"/>
                    <a:pt x="1219200" y="0"/>
                  </a:cubicBezTo>
                  <a:cubicBezTo>
                    <a:pt x="1892546" y="0"/>
                    <a:pt x="2438400" y="545854"/>
                    <a:pt x="2438400" y="1219200"/>
                  </a:cubicBezTo>
                  <a:cubicBezTo>
                    <a:pt x="2438400" y="1892546"/>
                    <a:pt x="1892546" y="2438400"/>
                    <a:pt x="1219200" y="2438400"/>
                  </a:cubicBezTo>
                  <a:cubicBezTo>
                    <a:pt x="545854" y="2438400"/>
                    <a:pt x="0" y="1892546"/>
                    <a:pt x="0" y="1219200"/>
                  </a:cubicBezTo>
                  <a:close/>
                </a:path>
              </a:pathLst>
            </a:custGeom>
            <a:solidFill>
              <a:srgbClr val="4372C3">
                <a:alpha val="48235"/>
              </a:srgbClr>
            </a:solidFill>
            <a:ln cap="flat" cmpd="sng" w="25400">
              <a:solidFill>
                <a:schemeClr val="lt1"/>
              </a:solidFill>
              <a:prstDash val="solid"/>
              <a:round/>
              <a:headEnd len="sm" w="sm" type="none"/>
              <a:tailEnd len="sm" w="sm" type="none"/>
            </a:ln>
          </p:spPr>
          <p:txBody>
            <a:bodyPr anchorCtr="0" anchor="ctr" bIns="467350" lIns="229600" spcFirstLastPara="1" rIns="745725" wrap="square" tIns="629900">
              <a:noAutofit/>
            </a:bodyPr>
            <a:lstStyle/>
            <a:p>
              <a:pPr indent="0" lvl="0" marL="0" marR="0" rtl="0" algn="ctr">
                <a:lnSpc>
                  <a:spcPct val="90000"/>
                </a:lnSpc>
                <a:spcBef>
                  <a:spcPts val="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Machine Learning (ML)</a:t>
              </a:r>
              <a:endParaRPr b="0" i="0" sz="1400" u="none" cap="none" strike="noStrike">
                <a:solidFill>
                  <a:srgbClr val="000000"/>
                </a:solidFill>
                <a:latin typeface="Arial"/>
                <a:ea typeface="Arial"/>
                <a:cs typeface="Arial"/>
                <a:sym typeface="Arial"/>
              </a:endParaRPr>
            </a:p>
          </p:txBody>
        </p:sp>
      </p:grpSp>
      <p:sp>
        <p:nvSpPr>
          <p:cNvPr id="62" name="Google Shape;62;p13"/>
          <p:cNvSpPr/>
          <p:nvPr/>
        </p:nvSpPr>
        <p:spPr>
          <a:xfrm>
            <a:off x="2614693" y="1119650"/>
            <a:ext cx="3395472" cy="3486912"/>
          </a:xfrm>
          <a:custGeom>
            <a:rect b="b" l="l" r="r" t="t"/>
            <a:pathLst>
              <a:path extrusionOk="0" h="2438400" w="2438400">
                <a:moveTo>
                  <a:pt x="0" y="1219200"/>
                </a:moveTo>
                <a:cubicBezTo>
                  <a:pt x="0" y="545854"/>
                  <a:pt x="545854" y="0"/>
                  <a:pt x="1219200" y="0"/>
                </a:cubicBezTo>
                <a:cubicBezTo>
                  <a:pt x="1892546" y="0"/>
                  <a:pt x="2438400" y="545854"/>
                  <a:pt x="2438400" y="1219200"/>
                </a:cubicBezTo>
                <a:cubicBezTo>
                  <a:pt x="2438400" y="1892546"/>
                  <a:pt x="1892546" y="2438400"/>
                  <a:pt x="1219200" y="2438400"/>
                </a:cubicBezTo>
                <a:cubicBezTo>
                  <a:pt x="545854" y="2438400"/>
                  <a:pt x="0" y="1892546"/>
                  <a:pt x="0" y="1219200"/>
                </a:cubicBezTo>
                <a:close/>
              </a:path>
            </a:pathLst>
          </a:custGeom>
          <a:solidFill>
            <a:srgbClr val="4372C3">
              <a:alpha val="48235"/>
            </a:srgbClr>
          </a:solidFill>
          <a:ln cap="flat" cmpd="sng" w="25400">
            <a:solidFill>
              <a:schemeClr val="lt1"/>
            </a:solidFill>
            <a:prstDash val="solid"/>
            <a:round/>
            <a:headEnd len="sm" w="sm" type="none"/>
            <a:tailEnd len="sm" w="sm" type="none"/>
          </a:ln>
        </p:spPr>
        <p:txBody>
          <a:bodyPr anchorCtr="0" anchor="ctr" bIns="914400" lIns="325100" spcFirstLastPara="1" rIns="325100" wrap="square" tIns="426700">
            <a:noAutofit/>
          </a:bodyPr>
          <a:lstStyle/>
          <a:p>
            <a:pPr indent="0" lvl="0" marL="0" marR="0" rtl="0" algn="ctr">
              <a:lnSpc>
                <a:spcPct val="90000"/>
              </a:lnSpc>
              <a:spcBef>
                <a:spcPts val="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Software Engineering</a:t>
            </a:r>
            <a:endParaRPr b="0" i="0" sz="2500" u="none" cap="none" strike="noStrike">
              <a:solidFill>
                <a:schemeClr val="dk1"/>
              </a:solidFill>
              <a:latin typeface="Arial"/>
              <a:ea typeface="Arial"/>
              <a:cs typeface="Arial"/>
              <a:sym typeface="Arial"/>
            </a:endParaRPr>
          </a:p>
          <a:p>
            <a:pPr indent="0" lvl="0" marL="0" marR="0" rtl="0" algn="ctr">
              <a:lnSpc>
                <a:spcPct val="90000"/>
              </a:lnSpc>
              <a:spcBef>
                <a:spcPts val="700"/>
              </a:spcBef>
              <a:spcAft>
                <a:spcPts val="0"/>
              </a:spcAft>
              <a:buClr>
                <a:srgbClr val="000000"/>
              </a:buClr>
              <a:buSzPts val="2500"/>
              <a:buFont typeface="Arial"/>
              <a:buNone/>
            </a:pPr>
            <a:r>
              <a:t/>
            </a:r>
            <a:endParaRPr b="0" i="0" sz="2500" u="none" cap="none" strike="noStrike">
              <a:solidFill>
                <a:schemeClr val="dk1"/>
              </a:solidFill>
              <a:latin typeface="Arial"/>
              <a:ea typeface="Arial"/>
              <a:cs typeface="Arial"/>
              <a:sym typeface="Arial"/>
            </a:endParaRPr>
          </a:p>
          <a:p>
            <a:pPr indent="0" lvl="0" marL="0" marR="0" rtl="0" algn="ctr">
              <a:lnSpc>
                <a:spcPct val="90000"/>
              </a:lnSpc>
              <a:spcBef>
                <a:spcPts val="875"/>
              </a:spcBef>
              <a:spcAft>
                <a:spcPts val="0"/>
              </a:spcAft>
              <a:buClr>
                <a:srgbClr val="000000"/>
              </a:buClr>
              <a:buSzPts val="2500"/>
              <a:buFont typeface="Arial"/>
              <a:buNone/>
            </a:pPr>
            <a:r>
              <a:t/>
            </a:r>
            <a:endParaRPr b="0" i="0" sz="2500" u="none" cap="none" strike="noStrike">
              <a:solidFill>
                <a:schemeClr val="dk1"/>
              </a:solidFill>
              <a:latin typeface="Arial"/>
              <a:ea typeface="Arial"/>
              <a:cs typeface="Arial"/>
              <a:sym typeface="Arial"/>
            </a:endParaRPr>
          </a:p>
        </p:txBody>
      </p:sp>
      <p:sp>
        <p:nvSpPr>
          <p:cNvPr id="63" name="Google Shape;63;p13"/>
          <p:cNvSpPr/>
          <p:nvPr/>
        </p:nvSpPr>
        <p:spPr>
          <a:xfrm>
            <a:off x="3975971" y="174519"/>
            <a:ext cx="3395472" cy="3486912"/>
          </a:xfrm>
          <a:custGeom>
            <a:rect b="b" l="l" r="r" t="t"/>
            <a:pathLst>
              <a:path extrusionOk="0" h="2438400" w="2438400">
                <a:moveTo>
                  <a:pt x="0" y="1219200"/>
                </a:moveTo>
                <a:cubicBezTo>
                  <a:pt x="0" y="545854"/>
                  <a:pt x="545854" y="0"/>
                  <a:pt x="1219200" y="0"/>
                </a:cubicBezTo>
                <a:cubicBezTo>
                  <a:pt x="1892546" y="0"/>
                  <a:pt x="2438400" y="545854"/>
                  <a:pt x="2438400" y="1219200"/>
                </a:cubicBezTo>
                <a:cubicBezTo>
                  <a:pt x="2438400" y="1892546"/>
                  <a:pt x="1892546" y="2438400"/>
                  <a:pt x="1219200" y="2438400"/>
                </a:cubicBezTo>
                <a:cubicBezTo>
                  <a:pt x="545854" y="2438400"/>
                  <a:pt x="0" y="1892546"/>
                  <a:pt x="0" y="1219200"/>
                </a:cubicBezTo>
                <a:close/>
              </a:path>
            </a:pathLst>
          </a:custGeom>
          <a:solidFill>
            <a:srgbClr val="4372C3">
              <a:alpha val="48235"/>
            </a:srgbClr>
          </a:solidFill>
          <a:ln cap="flat" cmpd="sng" w="25400">
            <a:solidFill>
              <a:schemeClr val="lt1"/>
            </a:solidFill>
            <a:prstDash val="solid"/>
            <a:round/>
            <a:headEnd len="sm" w="sm" type="none"/>
            <a:tailEnd len="sm" w="sm" type="none"/>
          </a:ln>
        </p:spPr>
        <p:txBody>
          <a:bodyPr anchorCtr="0" anchor="ctr" bIns="914400" lIns="325100" spcFirstLastPara="1" rIns="325100" wrap="square" tIns="426700">
            <a:noAutofit/>
          </a:bodyPr>
          <a:lstStyle/>
          <a:p>
            <a:pPr indent="0" lvl="0" marL="0" marR="0" rtl="0" algn="ctr">
              <a:lnSpc>
                <a:spcPct val="90000"/>
              </a:lnSpc>
              <a:spcBef>
                <a:spcPts val="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Education and Learning Sciences</a:t>
            </a:r>
            <a:endParaRPr b="0" i="0" sz="2500" u="none" cap="none" strike="noStrike">
              <a:solidFill>
                <a:schemeClr val="dk1"/>
              </a:solidFill>
              <a:latin typeface="Arial"/>
              <a:ea typeface="Arial"/>
              <a:cs typeface="Arial"/>
              <a:sym typeface="Arial"/>
            </a:endParaRPr>
          </a:p>
          <a:p>
            <a:pPr indent="0" lvl="0" marL="0" marR="0" rtl="0" algn="ctr">
              <a:lnSpc>
                <a:spcPct val="90000"/>
              </a:lnSpc>
              <a:spcBef>
                <a:spcPts val="700"/>
              </a:spcBef>
              <a:spcAft>
                <a:spcPts val="0"/>
              </a:spcAft>
              <a:buClr>
                <a:srgbClr val="000000"/>
              </a:buClr>
              <a:buSzPts val="2500"/>
              <a:buFont typeface="Arial"/>
              <a:buNone/>
            </a:pPr>
            <a:r>
              <a:t/>
            </a:r>
            <a:endParaRPr b="0" i="0" sz="2500" u="none" cap="none" strike="noStrike">
              <a:solidFill>
                <a:schemeClr val="dk1"/>
              </a:solidFill>
              <a:latin typeface="Arial"/>
              <a:ea typeface="Arial"/>
              <a:cs typeface="Arial"/>
              <a:sym typeface="Arial"/>
            </a:endParaRPr>
          </a:p>
          <a:p>
            <a:pPr indent="0" lvl="0" marL="0" marR="0" rtl="0" algn="ctr">
              <a:lnSpc>
                <a:spcPct val="90000"/>
              </a:lnSpc>
              <a:spcBef>
                <a:spcPts val="875"/>
              </a:spcBef>
              <a:spcAft>
                <a:spcPts val="0"/>
              </a:spcAft>
              <a:buClr>
                <a:srgbClr val="000000"/>
              </a:buClr>
              <a:buSzPts val="2500"/>
              <a:buFont typeface="Arial"/>
              <a:buNone/>
            </a:pPr>
            <a:r>
              <a:t/>
            </a:r>
            <a:endParaRPr b="0" i="0" sz="2500" u="none" cap="none" strike="noStrike">
              <a:solidFill>
                <a:schemeClr val="dk1"/>
              </a:solidFill>
              <a:latin typeface="Arial"/>
              <a:ea typeface="Arial"/>
              <a:cs typeface="Arial"/>
              <a:sym typeface="Arial"/>
            </a:endParaRPr>
          </a:p>
        </p:txBody>
      </p:sp>
      <p:sp>
        <p:nvSpPr>
          <p:cNvPr id="64" name="Google Shape;64;p13"/>
          <p:cNvSpPr txBox="1"/>
          <p:nvPr>
            <p:ph type="title"/>
          </p:nvPr>
        </p:nvSpPr>
        <p:spPr>
          <a:xfrm>
            <a:off x="447922" y="26385"/>
            <a:ext cx="8197200" cy="9939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Encode Sans Black"/>
              <a:buNone/>
            </a:pPr>
            <a:r>
              <a:rPr lang="en-US"/>
              <a:t>What is ISEA?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7"/>
          <p:cNvSpPr txBox="1"/>
          <p:nvPr>
            <p:ph idx="1" type="body"/>
          </p:nvPr>
        </p:nvSpPr>
        <p:spPr>
          <a:xfrm>
            <a:off x="447925" y="1305227"/>
            <a:ext cx="8197200" cy="2981100"/>
          </a:xfrm>
          <a:prstGeom prst="rect">
            <a:avLst/>
          </a:prstGeom>
          <a:noFill/>
          <a:ln>
            <a:noFill/>
          </a:ln>
        </p:spPr>
        <p:txBody>
          <a:bodyPr anchorCtr="0" anchor="t" bIns="45700" lIns="91425" spcFirstLastPara="1" rIns="91425" wrap="square" tIns="45700">
            <a:noAutofit/>
          </a:bodyPr>
          <a:lstStyle/>
          <a:p>
            <a:pPr indent="-381000" lvl="0" marL="457200" marR="0" rtl="0" algn="l">
              <a:lnSpc>
                <a:spcPct val="100000"/>
              </a:lnSpc>
              <a:spcBef>
                <a:spcPts val="480"/>
              </a:spcBef>
              <a:spcAft>
                <a:spcPts val="0"/>
              </a:spcAft>
              <a:buClr>
                <a:srgbClr val="191300"/>
              </a:buClr>
              <a:buSzPts val="2400"/>
              <a:buFont typeface="Merriweather Sans"/>
              <a:buChar char="&gt;"/>
            </a:pPr>
            <a:r>
              <a:rPr lang="en-US"/>
              <a:t>This field is moving so RAPIDLY!</a:t>
            </a:r>
            <a:endParaRPr/>
          </a:p>
          <a:p>
            <a:pPr indent="0" lvl="0" marL="457200" marR="0" rtl="0" algn="l">
              <a:lnSpc>
                <a:spcPct val="100000"/>
              </a:lnSpc>
              <a:spcBef>
                <a:spcPts val="480"/>
              </a:spcBef>
              <a:spcAft>
                <a:spcPts val="0"/>
              </a:spcAft>
              <a:buNone/>
            </a:pPr>
            <a:r>
              <a:t/>
            </a:r>
            <a:endParaRPr/>
          </a:p>
          <a:p>
            <a:pPr indent="-381000" lvl="0" marL="457200" marR="0" rtl="0" algn="l">
              <a:lnSpc>
                <a:spcPct val="100000"/>
              </a:lnSpc>
              <a:spcBef>
                <a:spcPts val="480"/>
              </a:spcBef>
              <a:spcAft>
                <a:spcPts val="0"/>
              </a:spcAft>
              <a:buClr>
                <a:srgbClr val="191300"/>
              </a:buClr>
              <a:buSzPts val="2400"/>
              <a:buFont typeface="Merriweather Sans"/>
              <a:buChar char="&gt;"/>
            </a:pPr>
            <a:r>
              <a:rPr lang="en-US"/>
              <a:t>The lines of different disciplines will blur even more. </a:t>
            </a:r>
            <a:endParaRPr/>
          </a:p>
          <a:p>
            <a:pPr indent="0" lvl="0" marL="457200" marR="0" rtl="0" algn="l">
              <a:lnSpc>
                <a:spcPct val="100000"/>
              </a:lnSpc>
              <a:spcBef>
                <a:spcPts val="480"/>
              </a:spcBef>
              <a:spcAft>
                <a:spcPts val="0"/>
              </a:spcAft>
              <a:buNone/>
            </a:pPr>
            <a:r>
              <a:t/>
            </a:r>
            <a:endParaRPr/>
          </a:p>
          <a:p>
            <a:pPr indent="-381000" lvl="0" marL="457200" marR="0" rtl="0" algn="l">
              <a:lnSpc>
                <a:spcPct val="100000"/>
              </a:lnSpc>
              <a:spcBef>
                <a:spcPts val="480"/>
              </a:spcBef>
              <a:spcAft>
                <a:spcPts val="0"/>
              </a:spcAft>
              <a:buClr>
                <a:srgbClr val="191300"/>
              </a:buClr>
              <a:buSzPts val="2400"/>
              <a:buFont typeface="Merriweather Sans"/>
              <a:buChar char="&gt;"/>
            </a:pPr>
            <a:r>
              <a:rPr lang="en-US"/>
              <a:t>A new generation of scholars and edtech workforce emerges.</a:t>
            </a:r>
            <a:endParaRPr/>
          </a:p>
          <a:p>
            <a:pPr indent="-228600" lvl="0" marL="457200" marR="0" rtl="0" algn="l">
              <a:lnSpc>
                <a:spcPct val="100000"/>
              </a:lnSpc>
              <a:spcBef>
                <a:spcPts val="480"/>
              </a:spcBef>
              <a:spcAft>
                <a:spcPts val="0"/>
              </a:spcAft>
              <a:buClr>
                <a:srgbClr val="191300"/>
              </a:buClr>
              <a:buSzPts val="2400"/>
              <a:buFont typeface="Merriweather Sans"/>
              <a:buNone/>
            </a:pPr>
            <a:r>
              <a:t/>
            </a:r>
            <a:endParaRPr/>
          </a:p>
        </p:txBody>
      </p:sp>
      <p:sp>
        <p:nvSpPr>
          <p:cNvPr id="70" name="Google Shape;70;p7"/>
          <p:cNvSpPr txBox="1"/>
          <p:nvPr>
            <p:ph type="title"/>
          </p:nvPr>
        </p:nvSpPr>
        <p:spPr>
          <a:xfrm>
            <a:off x="447922" y="26385"/>
            <a:ext cx="8197109" cy="993775"/>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Encode Sans Black"/>
              <a:buNone/>
            </a:pPr>
            <a:r>
              <a:rPr lang="en-US"/>
              <a:t>My Feeling About This Field: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g32e319385e5_0_13"/>
          <p:cNvSpPr txBox="1"/>
          <p:nvPr>
            <p:ph idx="1" type="body"/>
          </p:nvPr>
        </p:nvSpPr>
        <p:spPr>
          <a:xfrm>
            <a:off x="447923" y="1305217"/>
            <a:ext cx="8197200" cy="2365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600"/>
              </a:spcBef>
              <a:spcAft>
                <a:spcPts val="0"/>
              </a:spcAft>
              <a:buClr>
                <a:schemeClr val="dk1"/>
              </a:buClr>
              <a:buSzPts val="1100"/>
              <a:buFont typeface="Arial"/>
              <a:buNone/>
            </a:pPr>
            <a:r>
              <a:rPr lang="en-US" sz="1700">
                <a:solidFill>
                  <a:schemeClr val="dk1"/>
                </a:solidFill>
                <a:highlight>
                  <a:schemeClr val="lt1"/>
                </a:highlight>
              </a:rPr>
              <a:t>Understanding AI Simply</a:t>
            </a:r>
            <a:endParaRPr sz="1700">
              <a:solidFill>
                <a:schemeClr val="dk1"/>
              </a:solidFill>
              <a:highlight>
                <a:schemeClr val="lt1"/>
              </a:highlight>
            </a:endParaRPr>
          </a:p>
          <a:p>
            <a:pPr indent="-336550" lvl="0" marL="457200" rtl="0" algn="l">
              <a:lnSpc>
                <a:spcPct val="90000"/>
              </a:lnSpc>
              <a:spcBef>
                <a:spcPts val="600"/>
              </a:spcBef>
              <a:spcAft>
                <a:spcPts val="0"/>
              </a:spcAft>
              <a:buClr>
                <a:schemeClr val="dk1"/>
              </a:buClr>
              <a:buSzPts val="1700"/>
              <a:buChar char="&gt;"/>
            </a:pPr>
            <a:r>
              <a:rPr b="0" lang="en-US" sz="1700">
                <a:solidFill>
                  <a:schemeClr val="dk1"/>
                </a:solidFill>
                <a:highlight>
                  <a:schemeClr val="lt1"/>
                </a:highlight>
              </a:rPr>
              <a:t>Artificial Intelligence (AI) is </a:t>
            </a:r>
            <a:r>
              <a:rPr lang="en-US" sz="1700">
                <a:solidFill>
                  <a:schemeClr val="dk1"/>
                </a:solidFill>
                <a:highlight>
                  <a:schemeClr val="lt1"/>
                </a:highlight>
              </a:rPr>
              <a:t>technology</a:t>
            </a:r>
            <a:r>
              <a:rPr b="0" lang="en-US" sz="1700">
                <a:solidFill>
                  <a:schemeClr val="dk1"/>
                </a:solidFill>
                <a:highlight>
                  <a:schemeClr val="lt1"/>
                </a:highlight>
              </a:rPr>
              <a:t> that helps </a:t>
            </a:r>
            <a:r>
              <a:rPr lang="en-US" sz="1700">
                <a:solidFill>
                  <a:schemeClr val="dk1"/>
                </a:solidFill>
                <a:highlight>
                  <a:schemeClr val="lt1"/>
                </a:highlight>
              </a:rPr>
              <a:t>computers think and learn </a:t>
            </a:r>
            <a:r>
              <a:rPr b="0" lang="en-US" sz="1700">
                <a:solidFill>
                  <a:schemeClr val="dk1"/>
                </a:solidFill>
                <a:highlight>
                  <a:schemeClr val="lt1"/>
                </a:highlight>
              </a:rPr>
              <a:t>in ways similar to humans.</a:t>
            </a:r>
            <a:endParaRPr b="0" sz="1700">
              <a:solidFill>
                <a:schemeClr val="dk1"/>
              </a:solidFill>
              <a:highlight>
                <a:schemeClr val="lt1"/>
              </a:highlight>
            </a:endParaRPr>
          </a:p>
          <a:p>
            <a:pPr indent="0" lvl="0" marL="457200" rtl="0" algn="l">
              <a:lnSpc>
                <a:spcPct val="90000"/>
              </a:lnSpc>
              <a:spcBef>
                <a:spcPts val="600"/>
              </a:spcBef>
              <a:spcAft>
                <a:spcPts val="0"/>
              </a:spcAft>
              <a:buSzPts val="2400"/>
              <a:buNone/>
            </a:pPr>
            <a:r>
              <a:t/>
            </a:r>
            <a:endParaRPr b="0" sz="1700">
              <a:solidFill>
                <a:schemeClr val="dk1"/>
              </a:solidFill>
              <a:highlight>
                <a:schemeClr val="lt1"/>
              </a:highlight>
            </a:endParaRPr>
          </a:p>
          <a:p>
            <a:pPr indent="-336550" lvl="0" marL="457200" rtl="0" algn="l">
              <a:lnSpc>
                <a:spcPct val="90000"/>
              </a:lnSpc>
              <a:spcBef>
                <a:spcPts val="600"/>
              </a:spcBef>
              <a:spcAft>
                <a:spcPts val="0"/>
              </a:spcAft>
              <a:buClr>
                <a:schemeClr val="dk1"/>
              </a:buClr>
              <a:buSzPts val="1700"/>
              <a:buChar char="&gt;"/>
            </a:pPr>
            <a:r>
              <a:rPr b="0" lang="en-US" sz="1700">
                <a:solidFill>
                  <a:schemeClr val="dk1"/>
                </a:solidFill>
                <a:highlight>
                  <a:schemeClr val="lt1"/>
                </a:highlight>
              </a:rPr>
              <a:t>At its core, AI </a:t>
            </a:r>
            <a:r>
              <a:rPr lang="en-US" sz="1700">
                <a:solidFill>
                  <a:schemeClr val="dk1"/>
                </a:solidFill>
                <a:highlight>
                  <a:schemeClr val="lt1"/>
                </a:highlight>
              </a:rPr>
              <a:t>uses math and computer code</a:t>
            </a:r>
            <a:r>
              <a:rPr b="0" lang="en-US" sz="1700">
                <a:solidFill>
                  <a:schemeClr val="dk1"/>
                </a:solidFill>
                <a:highlight>
                  <a:schemeClr val="lt1"/>
                </a:highlight>
              </a:rPr>
              <a:t> to:</a:t>
            </a:r>
            <a:endParaRPr b="0" sz="1700">
              <a:solidFill>
                <a:schemeClr val="dk1"/>
              </a:solidFill>
              <a:highlight>
                <a:schemeClr val="lt1"/>
              </a:highlight>
            </a:endParaRPr>
          </a:p>
          <a:p>
            <a:pPr indent="-336550" lvl="1" marL="914400" rtl="0" algn="l">
              <a:lnSpc>
                <a:spcPct val="90000"/>
              </a:lnSpc>
              <a:spcBef>
                <a:spcPts val="0"/>
              </a:spcBef>
              <a:spcAft>
                <a:spcPts val="0"/>
              </a:spcAft>
              <a:buClr>
                <a:schemeClr val="dk1"/>
              </a:buClr>
              <a:buSzPts val="1700"/>
              <a:buChar char="–"/>
            </a:pPr>
            <a:r>
              <a:rPr b="0" lang="en-US" sz="1700">
                <a:solidFill>
                  <a:schemeClr val="dk1"/>
                </a:solidFill>
                <a:highlight>
                  <a:schemeClr val="lt1"/>
                </a:highlight>
              </a:rPr>
              <a:t>Find patterns in large amounts of information</a:t>
            </a:r>
            <a:endParaRPr b="0" sz="1700">
              <a:solidFill>
                <a:schemeClr val="dk1"/>
              </a:solidFill>
              <a:highlight>
                <a:schemeClr val="lt1"/>
              </a:highlight>
            </a:endParaRPr>
          </a:p>
          <a:p>
            <a:pPr indent="-336550" lvl="1" marL="914400" rtl="0" algn="l">
              <a:lnSpc>
                <a:spcPct val="90000"/>
              </a:lnSpc>
              <a:spcBef>
                <a:spcPts val="0"/>
              </a:spcBef>
              <a:spcAft>
                <a:spcPts val="0"/>
              </a:spcAft>
              <a:buClr>
                <a:schemeClr val="dk1"/>
              </a:buClr>
              <a:buSzPts val="1700"/>
              <a:buChar char="–"/>
            </a:pPr>
            <a:r>
              <a:rPr b="0" lang="en-US" sz="1700">
                <a:solidFill>
                  <a:schemeClr val="dk1"/>
                </a:solidFill>
                <a:highlight>
                  <a:schemeClr val="lt1"/>
                </a:highlight>
              </a:rPr>
              <a:t>Learn from new information</a:t>
            </a:r>
            <a:endParaRPr b="0" sz="1700">
              <a:solidFill>
                <a:schemeClr val="dk1"/>
              </a:solidFill>
              <a:highlight>
                <a:schemeClr val="lt1"/>
              </a:highlight>
            </a:endParaRPr>
          </a:p>
          <a:p>
            <a:pPr indent="-336550" lvl="1" marL="914400" rtl="0" algn="l">
              <a:lnSpc>
                <a:spcPct val="90000"/>
              </a:lnSpc>
              <a:spcBef>
                <a:spcPts val="0"/>
              </a:spcBef>
              <a:spcAft>
                <a:spcPts val="0"/>
              </a:spcAft>
              <a:buClr>
                <a:schemeClr val="dk1"/>
              </a:buClr>
              <a:buSzPts val="1700"/>
              <a:buChar char="–"/>
            </a:pPr>
            <a:r>
              <a:rPr b="0" lang="en-US" sz="1700">
                <a:solidFill>
                  <a:schemeClr val="dk1"/>
                </a:solidFill>
                <a:highlight>
                  <a:schemeClr val="lt1"/>
                </a:highlight>
              </a:rPr>
              <a:t>Make decision, predictions or suggestions.</a:t>
            </a:r>
            <a:endParaRPr b="0" sz="1700">
              <a:solidFill>
                <a:schemeClr val="dk1"/>
              </a:solidFill>
              <a:highlight>
                <a:schemeClr val="lt1"/>
              </a:highlight>
            </a:endParaRPr>
          </a:p>
          <a:p>
            <a:pPr indent="0" lvl="0" marL="0" rtl="0" algn="l">
              <a:lnSpc>
                <a:spcPct val="100000"/>
              </a:lnSpc>
              <a:spcBef>
                <a:spcPts val="480"/>
              </a:spcBef>
              <a:spcAft>
                <a:spcPts val="0"/>
              </a:spcAft>
              <a:buSzPts val="2400"/>
              <a:buNone/>
            </a:pPr>
            <a:r>
              <a:t/>
            </a:r>
            <a:endParaRPr sz="1700">
              <a:solidFill>
                <a:schemeClr val="dk1"/>
              </a:solidFill>
              <a:highlight>
                <a:schemeClr val="lt1"/>
              </a:highlight>
            </a:endParaRPr>
          </a:p>
        </p:txBody>
      </p:sp>
      <p:sp>
        <p:nvSpPr>
          <p:cNvPr id="76" name="Google Shape;76;g32e319385e5_0_13"/>
          <p:cNvSpPr txBox="1"/>
          <p:nvPr>
            <p:ph type="title"/>
          </p:nvPr>
        </p:nvSpPr>
        <p:spPr>
          <a:xfrm>
            <a:off x="447922" y="26385"/>
            <a:ext cx="8197200" cy="9939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3000"/>
              <a:buNone/>
            </a:pPr>
            <a:r>
              <a:rPr lang="en-US"/>
              <a:t>What is AI?</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4"/>
          <p:cNvSpPr txBox="1"/>
          <p:nvPr>
            <p:ph type="title"/>
          </p:nvPr>
        </p:nvSpPr>
        <p:spPr>
          <a:xfrm>
            <a:off x="367553" y="278633"/>
            <a:ext cx="8368803" cy="744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3000"/>
              <a:buNone/>
            </a:pPr>
            <a:r>
              <a:rPr lang="en-US" sz="2000">
                <a:extLst>
                  <a:ext uri="http://customooxmlschemas.google.com/">
                    <go:slidesCustomData xmlns:go="http://customooxmlschemas.google.com/" textRoundtripDataId="0"/>
                  </a:ext>
                </a:extLst>
              </a:rPr>
              <a:t>AI and ML-Powered Data Science Methods Can Influence Many Aspects of Classroom Instruction</a:t>
            </a:r>
            <a:endParaRPr b="0" sz="2000">
              <a:latin typeface="Encode Sans"/>
              <a:ea typeface="Encode Sans"/>
              <a:cs typeface="Encode Sans"/>
              <a:sym typeface="Encode Sans"/>
            </a:endParaRPr>
          </a:p>
        </p:txBody>
      </p:sp>
      <p:grpSp>
        <p:nvGrpSpPr>
          <p:cNvPr id="82" name="Google Shape;82;p14"/>
          <p:cNvGrpSpPr/>
          <p:nvPr/>
        </p:nvGrpSpPr>
        <p:grpSpPr>
          <a:xfrm>
            <a:off x="5090621" y="2669426"/>
            <a:ext cx="1891398" cy="1705865"/>
            <a:chOff x="4303281" y="2158374"/>
            <a:chExt cx="1917087" cy="1854000"/>
          </a:xfrm>
        </p:grpSpPr>
        <p:sp>
          <p:nvSpPr>
            <p:cNvPr id="83" name="Google Shape;83;p14"/>
            <p:cNvSpPr/>
            <p:nvPr/>
          </p:nvSpPr>
          <p:spPr>
            <a:xfrm>
              <a:off x="4366368" y="2158374"/>
              <a:ext cx="1854000" cy="1854000"/>
            </a:xfrm>
            <a:prstGeom prst="ellipse">
              <a:avLst/>
            </a:prstGeom>
            <a:solidFill>
              <a:srgbClr val="0B7743"/>
            </a:solidFill>
            <a:ln cap="flat" cmpd="sng" w="28575">
              <a:solidFill>
                <a:srgbClr val="65F0A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14"/>
            <p:cNvSpPr txBox="1"/>
            <p:nvPr/>
          </p:nvSpPr>
          <p:spPr>
            <a:xfrm>
              <a:off x="4303281" y="2641562"/>
              <a:ext cx="1917087" cy="768508"/>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400"/>
                <a:buFont typeface="Arial"/>
                <a:buNone/>
              </a:pPr>
              <a:r>
                <a:rPr b="1" i="0" lang="en-US" sz="1400" u="none" cap="none" strike="noStrike">
                  <a:solidFill>
                    <a:srgbClr val="FFFFFF"/>
                  </a:solidFill>
                  <a:latin typeface="Roboto"/>
                  <a:ea typeface="Roboto"/>
                  <a:cs typeface="Roboto"/>
                  <a:sym typeface="Roboto"/>
                </a:rPr>
                <a:t>Student </a:t>
              </a:r>
              <a:endParaRPr b="1" i="0" sz="1400" u="none" cap="none" strike="noStrike">
                <a:solidFill>
                  <a:srgbClr val="FFFFFF"/>
                </a:solidFill>
                <a:latin typeface="Roboto"/>
                <a:ea typeface="Roboto"/>
                <a:cs typeface="Roboto"/>
                <a:sym typeface="Roboto"/>
              </a:endParaRPr>
            </a:p>
            <a:p>
              <a:pPr indent="0" lvl="0" marL="0" marR="0" rtl="0" algn="ctr">
                <a:lnSpc>
                  <a:spcPct val="115000"/>
                </a:lnSpc>
                <a:spcBef>
                  <a:spcPts val="0"/>
                </a:spcBef>
                <a:spcAft>
                  <a:spcPts val="0"/>
                </a:spcAft>
                <a:buClr>
                  <a:srgbClr val="000000"/>
                </a:buClr>
                <a:buSzPts val="1100"/>
                <a:buFont typeface="Arial"/>
                <a:buNone/>
              </a:pPr>
              <a:r>
                <a:rPr b="0" i="0" lang="en-US" sz="1100" u="none" cap="none" strike="noStrike">
                  <a:solidFill>
                    <a:srgbClr val="FFFFFF"/>
                  </a:solidFill>
                  <a:latin typeface="Roboto"/>
                  <a:ea typeface="Roboto"/>
                  <a:cs typeface="Roboto"/>
                  <a:sym typeface="Roboto"/>
                </a:rPr>
                <a:t>- Personalized and adaptive learning</a:t>
              </a:r>
              <a:endParaRPr b="0" i="0" sz="1100" u="none" cap="none" strike="noStrike">
                <a:solidFill>
                  <a:srgbClr val="FFFFFF"/>
                </a:solidFill>
                <a:latin typeface="Roboto"/>
                <a:ea typeface="Roboto"/>
                <a:cs typeface="Roboto"/>
                <a:sym typeface="Roboto"/>
              </a:endParaRPr>
            </a:p>
            <a:p>
              <a:pPr indent="0" lvl="0" marL="0" marR="0" rtl="0" algn="ctr">
                <a:lnSpc>
                  <a:spcPct val="115000"/>
                </a:lnSpc>
                <a:spcBef>
                  <a:spcPts val="0"/>
                </a:spcBef>
                <a:spcAft>
                  <a:spcPts val="0"/>
                </a:spcAft>
                <a:buClr>
                  <a:srgbClr val="000000"/>
                </a:buClr>
                <a:buSzPts val="1100"/>
                <a:buFont typeface="Arial"/>
                <a:buNone/>
              </a:pPr>
              <a:r>
                <a:rPr b="0" i="0" lang="en-US" sz="1100" u="none" cap="none" strike="noStrike">
                  <a:solidFill>
                    <a:srgbClr val="FFFFFF"/>
                  </a:solidFill>
                  <a:latin typeface="Roboto"/>
                  <a:ea typeface="Roboto"/>
                  <a:cs typeface="Roboto"/>
                  <a:sym typeface="Roboto"/>
                </a:rPr>
                <a:t>(e.g., Dreambox)</a:t>
              </a:r>
              <a:endParaRPr b="0" i="0" sz="1100" u="none" cap="none" strike="noStrike">
                <a:solidFill>
                  <a:srgbClr val="FFFFFF"/>
                </a:solidFill>
                <a:latin typeface="Roboto"/>
                <a:ea typeface="Roboto"/>
                <a:cs typeface="Roboto"/>
                <a:sym typeface="Roboto"/>
              </a:endParaRPr>
            </a:p>
            <a:p>
              <a:pPr indent="0" lvl="0" marL="0" marR="0" rtl="0" algn="ctr">
                <a:lnSpc>
                  <a:spcPct val="115000"/>
                </a:lnSpc>
                <a:spcBef>
                  <a:spcPts val="0"/>
                </a:spcBef>
                <a:spcAft>
                  <a:spcPts val="0"/>
                </a:spcAft>
                <a:buClr>
                  <a:srgbClr val="000000"/>
                </a:buClr>
                <a:buSzPts val="1100"/>
                <a:buFont typeface="Arial"/>
                <a:buNone/>
              </a:pPr>
              <a:r>
                <a:rPr b="0" i="0" lang="en-US" sz="1100" u="none" cap="none" strike="noStrike">
                  <a:solidFill>
                    <a:srgbClr val="FFFFFF"/>
                  </a:solidFill>
                  <a:latin typeface="Roboto"/>
                  <a:ea typeface="Roboto"/>
                  <a:cs typeface="Roboto"/>
                  <a:sym typeface="Roboto"/>
                </a:rPr>
                <a:t>- Multi-tiered supporting mechanisms (Panorama etc)</a:t>
              </a:r>
              <a:endParaRPr b="0" i="0" sz="1100" u="none" cap="none" strike="noStrike">
                <a:solidFill>
                  <a:srgbClr val="FFFFFF"/>
                </a:solidFill>
                <a:latin typeface="Roboto"/>
                <a:ea typeface="Roboto"/>
                <a:cs typeface="Roboto"/>
                <a:sym typeface="Roboto"/>
              </a:endParaRPr>
            </a:p>
          </p:txBody>
        </p:sp>
      </p:grpSp>
      <p:grpSp>
        <p:nvGrpSpPr>
          <p:cNvPr id="85" name="Google Shape;85;p14"/>
          <p:cNvGrpSpPr/>
          <p:nvPr/>
        </p:nvGrpSpPr>
        <p:grpSpPr>
          <a:xfrm>
            <a:off x="1670340" y="2761046"/>
            <a:ext cx="1618357" cy="1603710"/>
            <a:chOff x="2986712" y="2158374"/>
            <a:chExt cx="1854000" cy="1854000"/>
          </a:xfrm>
        </p:grpSpPr>
        <p:sp>
          <p:nvSpPr>
            <p:cNvPr id="86" name="Google Shape;86;p14"/>
            <p:cNvSpPr/>
            <p:nvPr/>
          </p:nvSpPr>
          <p:spPr>
            <a:xfrm>
              <a:off x="2986712" y="2158374"/>
              <a:ext cx="1854000" cy="1854000"/>
            </a:xfrm>
            <a:prstGeom prst="ellipse">
              <a:avLst/>
            </a:prstGeom>
            <a:solidFill>
              <a:srgbClr val="0E9453"/>
            </a:solidFill>
            <a:ln cap="flat" cmpd="sng" w="28575">
              <a:solidFill>
                <a:srgbClr val="65F0A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14"/>
            <p:cNvSpPr txBox="1"/>
            <p:nvPr/>
          </p:nvSpPr>
          <p:spPr>
            <a:xfrm>
              <a:off x="3020700" y="2560396"/>
              <a:ext cx="1704900" cy="726301"/>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400"/>
                <a:buFont typeface="Arial"/>
                <a:buNone/>
              </a:pPr>
              <a:r>
                <a:rPr b="1" i="0" lang="en-US" sz="1400" u="none" cap="none" strike="noStrike">
                  <a:solidFill>
                    <a:srgbClr val="FFFFFF"/>
                  </a:solidFill>
                  <a:latin typeface="Roboto"/>
                  <a:ea typeface="Roboto"/>
                  <a:cs typeface="Roboto"/>
                  <a:sym typeface="Roboto"/>
                </a:rPr>
                <a:t>Content</a:t>
              </a:r>
              <a:endParaRPr b="1" i="0" sz="1400" u="none" cap="none" strike="noStrike">
                <a:solidFill>
                  <a:srgbClr val="FFFFFF"/>
                </a:solidFill>
                <a:latin typeface="Roboto"/>
                <a:ea typeface="Roboto"/>
                <a:cs typeface="Roboto"/>
                <a:sym typeface="Roboto"/>
              </a:endParaRPr>
            </a:p>
            <a:p>
              <a:pPr indent="0" lvl="0" marL="0" marR="0" rtl="0" algn="ctr">
                <a:lnSpc>
                  <a:spcPct val="115000"/>
                </a:lnSpc>
                <a:spcBef>
                  <a:spcPts val="0"/>
                </a:spcBef>
                <a:spcAft>
                  <a:spcPts val="0"/>
                </a:spcAft>
                <a:buClr>
                  <a:srgbClr val="000000"/>
                </a:buClr>
                <a:buSzPts val="1400"/>
                <a:buFont typeface="Arial"/>
                <a:buNone/>
              </a:pPr>
              <a:r>
                <a:rPr b="0" i="0" lang="en-US" sz="1400" u="none" cap="none" strike="noStrike">
                  <a:solidFill>
                    <a:srgbClr val="FFFFFF"/>
                  </a:solidFill>
                  <a:latin typeface="Roboto"/>
                  <a:ea typeface="Roboto"/>
                  <a:cs typeface="Roboto"/>
                  <a:sym typeface="Roboto"/>
                </a:rPr>
                <a:t>- </a:t>
              </a:r>
              <a:r>
                <a:rPr b="0" i="0" lang="en-US" sz="1100" u="none" cap="none" strike="noStrike">
                  <a:solidFill>
                    <a:srgbClr val="FFFFFF"/>
                  </a:solidFill>
                  <a:latin typeface="Roboto"/>
                  <a:ea typeface="Roboto"/>
                  <a:cs typeface="Roboto"/>
                  <a:sym typeface="Roboto"/>
                </a:rPr>
                <a:t>Curriculum and instructional material analysis and generation</a:t>
              </a:r>
              <a:br>
                <a:rPr b="0" i="0" lang="en-US" sz="1100" u="none" cap="none" strike="noStrike">
                  <a:solidFill>
                    <a:srgbClr val="FFFFFF"/>
                  </a:solidFill>
                  <a:latin typeface="Roboto"/>
                  <a:ea typeface="Roboto"/>
                  <a:cs typeface="Roboto"/>
                  <a:sym typeface="Roboto"/>
                </a:rPr>
              </a:br>
              <a:r>
                <a:rPr b="0" i="0" lang="en-US" sz="1100" u="none" cap="none" strike="noStrike">
                  <a:solidFill>
                    <a:srgbClr val="FFFFFF"/>
                  </a:solidFill>
                  <a:latin typeface="Roboto"/>
                  <a:ea typeface="Roboto"/>
                  <a:cs typeface="Roboto"/>
                  <a:sym typeface="Roboto"/>
                </a:rPr>
                <a:t>(Canva</a:t>
              </a:r>
              <a:r>
                <a:rPr lang="en-US" sz="1100">
                  <a:solidFill>
                    <a:srgbClr val="FFFFFF"/>
                  </a:solidFill>
                  <a:latin typeface="Roboto"/>
                  <a:ea typeface="Roboto"/>
                  <a:cs typeface="Roboto"/>
                  <a:sym typeface="Roboto"/>
                </a:rPr>
                <a:t>, Pearson etc)</a:t>
              </a:r>
              <a:endParaRPr b="0" i="0" sz="1100" u="none" cap="none" strike="noStrike">
                <a:solidFill>
                  <a:srgbClr val="FFFFFF"/>
                </a:solidFill>
                <a:latin typeface="Roboto"/>
                <a:ea typeface="Roboto"/>
                <a:cs typeface="Roboto"/>
                <a:sym typeface="Roboto"/>
              </a:endParaRPr>
            </a:p>
          </p:txBody>
        </p:sp>
      </p:grpSp>
      <p:grpSp>
        <p:nvGrpSpPr>
          <p:cNvPr id="88" name="Google Shape;88;p14"/>
          <p:cNvGrpSpPr/>
          <p:nvPr/>
        </p:nvGrpSpPr>
        <p:grpSpPr>
          <a:xfrm>
            <a:off x="3331992" y="1022624"/>
            <a:ext cx="1654695" cy="1646723"/>
            <a:chOff x="3811369" y="841564"/>
            <a:chExt cx="1854000" cy="1854000"/>
          </a:xfrm>
        </p:grpSpPr>
        <p:sp>
          <p:nvSpPr>
            <p:cNvPr id="89" name="Google Shape;89;p14"/>
            <p:cNvSpPr/>
            <p:nvPr/>
          </p:nvSpPr>
          <p:spPr>
            <a:xfrm>
              <a:off x="3811369" y="841564"/>
              <a:ext cx="1854000" cy="1854000"/>
            </a:xfrm>
            <a:prstGeom prst="ellipse">
              <a:avLst/>
            </a:prstGeom>
            <a:solidFill>
              <a:srgbClr val="085630"/>
            </a:solidFill>
            <a:ln cap="flat" cmpd="sng" w="28575">
              <a:solidFill>
                <a:srgbClr val="65F0A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14"/>
            <p:cNvSpPr txBox="1"/>
            <p:nvPr/>
          </p:nvSpPr>
          <p:spPr>
            <a:xfrm>
              <a:off x="4047121" y="1507884"/>
              <a:ext cx="1486500" cy="5622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400"/>
                <a:buFont typeface="Arial"/>
                <a:buNone/>
              </a:pPr>
              <a:r>
                <a:rPr b="1" i="0" lang="en-US" sz="1400" u="none" cap="none" strike="noStrike">
                  <a:solidFill>
                    <a:srgbClr val="FFFFFF"/>
                  </a:solidFill>
                  <a:latin typeface="Roboto"/>
                  <a:ea typeface="Roboto"/>
                  <a:cs typeface="Roboto"/>
                  <a:sym typeface="Roboto"/>
                </a:rPr>
                <a:t>Teacher</a:t>
              </a:r>
              <a:endParaRPr b="1" i="0" sz="1400" u="none" cap="none" strike="noStrike">
                <a:solidFill>
                  <a:srgbClr val="FFFFFF"/>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100"/>
                <a:buFont typeface="Arial"/>
                <a:buNone/>
              </a:pPr>
              <a:r>
                <a:rPr b="0" i="0" lang="en-US" sz="1100" u="none" cap="none" strike="noStrike">
                  <a:solidFill>
                    <a:srgbClr val="FFFFFF"/>
                  </a:solidFill>
                  <a:latin typeface="Roboto"/>
                  <a:ea typeface="Roboto"/>
                  <a:cs typeface="Roboto"/>
                  <a:sym typeface="Roboto"/>
                </a:rPr>
                <a:t>- AI coaching and feedback (e.g., TeachFX and Edthena)</a:t>
              </a:r>
              <a:endParaRPr b="0" i="0" sz="1100" u="none" cap="none" strike="noStrike">
                <a:solidFill>
                  <a:srgbClr val="FFFFFF"/>
                </a:solidFill>
                <a:latin typeface="Roboto"/>
                <a:ea typeface="Roboto"/>
                <a:cs typeface="Roboto"/>
                <a:sym typeface="Roboto"/>
              </a:endParaRPr>
            </a:p>
          </p:txBody>
        </p:sp>
      </p:grpSp>
      <p:sp>
        <p:nvSpPr>
          <p:cNvPr id="91" name="Google Shape;91;p14"/>
          <p:cNvSpPr/>
          <p:nvPr/>
        </p:nvSpPr>
        <p:spPr>
          <a:xfrm rot="2700000">
            <a:off x="3092711" y="2267357"/>
            <a:ext cx="300803" cy="803980"/>
          </a:xfrm>
          <a:prstGeom prst="up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14"/>
          <p:cNvSpPr/>
          <p:nvPr/>
        </p:nvSpPr>
        <p:spPr>
          <a:xfrm rot="5400000">
            <a:off x="3973951" y="2949480"/>
            <a:ext cx="300900" cy="1164000"/>
          </a:xfrm>
          <a:prstGeom prst="up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14"/>
          <p:cNvSpPr/>
          <p:nvPr/>
        </p:nvSpPr>
        <p:spPr>
          <a:xfrm rot="8100000">
            <a:off x="4961329" y="2250248"/>
            <a:ext cx="300803" cy="802708"/>
          </a:xfrm>
          <a:prstGeom prst="up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14"/>
          <p:cNvSpPr txBox="1"/>
          <p:nvPr/>
        </p:nvSpPr>
        <p:spPr>
          <a:xfrm>
            <a:off x="3424394" y="3656114"/>
            <a:ext cx="2119500" cy="45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Arial"/>
                <a:ea typeface="Arial"/>
                <a:cs typeface="Arial"/>
                <a:sym typeface="Arial"/>
              </a:rPr>
              <a:t>- Formative assessment,</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Arial"/>
                <a:ea typeface="Arial"/>
                <a:cs typeface="Arial"/>
                <a:sym typeface="Arial"/>
              </a:rPr>
              <a:t>- Auto-grading,</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Arial"/>
                <a:ea typeface="Arial"/>
                <a:cs typeface="Arial"/>
                <a:sym typeface="Arial"/>
              </a:rPr>
              <a:t>- Tutoring and feedback (e.g., Khanmigo) </a:t>
            </a:r>
            <a:endParaRPr b="0" i="0" sz="1100" u="none" cap="none" strike="noStrike">
              <a:solidFill>
                <a:schemeClr val="dk1"/>
              </a:solidFill>
              <a:latin typeface="Arial"/>
              <a:ea typeface="Arial"/>
              <a:cs typeface="Arial"/>
              <a:sym typeface="Arial"/>
            </a:endParaRPr>
          </a:p>
        </p:txBody>
      </p:sp>
      <p:sp>
        <p:nvSpPr>
          <p:cNvPr id="95" name="Google Shape;95;p14"/>
          <p:cNvSpPr txBox="1"/>
          <p:nvPr/>
        </p:nvSpPr>
        <p:spPr>
          <a:xfrm>
            <a:off x="243475" y="2008179"/>
            <a:ext cx="2984400" cy="600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Arial"/>
                <a:ea typeface="Arial"/>
                <a:cs typeface="Arial"/>
                <a:sym typeface="Arial"/>
              </a:rPr>
              <a:t>- Teachers’ engagement with the materials, adoption, and feedback/Iteration</a:t>
            </a:r>
            <a:endParaRPr b="0" i="0" sz="1100" u="none" cap="none" strike="noStrike">
              <a:solidFill>
                <a:schemeClr val="dk1"/>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96" name="Google Shape;96;p14"/>
          <p:cNvSpPr txBox="1"/>
          <p:nvPr/>
        </p:nvSpPr>
        <p:spPr>
          <a:xfrm>
            <a:off x="5117725" y="1905376"/>
            <a:ext cx="2520300" cy="657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Arial"/>
                <a:ea typeface="Arial"/>
                <a:cs typeface="Arial"/>
                <a:sym typeface="Arial"/>
              </a:rPr>
              <a:t>- Communication with parents</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Arial"/>
                <a:ea typeface="Arial"/>
                <a:cs typeface="Arial"/>
                <a:sym typeface="Arial"/>
              </a:rPr>
              <a:t>- Feedback to students </a:t>
            </a:r>
            <a:endParaRPr b="0" i="0" sz="1100" u="none" cap="none" strike="noStrike">
              <a:solidFill>
                <a:schemeClr val="dk1"/>
              </a:solidFill>
              <a:latin typeface="Arial"/>
              <a:ea typeface="Arial"/>
              <a:cs typeface="Arial"/>
              <a:sym typeface="Arial"/>
            </a:endParaRPr>
          </a:p>
        </p:txBody>
      </p:sp>
      <p:sp>
        <p:nvSpPr>
          <p:cNvPr id="97" name="Google Shape;97;p14"/>
          <p:cNvSpPr txBox="1"/>
          <p:nvPr/>
        </p:nvSpPr>
        <p:spPr>
          <a:xfrm>
            <a:off x="7276425" y="1026300"/>
            <a:ext cx="1369500" cy="196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a:t>Comprehensive solutions: Colleague AI, MagicSchool, SchoolAI, </a:t>
            </a:r>
            <a:br>
              <a:rPr lang="en-US" sz="1200"/>
            </a:br>
            <a:br>
              <a:rPr lang="en-US" sz="1200"/>
            </a:br>
            <a:r>
              <a:rPr lang="en-US" sz="1200"/>
              <a:t>Operation systems: Microsoft, Google</a:t>
            </a:r>
            <a:endParaRPr sz="12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5"/>
          <p:cNvSpPr txBox="1"/>
          <p:nvPr>
            <p:ph type="title"/>
          </p:nvPr>
        </p:nvSpPr>
        <p:spPr>
          <a:xfrm>
            <a:off x="447922" y="26385"/>
            <a:ext cx="8696078" cy="1037102"/>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Encode Sans Black"/>
              <a:buNone/>
            </a:pPr>
            <a:r>
              <a:rPr lang="en-US" sz="2000"/>
              <a:t>Dr. Sun’s Concept of AI As The Third Agent In Classroom Instruction: How AI will Transform Teaching and Learning?</a:t>
            </a:r>
            <a:endParaRPr sz="2000"/>
          </a:p>
        </p:txBody>
      </p:sp>
      <p:sp>
        <p:nvSpPr>
          <p:cNvPr id="103" name="Google Shape;103;p15"/>
          <p:cNvSpPr txBox="1"/>
          <p:nvPr>
            <p:ph idx="1" type="body"/>
          </p:nvPr>
        </p:nvSpPr>
        <p:spPr>
          <a:xfrm>
            <a:off x="447925" y="1305228"/>
            <a:ext cx="8197200" cy="3106500"/>
          </a:xfrm>
          <a:prstGeom prst="rect">
            <a:avLst/>
          </a:prstGeom>
          <a:noFill/>
          <a:ln>
            <a:noFill/>
          </a:ln>
        </p:spPr>
        <p:txBody>
          <a:bodyPr anchorCtr="0" anchor="t" bIns="45700" lIns="91425" spcFirstLastPara="1" rIns="91425" wrap="square" tIns="45700">
            <a:noAutofit/>
          </a:bodyPr>
          <a:lstStyle/>
          <a:p>
            <a:pPr indent="-330200" lvl="0" marL="457200" marR="0" rtl="0" algn="l">
              <a:lnSpc>
                <a:spcPct val="100000"/>
              </a:lnSpc>
              <a:spcBef>
                <a:spcPts val="480"/>
              </a:spcBef>
              <a:spcAft>
                <a:spcPts val="0"/>
              </a:spcAft>
              <a:buClr>
                <a:srgbClr val="191300"/>
              </a:buClr>
              <a:buSzPts val="1600"/>
              <a:buFont typeface="Arial"/>
              <a:buChar char="&gt;"/>
            </a:pPr>
            <a:r>
              <a:rPr lang="en-US" sz="2200"/>
              <a:t>See </a:t>
            </a:r>
            <a:r>
              <a:rPr lang="en-US" sz="2200" u="sng">
                <a:solidFill>
                  <a:schemeClr val="hlink"/>
                </a:solidFill>
                <a:hlinkClick r:id="rId3"/>
              </a:rPr>
              <a:t>Dr. Sun’s Blog </a:t>
            </a:r>
            <a:r>
              <a:rPr lang="en-US" sz="2200"/>
              <a:t>on Colleague AI’s Platform</a:t>
            </a:r>
            <a:endParaRPr sz="2200"/>
          </a:p>
        </p:txBody>
      </p:sp>
      <p:pic>
        <p:nvPicPr>
          <p:cNvPr id="104" name="Google Shape;104;p15"/>
          <p:cNvPicPr preferRelativeResize="0"/>
          <p:nvPr/>
        </p:nvPicPr>
        <p:blipFill rotWithShape="1">
          <a:blip r:embed="rId4">
            <a:alphaModFix/>
          </a:blip>
          <a:srcRect b="0" l="0" r="0" t="12072"/>
          <a:stretch/>
        </p:blipFill>
        <p:spPr>
          <a:xfrm>
            <a:off x="1691125" y="1791575"/>
            <a:ext cx="5143500" cy="25439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3"/>
          <p:cNvSpPr txBox="1"/>
          <p:nvPr>
            <p:ph idx="1" type="body"/>
          </p:nvPr>
        </p:nvSpPr>
        <p:spPr>
          <a:xfrm>
            <a:off x="169891" y="899652"/>
            <a:ext cx="8752883" cy="3959942"/>
          </a:xfrm>
          <a:prstGeom prst="rect">
            <a:avLst/>
          </a:prstGeom>
          <a:noFill/>
          <a:ln>
            <a:noFill/>
          </a:ln>
        </p:spPr>
        <p:txBody>
          <a:bodyPr anchorCtr="0" anchor="t" bIns="34275" lIns="68575" spcFirstLastPara="1" rIns="68575" wrap="square" tIns="34275">
            <a:normAutofit/>
          </a:bodyPr>
          <a:lstStyle/>
          <a:p>
            <a:pPr indent="0" lvl="0" marL="0" rtl="0" algn="l">
              <a:lnSpc>
                <a:spcPct val="100000"/>
              </a:lnSpc>
              <a:spcBef>
                <a:spcPts val="0"/>
              </a:spcBef>
              <a:spcAft>
                <a:spcPts val="0"/>
              </a:spcAft>
              <a:buSzPts val="1500"/>
              <a:buNone/>
            </a:pPr>
            <a:r>
              <a:t/>
            </a:r>
            <a:endParaRPr sz="1500">
              <a:solidFill>
                <a:srgbClr val="111111"/>
              </a:solidFill>
            </a:endParaRPr>
          </a:p>
        </p:txBody>
      </p:sp>
      <p:sp>
        <p:nvSpPr>
          <p:cNvPr id="111" name="Google Shape;111;p3"/>
          <p:cNvSpPr txBox="1"/>
          <p:nvPr>
            <p:ph type="title"/>
          </p:nvPr>
        </p:nvSpPr>
        <p:spPr>
          <a:xfrm>
            <a:off x="0" y="0"/>
            <a:ext cx="6666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1" lang="en-US">
                <a:latin typeface="Open Sans"/>
                <a:ea typeface="Open Sans"/>
                <a:cs typeface="Open Sans"/>
                <a:sym typeface="Open Sans"/>
              </a:rPr>
              <a:t>Example 1: Dynamic Generation of Content</a:t>
            </a:r>
            <a:endParaRPr b="1">
              <a:latin typeface="Open Sans"/>
              <a:ea typeface="Open Sans"/>
              <a:cs typeface="Open Sans"/>
              <a:sym typeface="Open Sans"/>
            </a:endParaRPr>
          </a:p>
        </p:txBody>
      </p:sp>
      <p:sp>
        <p:nvSpPr>
          <p:cNvPr id="112" name="Google Shape;112;p3"/>
          <p:cNvSpPr txBox="1"/>
          <p:nvPr>
            <p:ph idx="12" type="sldNum"/>
          </p:nvPr>
        </p:nvSpPr>
        <p:spPr>
          <a:xfrm>
            <a:off x="8607973" y="4887311"/>
            <a:ext cx="536027" cy="256189"/>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100000"/>
              </a:lnSpc>
              <a:spcBef>
                <a:spcPts val="0"/>
              </a:spcBef>
              <a:spcAft>
                <a:spcPts val="0"/>
              </a:spcAft>
              <a:buNone/>
            </a:pPr>
            <a:fld id="{00000000-1234-1234-1234-123412341234}" type="slidenum">
              <a:rPr lang="en-US"/>
              <a:t>‹#›</a:t>
            </a:fld>
            <a:endParaRPr/>
          </a:p>
        </p:txBody>
      </p:sp>
      <p:pic>
        <p:nvPicPr>
          <p:cNvPr id="113" name="Google Shape;113;p3"/>
          <p:cNvPicPr preferRelativeResize="0"/>
          <p:nvPr/>
        </p:nvPicPr>
        <p:blipFill rotWithShape="1">
          <a:blip r:embed="rId3">
            <a:alphaModFix/>
          </a:blip>
          <a:srcRect b="0" l="0" r="0" t="0"/>
          <a:stretch/>
        </p:blipFill>
        <p:spPr>
          <a:xfrm>
            <a:off x="350679" y="1005421"/>
            <a:ext cx="8368768" cy="3834080"/>
          </a:xfrm>
          <a:prstGeom prst="rect">
            <a:avLst/>
          </a:prstGeom>
          <a:solidFill>
            <a:srgbClr val="ECECEC"/>
          </a:solidFill>
          <a:ln cap="rnd" cmpd="sng" w="190500">
            <a:solidFill>
              <a:srgbClr val="FFFFFF"/>
            </a:solidFill>
            <a:prstDash val="solid"/>
            <a:round/>
            <a:headEnd len="sm" w="sm" type="none"/>
            <a:tailEnd len="sm" w="sm" type="none"/>
          </a:ln>
          <a:effectLst>
            <a:outerShdw blurRad="50000" rotWithShape="0" algn="tl">
              <a:srgbClr val="000000">
                <a:alpha val="40784"/>
              </a:srgbClr>
            </a:outerShdw>
          </a:effectLst>
        </p:spPr>
      </p:pic>
      <p:pic>
        <p:nvPicPr>
          <p:cNvPr id="114" name="Google Shape;114;p3" title="tmpg4hhuson.mp3">
            <a:hlinkClick r:id="rId4"/>
          </p:cNvPr>
          <p:cNvPicPr preferRelativeResize="0"/>
          <p:nvPr/>
        </p:nvPicPr>
        <p:blipFill>
          <a:blip r:embed="rId5">
            <a:alphaModFix/>
          </a:blip>
          <a:stretch>
            <a:fillRect/>
          </a:stretch>
        </p:blipFill>
        <p:spPr>
          <a:xfrm>
            <a:off x="6841875" y="3941525"/>
            <a:ext cx="688550" cy="6885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2014-10-14T00:51:43Z</dcterms:created>
  <dc:creator>Alanya Cannon</dc:creator>
</cp:coreProperties>
</file>