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94" r:id="rId3"/>
    <p:sldId id="372" r:id="rId4"/>
    <p:sldId id="393" r:id="rId5"/>
    <p:sldId id="392" r:id="rId6"/>
    <p:sldId id="378" r:id="rId7"/>
    <p:sldId id="374" r:id="rId8"/>
    <p:sldId id="340" r:id="rId9"/>
    <p:sldId id="343" r:id="rId10"/>
    <p:sldId id="344" r:id="rId11"/>
    <p:sldId id="345" r:id="rId12"/>
    <p:sldId id="306" r:id="rId13"/>
    <p:sldId id="349" r:id="rId14"/>
    <p:sldId id="319" r:id="rId15"/>
    <p:sldId id="347" r:id="rId16"/>
    <p:sldId id="320" r:id="rId17"/>
    <p:sldId id="391" r:id="rId18"/>
    <p:sldId id="329" r:id="rId19"/>
    <p:sldId id="326" r:id="rId20"/>
    <p:sldId id="327" r:id="rId21"/>
    <p:sldId id="337" r:id="rId22"/>
    <p:sldId id="366" r:id="rId23"/>
    <p:sldId id="361" r:id="rId24"/>
    <p:sldId id="362" r:id="rId25"/>
    <p:sldId id="368" r:id="rId26"/>
    <p:sldId id="388" r:id="rId27"/>
    <p:sldId id="390" r:id="rId28"/>
    <p:sldId id="386" r:id="rId29"/>
    <p:sldId id="367" r:id="rId30"/>
    <p:sldId id="385" r:id="rId31"/>
    <p:sldId id="387" r:id="rId32"/>
    <p:sldId id="389" r:id="rId33"/>
    <p:sldId id="369" r:id="rId34"/>
    <p:sldId id="370" r:id="rId35"/>
    <p:sldId id="382" r:id="rId36"/>
    <p:sldId id="395" r:id="rId37"/>
    <p:sldId id="279" r:id="rId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Encode Sans Black" pitchFamily="2" charset="77"/>
      <p:bold r:id="rId41"/>
    </p:embeddedFont>
    <p:embeddedFont>
      <p:font typeface="Merriweather Sans" pitchFamily="2" charset="77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Source Sans Pro" panose="020B0503030403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juZl4y9oWDIinWmGeVf4J945Yp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75B4EC-E4AA-4538-AF09-F06013284E6D}">
  <a:tblStyle styleId="{EF75B4EC-E4AA-4538-AF09-F06013284E6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/>
    <p:restoredTop sz="76844"/>
  </p:normalViewPr>
  <p:slideViewPr>
    <p:cSldViewPr snapToGrid="0">
      <p:cViewPr varScale="1">
        <p:scale>
          <a:sx n="175" d="100"/>
          <a:sy n="175" d="100"/>
        </p:scale>
        <p:origin x="976" y="168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3232A-7142-4046-A237-CAEECCD01426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1645C-2F58-A748-BE9E-11156B56AE28}">
      <dgm:prSet phldrT="[Text]"/>
      <dgm:spPr/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63A34-C8E4-CE4A-8C21-2F99D8B8A417}" type="parTrans" cxnId="{6880430F-17C5-E04A-98A8-F08CE2EC1D19}">
      <dgm:prSet/>
      <dgm:spPr/>
      <dgm:t>
        <a:bodyPr/>
        <a:lstStyle/>
        <a:p>
          <a:endParaRPr lang="en-US"/>
        </a:p>
      </dgm:t>
    </dgm:pt>
    <dgm:pt modelId="{B146D897-EFFC-BF45-978C-77EAFC78ACC2}" type="sibTrans" cxnId="{6880430F-17C5-E04A-98A8-F08CE2EC1D19}">
      <dgm:prSet/>
      <dgm:spPr/>
      <dgm:t>
        <a:bodyPr/>
        <a:lstStyle/>
        <a:p>
          <a:endParaRPr lang="en-US"/>
        </a:p>
      </dgm:t>
    </dgm:pt>
    <dgm:pt modelId="{E8F464C2-EE6F-E241-80EB-FE457D903029}">
      <dgm:prSet phldrT="[Text]"/>
      <dgm:spPr/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539D9-078F-3D47-BF57-F1A913BD39D5}" type="parTrans" cxnId="{E18A3602-89DD-2B4D-9E38-C75F43D3A512}">
      <dgm:prSet/>
      <dgm:spPr/>
      <dgm:t>
        <a:bodyPr/>
        <a:lstStyle/>
        <a:p>
          <a:endParaRPr lang="en-US"/>
        </a:p>
      </dgm:t>
    </dgm:pt>
    <dgm:pt modelId="{5C6623BF-A278-8A4D-A111-54DDFAB9F532}" type="sibTrans" cxnId="{E18A3602-89DD-2B4D-9E38-C75F43D3A512}">
      <dgm:prSet/>
      <dgm:spPr/>
      <dgm:t>
        <a:bodyPr/>
        <a:lstStyle/>
        <a:p>
          <a:endParaRPr lang="en-US"/>
        </a:p>
      </dgm:t>
    </dgm:pt>
    <dgm:pt modelId="{C33BC3B2-1FBC-5E4A-B530-25E796C87920}">
      <dgm:prSet phldrT="[Text]"/>
      <dgm:spPr/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2D608-4C8D-CB4D-8DF4-DEC4AD37B713}" type="parTrans" cxnId="{844B152A-BA43-784E-9C87-D3333F0B4EAE}">
      <dgm:prSet/>
      <dgm:spPr/>
      <dgm:t>
        <a:bodyPr/>
        <a:lstStyle/>
        <a:p>
          <a:endParaRPr lang="en-US"/>
        </a:p>
      </dgm:t>
    </dgm:pt>
    <dgm:pt modelId="{1640194B-4565-2A4C-BE66-1495E992DF1E}" type="sibTrans" cxnId="{844B152A-BA43-784E-9C87-D3333F0B4EAE}">
      <dgm:prSet/>
      <dgm:spPr/>
      <dgm:t>
        <a:bodyPr/>
        <a:lstStyle/>
        <a:p>
          <a:endParaRPr lang="en-US"/>
        </a:p>
      </dgm:t>
    </dgm:pt>
    <dgm:pt modelId="{52329954-BBC4-9E4F-9F14-EA07412BA172}" type="pres">
      <dgm:prSet presAssocID="{1493232A-7142-4046-A237-CAEECCD01426}" presName="Name0" presStyleCnt="0">
        <dgm:presLayoutVars>
          <dgm:dir/>
          <dgm:resizeHandles val="exact"/>
        </dgm:presLayoutVars>
      </dgm:prSet>
      <dgm:spPr/>
    </dgm:pt>
    <dgm:pt modelId="{8F1DA1D1-EE37-B24B-8EE9-6DA5041C4FFD}" type="pres">
      <dgm:prSet presAssocID="{01C1645C-2F58-A748-BE9E-11156B56AE28}" presName="node" presStyleLbl="node1" presStyleIdx="0" presStyleCnt="3">
        <dgm:presLayoutVars>
          <dgm:bulletEnabled val="1"/>
        </dgm:presLayoutVars>
      </dgm:prSet>
      <dgm:spPr/>
    </dgm:pt>
    <dgm:pt modelId="{36259B93-1D6B-A748-8732-1425547C7E0A}" type="pres">
      <dgm:prSet presAssocID="{B146D897-EFFC-BF45-978C-77EAFC78ACC2}" presName="sibTrans" presStyleLbl="sibTrans2D1" presStyleIdx="0" presStyleCnt="3"/>
      <dgm:spPr/>
    </dgm:pt>
    <dgm:pt modelId="{4464480F-DDF1-A24C-971F-0B2C0160B69E}" type="pres">
      <dgm:prSet presAssocID="{B146D897-EFFC-BF45-978C-77EAFC78ACC2}" presName="connectorText" presStyleLbl="sibTrans2D1" presStyleIdx="0" presStyleCnt="3"/>
      <dgm:spPr/>
    </dgm:pt>
    <dgm:pt modelId="{90FD0454-197A-EA43-A570-25EDE6275AA1}" type="pres">
      <dgm:prSet presAssocID="{E8F464C2-EE6F-E241-80EB-FE457D903029}" presName="node" presStyleLbl="node1" presStyleIdx="1" presStyleCnt="3">
        <dgm:presLayoutVars>
          <dgm:bulletEnabled val="1"/>
        </dgm:presLayoutVars>
      </dgm:prSet>
      <dgm:spPr/>
    </dgm:pt>
    <dgm:pt modelId="{63AB4577-E502-044A-971C-16FEAA29EA3C}" type="pres">
      <dgm:prSet presAssocID="{5C6623BF-A278-8A4D-A111-54DDFAB9F532}" presName="sibTrans" presStyleLbl="sibTrans2D1" presStyleIdx="1" presStyleCnt="3"/>
      <dgm:spPr/>
    </dgm:pt>
    <dgm:pt modelId="{117F3FD3-F6B7-6149-BFB8-9D2461A6FF19}" type="pres">
      <dgm:prSet presAssocID="{5C6623BF-A278-8A4D-A111-54DDFAB9F532}" presName="connectorText" presStyleLbl="sibTrans2D1" presStyleIdx="1" presStyleCnt="3"/>
      <dgm:spPr/>
    </dgm:pt>
    <dgm:pt modelId="{BD82E0BE-A89F-3A49-8F20-13EB76BE7C07}" type="pres">
      <dgm:prSet presAssocID="{C33BC3B2-1FBC-5E4A-B530-25E796C87920}" presName="node" presStyleLbl="node1" presStyleIdx="2" presStyleCnt="3">
        <dgm:presLayoutVars>
          <dgm:bulletEnabled val="1"/>
        </dgm:presLayoutVars>
      </dgm:prSet>
      <dgm:spPr/>
    </dgm:pt>
    <dgm:pt modelId="{3DCFF70A-262F-6540-B985-62F0F3135E78}" type="pres">
      <dgm:prSet presAssocID="{1640194B-4565-2A4C-BE66-1495E992DF1E}" presName="sibTrans" presStyleLbl="sibTrans2D1" presStyleIdx="2" presStyleCnt="3"/>
      <dgm:spPr/>
    </dgm:pt>
    <dgm:pt modelId="{881D6B87-A490-3C44-961D-7271498488AB}" type="pres">
      <dgm:prSet presAssocID="{1640194B-4565-2A4C-BE66-1495E992DF1E}" presName="connectorText" presStyleLbl="sibTrans2D1" presStyleIdx="2" presStyleCnt="3"/>
      <dgm:spPr/>
    </dgm:pt>
  </dgm:ptLst>
  <dgm:cxnLst>
    <dgm:cxn modelId="{E18A3602-89DD-2B4D-9E38-C75F43D3A512}" srcId="{1493232A-7142-4046-A237-CAEECCD01426}" destId="{E8F464C2-EE6F-E241-80EB-FE457D903029}" srcOrd="1" destOrd="0" parTransId="{066539D9-078F-3D47-BF57-F1A913BD39D5}" sibTransId="{5C6623BF-A278-8A4D-A111-54DDFAB9F532}"/>
    <dgm:cxn modelId="{6880430F-17C5-E04A-98A8-F08CE2EC1D19}" srcId="{1493232A-7142-4046-A237-CAEECCD01426}" destId="{01C1645C-2F58-A748-BE9E-11156B56AE28}" srcOrd="0" destOrd="0" parTransId="{C0E63A34-C8E4-CE4A-8C21-2F99D8B8A417}" sibTransId="{B146D897-EFFC-BF45-978C-77EAFC78ACC2}"/>
    <dgm:cxn modelId="{844B152A-BA43-784E-9C87-D3333F0B4EAE}" srcId="{1493232A-7142-4046-A237-CAEECCD01426}" destId="{C33BC3B2-1FBC-5E4A-B530-25E796C87920}" srcOrd="2" destOrd="0" parTransId="{AB22D608-4C8D-CB4D-8DF4-DEC4AD37B713}" sibTransId="{1640194B-4565-2A4C-BE66-1495E992DF1E}"/>
    <dgm:cxn modelId="{97F45E2C-BAA2-F54A-97C1-2ACB10798422}" type="presOf" srcId="{1640194B-4565-2A4C-BE66-1495E992DF1E}" destId="{881D6B87-A490-3C44-961D-7271498488AB}" srcOrd="1" destOrd="0" presId="urn:microsoft.com/office/officeart/2005/8/layout/cycle7"/>
    <dgm:cxn modelId="{D065A62C-0C9A-2446-B643-95649CCA2C99}" type="presOf" srcId="{E8F464C2-EE6F-E241-80EB-FE457D903029}" destId="{90FD0454-197A-EA43-A570-25EDE6275AA1}" srcOrd="0" destOrd="0" presId="urn:microsoft.com/office/officeart/2005/8/layout/cycle7"/>
    <dgm:cxn modelId="{4BE00B3D-5774-024E-9499-BE4F26783F3C}" type="presOf" srcId="{B146D897-EFFC-BF45-978C-77EAFC78ACC2}" destId="{4464480F-DDF1-A24C-971F-0B2C0160B69E}" srcOrd="1" destOrd="0" presId="urn:microsoft.com/office/officeart/2005/8/layout/cycle7"/>
    <dgm:cxn modelId="{2576D574-AEB5-5644-917E-28009A0B8D2E}" type="presOf" srcId="{01C1645C-2F58-A748-BE9E-11156B56AE28}" destId="{8F1DA1D1-EE37-B24B-8EE9-6DA5041C4FFD}" srcOrd="0" destOrd="0" presId="urn:microsoft.com/office/officeart/2005/8/layout/cycle7"/>
    <dgm:cxn modelId="{83BA809D-C5F3-CE40-8173-679C1EDCCB14}" type="presOf" srcId="{5C6623BF-A278-8A4D-A111-54DDFAB9F532}" destId="{117F3FD3-F6B7-6149-BFB8-9D2461A6FF19}" srcOrd="1" destOrd="0" presId="urn:microsoft.com/office/officeart/2005/8/layout/cycle7"/>
    <dgm:cxn modelId="{9F0566B2-0317-E54B-A974-81742F830749}" type="presOf" srcId="{B146D897-EFFC-BF45-978C-77EAFC78ACC2}" destId="{36259B93-1D6B-A748-8732-1425547C7E0A}" srcOrd="0" destOrd="0" presId="urn:microsoft.com/office/officeart/2005/8/layout/cycle7"/>
    <dgm:cxn modelId="{475558B3-AD32-E743-86F6-D54C600E7E73}" type="presOf" srcId="{1640194B-4565-2A4C-BE66-1495E992DF1E}" destId="{3DCFF70A-262F-6540-B985-62F0F3135E78}" srcOrd="0" destOrd="0" presId="urn:microsoft.com/office/officeart/2005/8/layout/cycle7"/>
    <dgm:cxn modelId="{762DB1BF-90A3-9049-9B09-497641E92AEC}" type="presOf" srcId="{1493232A-7142-4046-A237-CAEECCD01426}" destId="{52329954-BBC4-9E4F-9F14-EA07412BA172}" srcOrd="0" destOrd="0" presId="urn:microsoft.com/office/officeart/2005/8/layout/cycle7"/>
    <dgm:cxn modelId="{FE3F08C2-E0B6-D84F-B25A-1800196B27E6}" type="presOf" srcId="{5C6623BF-A278-8A4D-A111-54DDFAB9F532}" destId="{63AB4577-E502-044A-971C-16FEAA29EA3C}" srcOrd="0" destOrd="0" presId="urn:microsoft.com/office/officeart/2005/8/layout/cycle7"/>
    <dgm:cxn modelId="{E14CE5D3-B81C-3443-93B1-B955A5201A5B}" type="presOf" srcId="{C33BC3B2-1FBC-5E4A-B530-25E796C87920}" destId="{BD82E0BE-A89F-3A49-8F20-13EB76BE7C07}" srcOrd="0" destOrd="0" presId="urn:microsoft.com/office/officeart/2005/8/layout/cycle7"/>
    <dgm:cxn modelId="{3F0814BB-32E5-CF47-A666-AB0DEFD3D1CE}" type="presParOf" srcId="{52329954-BBC4-9E4F-9F14-EA07412BA172}" destId="{8F1DA1D1-EE37-B24B-8EE9-6DA5041C4FFD}" srcOrd="0" destOrd="0" presId="urn:microsoft.com/office/officeart/2005/8/layout/cycle7"/>
    <dgm:cxn modelId="{A2EE6EDA-3FB4-4743-9737-0109532BA2B8}" type="presParOf" srcId="{52329954-BBC4-9E4F-9F14-EA07412BA172}" destId="{36259B93-1D6B-A748-8732-1425547C7E0A}" srcOrd="1" destOrd="0" presId="urn:microsoft.com/office/officeart/2005/8/layout/cycle7"/>
    <dgm:cxn modelId="{AFC30F9D-F7E3-A546-AC52-7004F52ED669}" type="presParOf" srcId="{36259B93-1D6B-A748-8732-1425547C7E0A}" destId="{4464480F-DDF1-A24C-971F-0B2C0160B69E}" srcOrd="0" destOrd="0" presId="urn:microsoft.com/office/officeart/2005/8/layout/cycle7"/>
    <dgm:cxn modelId="{AA878E8D-B5EA-8347-A871-87A636104C39}" type="presParOf" srcId="{52329954-BBC4-9E4F-9F14-EA07412BA172}" destId="{90FD0454-197A-EA43-A570-25EDE6275AA1}" srcOrd="2" destOrd="0" presId="urn:microsoft.com/office/officeart/2005/8/layout/cycle7"/>
    <dgm:cxn modelId="{AADA812F-800F-1B48-BA84-589AA66F800F}" type="presParOf" srcId="{52329954-BBC4-9E4F-9F14-EA07412BA172}" destId="{63AB4577-E502-044A-971C-16FEAA29EA3C}" srcOrd="3" destOrd="0" presId="urn:microsoft.com/office/officeart/2005/8/layout/cycle7"/>
    <dgm:cxn modelId="{7BC53EA8-F154-DB42-A482-CCBC33495172}" type="presParOf" srcId="{63AB4577-E502-044A-971C-16FEAA29EA3C}" destId="{117F3FD3-F6B7-6149-BFB8-9D2461A6FF19}" srcOrd="0" destOrd="0" presId="urn:microsoft.com/office/officeart/2005/8/layout/cycle7"/>
    <dgm:cxn modelId="{59621CCA-DF2F-0B48-A89E-7567006F2D21}" type="presParOf" srcId="{52329954-BBC4-9E4F-9F14-EA07412BA172}" destId="{BD82E0BE-A89F-3A49-8F20-13EB76BE7C07}" srcOrd="4" destOrd="0" presId="urn:microsoft.com/office/officeart/2005/8/layout/cycle7"/>
    <dgm:cxn modelId="{6198C797-13B8-2E4B-9C23-E75C6D6C9520}" type="presParOf" srcId="{52329954-BBC4-9E4F-9F14-EA07412BA172}" destId="{3DCFF70A-262F-6540-B985-62F0F3135E78}" srcOrd="5" destOrd="0" presId="urn:microsoft.com/office/officeart/2005/8/layout/cycle7"/>
    <dgm:cxn modelId="{2250FC67-182A-144E-AB4C-4EB5FF641902}" type="presParOf" srcId="{3DCFF70A-262F-6540-B985-62F0F3135E78}" destId="{881D6B87-A490-3C44-961D-7271498488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3232A-7142-4046-A237-CAEECCD01426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1645C-2F58-A748-BE9E-11156B56AE28}">
      <dgm:prSet phldrT="[Text]"/>
      <dgm:spPr/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63A34-C8E4-CE4A-8C21-2F99D8B8A417}" type="parTrans" cxnId="{6880430F-17C5-E04A-98A8-F08CE2EC1D19}">
      <dgm:prSet/>
      <dgm:spPr/>
      <dgm:t>
        <a:bodyPr/>
        <a:lstStyle/>
        <a:p>
          <a:endParaRPr lang="en-US"/>
        </a:p>
      </dgm:t>
    </dgm:pt>
    <dgm:pt modelId="{B146D897-EFFC-BF45-978C-77EAFC78ACC2}" type="sibTrans" cxnId="{6880430F-17C5-E04A-98A8-F08CE2EC1D19}">
      <dgm:prSet/>
      <dgm:spPr/>
      <dgm:t>
        <a:bodyPr/>
        <a:lstStyle/>
        <a:p>
          <a:endParaRPr lang="en-US"/>
        </a:p>
      </dgm:t>
    </dgm:pt>
    <dgm:pt modelId="{E8F464C2-EE6F-E241-80EB-FE457D90302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539D9-078F-3D47-BF57-F1A913BD39D5}" type="parTrans" cxnId="{E18A3602-89DD-2B4D-9E38-C75F43D3A512}">
      <dgm:prSet/>
      <dgm:spPr/>
      <dgm:t>
        <a:bodyPr/>
        <a:lstStyle/>
        <a:p>
          <a:endParaRPr lang="en-US"/>
        </a:p>
      </dgm:t>
    </dgm:pt>
    <dgm:pt modelId="{5C6623BF-A278-8A4D-A111-54DDFAB9F532}" type="sibTrans" cxnId="{E18A3602-89DD-2B4D-9E38-C75F43D3A512}">
      <dgm:prSet/>
      <dgm:spPr/>
      <dgm:t>
        <a:bodyPr/>
        <a:lstStyle/>
        <a:p>
          <a:endParaRPr lang="en-US"/>
        </a:p>
      </dgm:t>
    </dgm:pt>
    <dgm:pt modelId="{C33BC3B2-1FBC-5E4A-B530-25E796C8792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2D608-4C8D-CB4D-8DF4-DEC4AD37B713}" type="parTrans" cxnId="{844B152A-BA43-784E-9C87-D3333F0B4EAE}">
      <dgm:prSet/>
      <dgm:spPr/>
      <dgm:t>
        <a:bodyPr/>
        <a:lstStyle/>
        <a:p>
          <a:endParaRPr lang="en-US"/>
        </a:p>
      </dgm:t>
    </dgm:pt>
    <dgm:pt modelId="{1640194B-4565-2A4C-BE66-1495E992DF1E}" type="sibTrans" cxnId="{844B152A-BA43-784E-9C87-D3333F0B4EAE}">
      <dgm:prSet/>
      <dgm:spPr/>
      <dgm:t>
        <a:bodyPr/>
        <a:lstStyle/>
        <a:p>
          <a:endParaRPr lang="en-US"/>
        </a:p>
      </dgm:t>
    </dgm:pt>
    <dgm:pt modelId="{52329954-BBC4-9E4F-9F14-EA07412BA172}" type="pres">
      <dgm:prSet presAssocID="{1493232A-7142-4046-A237-CAEECCD01426}" presName="Name0" presStyleCnt="0">
        <dgm:presLayoutVars>
          <dgm:dir/>
          <dgm:resizeHandles val="exact"/>
        </dgm:presLayoutVars>
      </dgm:prSet>
      <dgm:spPr/>
    </dgm:pt>
    <dgm:pt modelId="{8F1DA1D1-EE37-B24B-8EE9-6DA5041C4FFD}" type="pres">
      <dgm:prSet presAssocID="{01C1645C-2F58-A748-BE9E-11156B56AE28}" presName="node" presStyleLbl="node1" presStyleIdx="0" presStyleCnt="3">
        <dgm:presLayoutVars>
          <dgm:bulletEnabled val="1"/>
        </dgm:presLayoutVars>
      </dgm:prSet>
      <dgm:spPr/>
    </dgm:pt>
    <dgm:pt modelId="{36259B93-1D6B-A748-8732-1425547C7E0A}" type="pres">
      <dgm:prSet presAssocID="{B146D897-EFFC-BF45-978C-77EAFC78ACC2}" presName="sibTrans" presStyleLbl="sibTrans2D1" presStyleIdx="0" presStyleCnt="3"/>
      <dgm:spPr/>
    </dgm:pt>
    <dgm:pt modelId="{4464480F-DDF1-A24C-971F-0B2C0160B69E}" type="pres">
      <dgm:prSet presAssocID="{B146D897-EFFC-BF45-978C-77EAFC78ACC2}" presName="connectorText" presStyleLbl="sibTrans2D1" presStyleIdx="0" presStyleCnt="3"/>
      <dgm:spPr/>
    </dgm:pt>
    <dgm:pt modelId="{90FD0454-197A-EA43-A570-25EDE6275AA1}" type="pres">
      <dgm:prSet presAssocID="{E8F464C2-EE6F-E241-80EB-FE457D903029}" presName="node" presStyleLbl="node1" presStyleIdx="1" presStyleCnt="3">
        <dgm:presLayoutVars>
          <dgm:bulletEnabled val="1"/>
        </dgm:presLayoutVars>
      </dgm:prSet>
      <dgm:spPr/>
    </dgm:pt>
    <dgm:pt modelId="{63AB4577-E502-044A-971C-16FEAA29EA3C}" type="pres">
      <dgm:prSet presAssocID="{5C6623BF-A278-8A4D-A111-54DDFAB9F532}" presName="sibTrans" presStyleLbl="sibTrans2D1" presStyleIdx="1" presStyleCnt="3"/>
      <dgm:spPr/>
    </dgm:pt>
    <dgm:pt modelId="{117F3FD3-F6B7-6149-BFB8-9D2461A6FF19}" type="pres">
      <dgm:prSet presAssocID="{5C6623BF-A278-8A4D-A111-54DDFAB9F532}" presName="connectorText" presStyleLbl="sibTrans2D1" presStyleIdx="1" presStyleCnt="3"/>
      <dgm:spPr/>
    </dgm:pt>
    <dgm:pt modelId="{BD82E0BE-A89F-3A49-8F20-13EB76BE7C07}" type="pres">
      <dgm:prSet presAssocID="{C33BC3B2-1FBC-5E4A-B530-25E796C87920}" presName="node" presStyleLbl="node1" presStyleIdx="2" presStyleCnt="3">
        <dgm:presLayoutVars>
          <dgm:bulletEnabled val="1"/>
        </dgm:presLayoutVars>
      </dgm:prSet>
      <dgm:spPr/>
    </dgm:pt>
    <dgm:pt modelId="{3DCFF70A-262F-6540-B985-62F0F3135E78}" type="pres">
      <dgm:prSet presAssocID="{1640194B-4565-2A4C-BE66-1495E992DF1E}" presName="sibTrans" presStyleLbl="sibTrans2D1" presStyleIdx="2" presStyleCnt="3"/>
      <dgm:spPr/>
    </dgm:pt>
    <dgm:pt modelId="{881D6B87-A490-3C44-961D-7271498488AB}" type="pres">
      <dgm:prSet presAssocID="{1640194B-4565-2A4C-BE66-1495E992DF1E}" presName="connectorText" presStyleLbl="sibTrans2D1" presStyleIdx="2" presStyleCnt="3"/>
      <dgm:spPr/>
    </dgm:pt>
  </dgm:ptLst>
  <dgm:cxnLst>
    <dgm:cxn modelId="{E18A3602-89DD-2B4D-9E38-C75F43D3A512}" srcId="{1493232A-7142-4046-A237-CAEECCD01426}" destId="{E8F464C2-EE6F-E241-80EB-FE457D903029}" srcOrd="1" destOrd="0" parTransId="{066539D9-078F-3D47-BF57-F1A913BD39D5}" sibTransId="{5C6623BF-A278-8A4D-A111-54DDFAB9F532}"/>
    <dgm:cxn modelId="{6880430F-17C5-E04A-98A8-F08CE2EC1D19}" srcId="{1493232A-7142-4046-A237-CAEECCD01426}" destId="{01C1645C-2F58-A748-BE9E-11156B56AE28}" srcOrd="0" destOrd="0" parTransId="{C0E63A34-C8E4-CE4A-8C21-2F99D8B8A417}" sibTransId="{B146D897-EFFC-BF45-978C-77EAFC78ACC2}"/>
    <dgm:cxn modelId="{844B152A-BA43-784E-9C87-D3333F0B4EAE}" srcId="{1493232A-7142-4046-A237-CAEECCD01426}" destId="{C33BC3B2-1FBC-5E4A-B530-25E796C87920}" srcOrd="2" destOrd="0" parTransId="{AB22D608-4C8D-CB4D-8DF4-DEC4AD37B713}" sibTransId="{1640194B-4565-2A4C-BE66-1495E992DF1E}"/>
    <dgm:cxn modelId="{97F45E2C-BAA2-F54A-97C1-2ACB10798422}" type="presOf" srcId="{1640194B-4565-2A4C-BE66-1495E992DF1E}" destId="{881D6B87-A490-3C44-961D-7271498488AB}" srcOrd="1" destOrd="0" presId="urn:microsoft.com/office/officeart/2005/8/layout/cycle7"/>
    <dgm:cxn modelId="{D065A62C-0C9A-2446-B643-95649CCA2C99}" type="presOf" srcId="{E8F464C2-EE6F-E241-80EB-FE457D903029}" destId="{90FD0454-197A-EA43-A570-25EDE6275AA1}" srcOrd="0" destOrd="0" presId="urn:microsoft.com/office/officeart/2005/8/layout/cycle7"/>
    <dgm:cxn modelId="{4BE00B3D-5774-024E-9499-BE4F26783F3C}" type="presOf" srcId="{B146D897-EFFC-BF45-978C-77EAFC78ACC2}" destId="{4464480F-DDF1-A24C-971F-0B2C0160B69E}" srcOrd="1" destOrd="0" presId="urn:microsoft.com/office/officeart/2005/8/layout/cycle7"/>
    <dgm:cxn modelId="{2576D574-AEB5-5644-917E-28009A0B8D2E}" type="presOf" srcId="{01C1645C-2F58-A748-BE9E-11156B56AE28}" destId="{8F1DA1D1-EE37-B24B-8EE9-6DA5041C4FFD}" srcOrd="0" destOrd="0" presId="urn:microsoft.com/office/officeart/2005/8/layout/cycle7"/>
    <dgm:cxn modelId="{83BA809D-C5F3-CE40-8173-679C1EDCCB14}" type="presOf" srcId="{5C6623BF-A278-8A4D-A111-54DDFAB9F532}" destId="{117F3FD3-F6B7-6149-BFB8-9D2461A6FF19}" srcOrd="1" destOrd="0" presId="urn:microsoft.com/office/officeart/2005/8/layout/cycle7"/>
    <dgm:cxn modelId="{9F0566B2-0317-E54B-A974-81742F830749}" type="presOf" srcId="{B146D897-EFFC-BF45-978C-77EAFC78ACC2}" destId="{36259B93-1D6B-A748-8732-1425547C7E0A}" srcOrd="0" destOrd="0" presId="urn:microsoft.com/office/officeart/2005/8/layout/cycle7"/>
    <dgm:cxn modelId="{475558B3-AD32-E743-86F6-D54C600E7E73}" type="presOf" srcId="{1640194B-4565-2A4C-BE66-1495E992DF1E}" destId="{3DCFF70A-262F-6540-B985-62F0F3135E78}" srcOrd="0" destOrd="0" presId="urn:microsoft.com/office/officeart/2005/8/layout/cycle7"/>
    <dgm:cxn modelId="{762DB1BF-90A3-9049-9B09-497641E92AEC}" type="presOf" srcId="{1493232A-7142-4046-A237-CAEECCD01426}" destId="{52329954-BBC4-9E4F-9F14-EA07412BA172}" srcOrd="0" destOrd="0" presId="urn:microsoft.com/office/officeart/2005/8/layout/cycle7"/>
    <dgm:cxn modelId="{FE3F08C2-E0B6-D84F-B25A-1800196B27E6}" type="presOf" srcId="{5C6623BF-A278-8A4D-A111-54DDFAB9F532}" destId="{63AB4577-E502-044A-971C-16FEAA29EA3C}" srcOrd="0" destOrd="0" presId="urn:microsoft.com/office/officeart/2005/8/layout/cycle7"/>
    <dgm:cxn modelId="{E14CE5D3-B81C-3443-93B1-B955A5201A5B}" type="presOf" srcId="{C33BC3B2-1FBC-5E4A-B530-25E796C87920}" destId="{BD82E0BE-A89F-3A49-8F20-13EB76BE7C07}" srcOrd="0" destOrd="0" presId="urn:microsoft.com/office/officeart/2005/8/layout/cycle7"/>
    <dgm:cxn modelId="{3F0814BB-32E5-CF47-A666-AB0DEFD3D1CE}" type="presParOf" srcId="{52329954-BBC4-9E4F-9F14-EA07412BA172}" destId="{8F1DA1D1-EE37-B24B-8EE9-6DA5041C4FFD}" srcOrd="0" destOrd="0" presId="urn:microsoft.com/office/officeart/2005/8/layout/cycle7"/>
    <dgm:cxn modelId="{A2EE6EDA-3FB4-4743-9737-0109532BA2B8}" type="presParOf" srcId="{52329954-BBC4-9E4F-9F14-EA07412BA172}" destId="{36259B93-1D6B-A748-8732-1425547C7E0A}" srcOrd="1" destOrd="0" presId="urn:microsoft.com/office/officeart/2005/8/layout/cycle7"/>
    <dgm:cxn modelId="{AFC30F9D-F7E3-A546-AC52-7004F52ED669}" type="presParOf" srcId="{36259B93-1D6B-A748-8732-1425547C7E0A}" destId="{4464480F-DDF1-A24C-971F-0B2C0160B69E}" srcOrd="0" destOrd="0" presId="urn:microsoft.com/office/officeart/2005/8/layout/cycle7"/>
    <dgm:cxn modelId="{AA878E8D-B5EA-8347-A871-87A636104C39}" type="presParOf" srcId="{52329954-BBC4-9E4F-9F14-EA07412BA172}" destId="{90FD0454-197A-EA43-A570-25EDE6275AA1}" srcOrd="2" destOrd="0" presId="urn:microsoft.com/office/officeart/2005/8/layout/cycle7"/>
    <dgm:cxn modelId="{AADA812F-800F-1B48-BA84-589AA66F800F}" type="presParOf" srcId="{52329954-BBC4-9E4F-9F14-EA07412BA172}" destId="{63AB4577-E502-044A-971C-16FEAA29EA3C}" srcOrd="3" destOrd="0" presId="urn:microsoft.com/office/officeart/2005/8/layout/cycle7"/>
    <dgm:cxn modelId="{7BC53EA8-F154-DB42-A482-CCBC33495172}" type="presParOf" srcId="{63AB4577-E502-044A-971C-16FEAA29EA3C}" destId="{117F3FD3-F6B7-6149-BFB8-9D2461A6FF19}" srcOrd="0" destOrd="0" presId="urn:microsoft.com/office/officeart/2005/8/layout/cycle7"/>
    <dgm:cxn modelId="{59621CCA-DF2F-0B48-A89E-7567006F2D21}" type="presParOf" srcId="{52329954-BBC4-9E4F-9F14-EA07412BA172}" destId="{BD82E0BE-A89F-3A49-8F20-13EB76BE7C07}" srcOrd="4" destOrd="0" presId="urn:microsoft.com/office/officeart/2005/8/layout/cycle7"/>
    <dgm:cxn modelId="{6198C797-13B8-2E4B-9C23-E75C6D6C9520}" type="presParOf" srcId="{52329954-BBC4-9E4F-9F14-EA07412BA172}" destId="{3DCFF70A-262F-6540-B985-62F0F3135E78}" srcOrd="5" destOrd="0" presId="urn:microsoft.com/office/officeart/2005/8/layout/cycle7"/>
    <dgm:cxn modelId="{2250FC67-182A-144E-AB4C-4EB5FF641902}" type="presParOf" srcId="{3DCFF70A-262F-6540-B985-62F0F3135E78}" destId="{881D6B87-A490-3C44-961D-7271498488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3232A-7142-4046-A237-CAEECCD01426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1645C-2F58-A748-BE9E-11156B56AE2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63A34-C8E4-CE4A-8C21-2F99D8B8A417}" type="parTrans" cxnId="{6880430F-17C5-E04A-98A8-F08CE2EC1D19}">
      <dgm:prSet/>
      <dgm:spPr/>
      <dgm:t>
        <a:bodyPr/>
        <a:lstStyle/>
        <a:p>
          <a:endParaRPr lang="en-US"/>
        </a:p>
      </dgm:t>
    </dgm:pt>
    <dgm:pt modelId="{B146D897-EFFC-BF45-978C-77EAFC78ACC2}" type="sibTrans" cxnId="{6880430F-17C5-E04A-98A8-F08CE2EC1D19}">
      <dgm:prSet/>
      <dgm:spPr/>
      <dgm:t>
        <a:bodyPr/>
        <a:lstStyle/>
        <a:p>
          <a:endParaRPr lang="en-US"/>
        </a:p>
      </dgm:t>
    </dgm:pt>
    <dgm:pt modelId="{E8F464C2-EE6F-E241-80EB-FE457D903029}">
      <dgm:prSet phldrT="[Text]"/>
      <dgm:spPr/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539D9-078F-3D47-BF57-F1A913BD39D5}" type="parTrans" cxnId="{E18A3602-89DD-2B4D-9E38-C75F43D3A512}">
      <dgm:prSet/>
      <dgm:spPr/>
      <dgm:t>
        <a:bodyPr/>
        <a:lstStyle/>
        <a:p>
          <a:endParaRPr lang="en-US"/>
        </a:p>
      </dgm:t>
    </dgm:pt>
    <dgm:pt modelId="{5C6623BF-A278-8A4D-A111-54DDFAB9F532}" type="sibTrans" cxnId="{E18A3602-89DD-2B4D-9E38-C75F43D3A512}">
      <dgm:prSet/>
      <dgm:spPr/>
      <dgm:t>
        <a:bodyPr/>
        <a:lstStyle/>
        <a:p>
          <a:endParaRPr lang="en-US"/>
        </a:p>
      </dgm:t>
    </dgm:pt>
    <dgm:pt modelId="{C33BC3B2-1FBC-5E4A-B530-25E796C8792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2D608-4C8D-CB4D-8DF4-DEC4AD37B713}" type="parTrans" cxnId="{844B152A-BA43-784E-9C87-D3333F0B4EAE}">
      <dgm:prSet/>
      <dgm:spPr/>
      <dgm:t>
        <a:bodyPr/>
        <a:lstStyle/>
        <a:p>
          <a:endParaRPr lang="en-US"/>
        </a:p>
      </dgm:t>
    </dgm:pt>
    <dgm:pt modelId="{1640194B-4565-2A4C-BE66-1495E992DF1E}" type="sibTrans" cxnId="{844B152A-BA43-784E-9C87-D3333F0B4EAE}">
      <dgm:prSet/>
      <dgm:spPr/>
      <dgm:t>
        <a:bodyPr/>
        <a:lstStyle/>
        <a:p>
          <a:endParaRPr lang="en-US"/>
        </a:p>
      </dgm:t>
    </dgm:pt>
    <dgm:pt modelId="{52329954-BBC4-9E4F-9F14-EA07412BA172}" type="pres">
      <dgm:prSet presAssocID="{1493232A-7142-4046-A237-CAEECCD01426}" presName="Name0" presStyleCnt="0">
        <dgm:presLayoutVars>
          <dgm:dir/>
          <dgm:resizeHandles val="exact"/>
        </dgm:presLayoutVars>
      </dgm:prSet>
      <dgm:spPr/>
    </dgm:pt>
    <dgm:pt modelId="{8F1DA1D1-EE37-B24B-8EE9-6DA5041C4FFD}" type="pres">
      <dgm:prSet presAssocID="{01C1645C-2F58-A748-BE9E-11156B56AE28}" presName="node" presStyleLbl="node1" presStyleIdx="0" presStyleCnt="3">
        <dgm:presLayoutVars>
          <dgm:bulletEnabled val="1"/>
        </dgm:presLayoutVars>
      </dgm:prSet>
      <dgm:spPr/>
    </dgm:pt>
    <dgm:pt modelId="{36259B93-1D6B-A748-8732-1425547C7E0A}" type="pres">
      <dgm:prSet presAssocID="{B146D897-EFFC-BF45-978C-77EAFC78ACC2}" presName="sibTrans" presStyleLbl="sibTrans2D1" presStyleIdx="0" presStyleCnt="3"/>
      <dgm:spPr/>
    </dgm:pt>
    <dgm:pt modelId="{4464480F-DDF1-A24C-971F-0B2C0160B69E}" type="pres">
      <dgm:prSet presAssocID="{B146D897-EFFC-BF45-978C-77EAFC78ACC2}" presName="connectorText" presStyleLbl="sibTrans2D1" presStyleIdx="0" presStyleCnt="3"/>
      <dgm:spPr/>
    </dgm:pt>
    <dgm:pt modelId="{90FD0454-197A-EA43-A570-25EDE6275AA1}" type="pres">
      <dgm:prSet presAssocID="{E8F464C2-EE6F-E241-80EB-FE457D903029}" presName="node" presStyleLbl="node1" presStyleIdx="1" presStyleCnt="3">
        <dgm:presLayoutVars>
          <dgm:bulletEnabled val="1"/>
        </dgm:presLayoutVars>
      </dgm:prSet>
      <dgm:spPr/>
    </dgm:pt>
    <dgm:pt modelId="{63AB4577-E502-044A-971C-16FEAA29EA3C}" type="pres">
      <dgm:prSet presAssocID="{5C6623BF-A278-8A4D-A111-54DDFAB9F532}" presName="sibTrans" presStyleLbl="sibTrans2D1" presStyleIdx="1" presStyleCnt="3"/>
      <dgm:spPr/>
    </dgm:pt>
    <dgm:pt modelId="{117F3FD3-F6B7-6149-BFB8-9D2461A6FF19}" type="pres">
      <dgm:prSet presAssocID="{5C6623BF-A278-8A4D-A111-54DDFAB9F532}" presName="connectorText" presStyleLbl="sibTrans2D1" presStyleIdx="1" presStyleCnt="3"/>
      <dgm:spPr/>
    </dgm:pt>
    <dgm:pt modelId="{BD82E0BE-A89F-3A49-8F20-13EB76BE7C07}" type="pres">
      <dgm:prSet presAssocID="{C33BC3B2-1FBC-5E4A-B530-25E796C87920}" presName="node" presStyleLbl="node1" presStyleIdx="2" presStyleCnt="3">
        <dgm:presLayoutVars>
          <dgm:bulletEnabled val="1"/>
        </dgm:presLayoutVars>
      </dgm:prSet>
      <dgm:spPr/>
    </dgm:pt>
    <dgm:pt modelId="{3DCFF70A-262F-6540-B985-62F0F3135E78}" type="pres">
      <dgm:prSet presAssocID="{1640194B-4565-2A4C-BE66-1495E992DF1E}" presName="sibTrans" presStyleLbl="sibTrans2D1" presStyleIdx="2" presStyleCnt="3"/>
      <dgm:spPr/>
    </dgm:pt>
    <dgm:pt modelId="{881D6B87-A490-3C44-961D-7271498488AB}" type="pres">
      <dgm:prSet presAssocID="{1640194B-4565-2A4C-BE66-1495E992DF1E}" presName="connectorText" presStyleLbl="sibTrans2D1" presStyleIdx="2" presStyleCnt="3"/>
      <dgm:spPr/>
    </dgm:pt>
  </dgm:ptLst>
  <dgm:cxnLst>
    <dgm:cxn modelId="{E18A3602-89DD-2B4D-9E38-C75F43D3A512}" srcId="{1493232A-7142-4046-A237-CAEECCD01426}" destId="{E8F464C2-EE6F-E241-80EB-FE457D903029}" srcOrd="1" destOrd="0" parTransId="{066539D9-078F-3D47-BF57-F1A913BD39D5}" sibTransId="{5C6623BF-A278-8A4D-A111-54DDFAB9F532}"/>
    <dgm:cxn modelId="{6880430F-17C5-E04A-98A8-F08CE2EC1D19}" srcId="{1493232A-7142-4046-A237-CAEECCD01426}" destId="{01C1645C-2F58-A748-BE9E-11156B56AE28}" srcOrd="0" destOrd="0" parTransId="{C0E63A34-C8E4-CE4A-8C21-2F99D8B8A417}" sibTransId="{B146D897-EFFC-BF45-978C-77EAFC78ACC2}"/>
    <dgm:cxn modelId="{844B152A-BA43-784E-9C87-D3333F0B4EAE}" srcId="{1493232A-7142-4046-A237-CAEECCD01426}" destId="{C33BC3B2-1FBC-5E4A-B530-25E796C87920}" srcOrd="2" destOrd="0" parTransId="{AB22D608-4C8D-CB4D-8DF4-DEC4AD37B713}" sibTransId="{1640194B-4565-2A4C-BE66-1495E992DF1E}"/>
    <dgm:cxn modelId="{97F45E2C-BAA2-F54A-97C1-2ACB10798422}" type="presOf" srcId="{1640194B-4565-2A4C-BE66-1495E992DF1E}" destId="{881D6B87-A490-3C44-961D-7271498488AB}" srcOrd="1" destOrd="0" presId="urn:microsoft.com/office/officeart/2005/8/layout/cycle7"/>
    <dgm:cxn modelId="{D065A62C-0C9A-2446-B643-95649CCA2C99}" type="presOf" srcId="{E8F464C2-EE6F-E241-80EB-FE457D903029}" destId="{90FD0454-197A-EA43-A570-25EDE6275AA1}" srcOrd="0" destOrd="0" presId="urn:microsoft.com/office/officeart/2005/8/layout/cycle7"/>
    <dgm:cxn modelId="{4BE00B3D-5774-024E-9499-BE4F26783F3C}" type="presOf" srcId="{B146D897-EFFC-BF45-978C-77EAFC78ACC2}" destId="{4464480F-DDF1-A24C-971F-0B2C0160B69E}" srcOrd="1" destOrd="0" presId="urn:microsoft.com/office/officeart/2005/8/layout/cycle7"/>
    <dgm:cxn modelId="{2576D574-AEB5-5644-917E-28009A0B8D2E}" type="presOf" srcId="{01C1645C-2F58-A748-BE9E-11156B56AE28}" destId="{8F1DA1D1-EE37-B24B-8EE9-6DA5041C4FFD}" srcOrd="0" destOrd="0" presId="urn:microsoft.com/office/officeart/2005/8/layout/cycle7"/>
    <dgm:cxn modelId="{83BA809D-C5F3-CE40-8173-679C1EDCCB14}" type="presOf" srcId="{5C6623BF-A278-8A4D-A111-54DDFAB9F532}" destId="{117F3FD3-F6B7-6149-BFB8-9D2461A6FF19}" srcOrd="1" destOrd="0" presId="urn:microsoft.com/office/officeart/2005/8/layout/cycle7"/>
    <dgm:cxn modelId="{9F0566B2-0317-E54B-A974-81742F830749}" type="presOf" srcId="{B146D897-EFFC-BF45-978C-77EAFC78ACC2}" destId="{36259B93-1D6B-A748-8732-1425547C7E0A}" srcOrd="0" destOrd="0" presId="urn:microsoft.com/office/officeart/2005/8/layout/cycle7"/>
    <dgm:cxn modelId="{475558B3-AD32-E743-86F6-D54C600E7E73}" type="presOf" srcId="{1640194B-4565-2A4C-BE66-1495E992DF1E}" destId="{3DCFF70A-262F-6540-B985-62F0F3135E78}" srcOrd="0" destOrd="0" presId="urn:microsoft.com/office/officeart/2005/8/layout/cycle7"/>
    <dgm:cxn modelId="{762DB1BF-90A3-9049-9B09-497641E92AEC}" type="presOf" srcId="{1493232A-7142-4046-A237-CAEECCD01426}" destId="{52329954-BBC4-9E4F-9F14-EA07412BA172}" srcOrd="0" destOrd="0" presId="urn:microsoft.com/office/officeart/2005/8/layout/cycle7"/>
    <dgm:cxn modelId="{FE3F08C2-E0B6-D84F-B25A-1800196B27E6}" type="presOf" srcId="{5C6623BF-A278-8A4D-A111-54DDFAB9F532}" destId="{63AB4577-E502-044A-971C-16FEAA29EA3C}" srcOrd="0" destOrd="0" presId="urn:microsoft.com/office/officeart/2005/8/layout/cycle7"/>
    <dgm:cxn modelId="{E14CE5D3-B81C-3443-93B1-B955A5201A5B}" type="presOf" srcId="{C33BC3B2-1FBC-5E4A-B530-25E796C87920}" destId="{BD82E0BE-A89F-3A49-8F20-13EB76BE7C07}" srcOrd="0" destOrd="0" presId="urn:microsoft.com/office/officeart/2005/8/layout/cycle7"/>
    <dgm:cxn modelId="{3F0814BB-32E5-CF47-A666-AB0DEFD3D1CE}" type="presParOf" srcId="{52329954-BBC4-9E4F-9F14-EA07412BA172}" destId="{8F1DA1D1-EE37-B24B-8EE9-6DA5041C4FFD}" srcOrd="0" destOrd="0" presId="urn:microsoft.com/office/officeart/2005/8/layout/cycle7"/>
    <dgm:cxn modelId="{A2EE6EDA-3FB4-4743-9737-0109532BA2B8}" type="presParOf" srcId="{52329954-BBC4-9E4F-9F14-EA07412BA172}" destId="{36259B93-1D6B-A748-8732-1425547C7E0A}" srcOrd="1" destOrd="0" presId="urn:microsoft.com/office/officeart/2005/8/layout/cycle7"/>
    <dgm:cxn modelId="{AFC30F9D-F7E3-A546-AC52-7004F52ED669}" type="presParOf" srcId="{36259B93-1D6B-A748-8732-1425547C7E0A}" destId="{4464480F-DDF1-A24C-971F-0B2C0160B69E}" srcOrd="0" destOrd="0" presId="urn:microsoft.com/office/officeart/2005/8/layout/cycle7"/>
    <dgm:cxn modelId="{AA878E8D-B5EA-8347-A871-87A636104C39}" type="presParOf" srcId="{52329954-BBC4-9E4F-9F14-EA07412BA172}" destId="{90FD0454-197A-EA43-A570-25EDE6275AA1}" srcOrd="2" destOrd="0" presId="urn:microsoft.com/office/officeart/2005/8/layout/cycle7"/>
    <dgm:cxn modelId="{AADA812F-800F-1B48-BA84-589AA66F800F}" type="presParOf" srcId="{52329954-BBC4-9E4F-9F14-EA07412BA172}" destId="{63AB4577-E502-044A-971C-16FEAA29EA3C}" srcOrd="3" destOrd="0" presId="urn:microsoft.com/office/officeart/2005/8/layout/cycle7"/>
    <dgm:cxn modelId="{7BC53EA8-F154-DB42-A482-CCBC33495172}" type="presParOf" srcId="{63AB4577-E502-044A-971C-16FEAA29EA3C}" destId="{117F3FD3-F6B7-6149-BFB8-9D2461A6FF19}" srcOrd="0" destOrd="0" presId="urn:microsoft.com/office/officeart/2005/8/layout/cycle7"/>
    <dgm:cxn modelId="{59621CCA-DF2F-0B48-A89E-7567006F2D21}" type="presParOf" srcId="{52329954-BBC4-9E4F-9F14-EA07412BA172}" destId="{BD82E0BE-A89F-3A49-8F20-13EB76BE7C07}" srcOrd="4" destOrd="0" presId="urn:microsoft.com/office/officeart/2005/8/layout/cycle7"/>
    <dgm:cxn modelId="{6198C797-13B8-2E4B-9C23-E75C6D6C9520}" type="presParOf" srcId="{52329954-BBC4-9E4F-9F14-EA07412BA172}" destId="{3DCFF70A-262F-6540-B985-62F0F3135E78}" srcOrd="5" destOrd="0" presId="urn:microsoft.com/office/officeart/2005/8/layout/cycle7"/>
    <dgm:cxn modelId="{2250FC67-182A-144E-AB4C-4EB5FF641902}" type="presParOf" srcId="{3DCFF70A-262F-6540-B985-62F0F3135E78}" destId="{881D6B87-A490-3C44-961D-7271498488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A1D1-EE37-B24B-8EE9-6DA5041C4FFD}">
      <dsp:nvSpPr>
        <dsp:cNvPr id="0" name=""/>
        <dsp:cNvSpPr/>
      </dsp:nvSpPr>
      <dsp:spPr>
        <a:xfrm>
          <a:off x="1988175" y="936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87" y="26748"/>
        <a:ext cx="1710972" cy="829674"/>
      </dsp:txXfrm>
    </dsp:sp>
    <dsp:sp modelId="{36259B93-1D6B-A748-8732-1425547C7E0A}">
      <dsp:nvSpPr>
        <dsp:cNvPr id="0" name=""/>
        <dsp:cNvSpPr/>
      </dsp:nvSpPr>
      <dsp:spPr>
        <a:xfrm rot="3600000">
          <a:off x="3137961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30497" y="1609263"/>
        <a:ext cx="733122" cy="185072"/>
      </dsp:txXfrm>
    </dsp:sp>
    <dsp:sp modelId="{90FD0454-197A-EA43-A570-25EDE6275AA1}">
      <dsp:nvSpPr>
        <dsp:cNvPr id="0" name=""/>
        <dsp:cNvSpPr/>
      </dsp:nvSpPr>
      <dsp:spPr>
        <a:xfrm>
          <a:off x="344334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9157" y="2547176"/>
        <a:ext cx="1710972" cy="829674"/>
      </dsp:txXfrm>
    </dsp:sp>
    <dsp:sp modelId="{63AB4577-E502-044A-971C-16FEAA29EA3C}">
      <dsp:nvSpPr>
        <dsp:cNvPr id="0" name=""/>
        <dsp:cNvSpPr/>
      </dsp:nvSpPr>
      <dsp:spPr>
        <a:xfrm rot="10800000">
          <a:off x="2410376" y="2807786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502912" y="2869477"/>
        <a:ext cx="733122" cy="185072"/>
      </dsp:txXfrm>
    </dsp:sp>
    <dsp:sp modelId="{BD82E0BE-A89F-3A49-8F20-13EB76BE7C07}">
      <dsp:nvSpPr>
        <dsp:cNvPr id="0" name=""/>
        <dsp:cNvSpPr/>
      </dsp:nvSpPr>
      <dsp:spPr>
        <a:xfrm>
          <a:off x="53300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17" y="2547176"/>
        <a:ext cx="1710972" cy="829674"/>
      </dsp:txXfrm>
    </dsp:sp>
    <dsp:sp modelId="{3DCFF70A-262F-6540-B985-62F0F3135E78}">
      <dsp:nvSpPr>
        <dsp:cNvPr id="0" name=""/>
        <dsp:cNvSpPr/>
      </dsp:nvSpPr>
      <dsp:spPr>
        <a:xfrm rot="18000000">
          <a:off x="1682792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75328" y="1609263"/>
        <a:ext cx="733122" cy="18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A1D1-EE37-B24B-8EE9-6DA5041C4FFD}">
      <dsp:nvSpPr>
        <dsp:cNvPr id="0" name=""/>
        <dsp:cNvSpPr/>
      </dsp:nvSpPr>
      <dsp:spPr>
        <a:xfrm>
          <a:off x="1988175" y="936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87" y="26748"/>
        <a:ext cx="1710972" cy="829674"/>
      </dsp:txXfrm>
    </dsp:sp>
    <dsp:sp modelId="{36259B93-1D6B-A748-8732-1425547C7E0A}">
      <dsp:nvSpPr>
        <dsp:cNvPr id="0" name=""/>
        <dsp:cNvSpPr/>
      </dsp:nvSpPr>
      <dsp:spPr>
        <a:xfrm rot="3600000">
          <a:off x="3137961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30497" y="1609263"/>
        <a:ext cx="733122" cy="185072"/>
      </dsp:txXfrm>
    </dsp:sp>
    <dsp:sp modelId="{90FD0454-197A-EA43-A570-25EDE6275AA1}">
      <dsp:nvSpPr>
        <dsp:cNvPr id="0" name=""/>
        <dsp:cNvSpPr/>
      </dsp:nvSpPr>
      <dsp:spPr>
        <a:xfrm>
          <a:off x="344334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9157" y="2547176"/>
        <a:ext cx="1710972" cy="829674"/>
      </dsp:txXfrm>
    </dsp:sp>
    <dsp:sp modelId="{63AB4577-E502-044A-971C-16FEAA29EA3C}">
      <dsp:nvSpPr>
        <dsp:cNvPr id="0" name=""/>
        <dsp:cNvSpPr/>
      </dsp:nvSpPr>
      <dsp:spPr>
        <a:xfrm rot="10800000">
          <a:off x="2410376" y="2807786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502912" y="2869477"/>
        <a:ext cx="733122" cy="185072"/>
      </dsp:txXfrm>
    </dsp:sp>
    <dsp:sp modelId="{BD82E0BE-A89F-3A49-8F20-13EB76BE7C07}">
      <dsp:nvSpPr>
        <dsp:cNvPr id="0" name=""/>
        <dsp:cNvSpPr/>
      </dsp:nvSpPr>
      <dsp:spPr>
        <a:xfrm>
          <a:off x="53300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17" y="2547176"/>
        <a:ext cx="1710972" cy="829674"/>
      </dsp:txXfrm>
    </dsp:sp>
    <dsp:sp modelId="{3DCFF70A-262F-6540-B985-62F0F3135E78}">
      <dsp:nvSpPr>
        <dsp:cNvPr id="0" name=""/>
        <dsp:cNvSpPr/>
      </dsp:nvSpPr>
      <dsp:spPr>
        <a:xfrm rot="18000000">
          <a:off x="1682792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75328" y="1609263"/>
        <a:ext cx="733122" cy="185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A1D1-EE37-B24B-8EE9-6DA5041C4FFD}">
      <dsp:nvSpPr>
        <dsp:cNvPr id="0" name=""/>
        <dsp:cNvSpPr/>
      </dsp:nvSpPr>
      <dsp:spPr>
        <a:xfrm>
          <a:off x="1988175" y="936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87" y="26748"/>
        <a:ext cx="1710972" cy="829674"/>
      </dsp:txXfrm>
    </dsp:sp>
    <dsp:sp modelId="{36259B93-1D6B-A748-8732-1425547C7E0A}">
      <dsp:nvSpPr>
        <dsp:cNvPr id="0" name=""/>
        <dsp:cNvSpPr/>
      </dsp:nvSpPr>
      <dsp:spPr>
        <a:xfrm rot="3600000">
          <a:off x="3137961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30497" y="1609263"/>
        <a:ext cx="733122" cy="185072"/>
      </dsp:txXfrm>
    </dsp:sp>
    <dsp:sp modelId="{90FD0454-197A-EA43-A570-25EDE6275AA1}">
      <dsp:nvSpPr>
        <dsp:cNvPr id="0" name=""/>
        <dsp:cNvSpPr/>
      </dsp:nvSpPr>
      <dsp:spPr>
        <a:xfrm>
          <a:off x="344334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Field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Experiments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9157" y="2547176"/>
        <a:ext cx="1710972" cy="829674"/>
      </dsp:txXfrm>
    </dsp:sp>
    <dsp:sp modelId="{63AB4577-E502-044A-971C-16FEAA29EA3C}">
      <dsp:nvSpPr>
        <dsp:cNvPr id="0" name=""/>
        <dsp:cNvSpPr/>
      </dsp:nvSpPr>
      <dsp:spPr>
        <a:xfrm rot="10800000">
          <a:off x="2410376" y="2807786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502912" y="2869477"/>
        <a:ext cx="733122" cy="185072"/>
      </dsp:txXfrm>
    </dsp:sp>
    <dsp:sp modelId="{BD82E0BE-A89F-3A49-8F20-13EB76BE7C07}">
      <dsp:nvSpPr>
        <dsp:cNvPr id="0" name=""/>
        <dsp:cNvSpPr/>
      </dsp:nvSpPr>
      <dsp:spPr>
        <a:xfrm>
          <a:off x="533005" y="2521364"/>
          <a:ext cx="1762596" cy="8812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Speech</a:t>
          </a:r>
          <a:r>
            <a:rPr lang="zh-CN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17" y="2547176"/>
        <a:ext cx="1710972" cy="829674"/>
      </dsp:txXfrm>
    </dsp:sp>
    <dsp:sp modelId="{3DCFF70A-262F-6540-B985-62F0F3135E78}">
      <dsp:nvSpPr>
        <dsp:cNvPr id="0" name=""/>
        <dsp:cNvSpPr/>
      </dsp:nvSpPr>
      <dsp:spPr>
        <a:xfrm rot="18000000">
          <a:off x="1682792" y="1547572"/>
          <a:ext cx="918194" cy="3084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75328" y="1609263"/>
        <a:ext cx="733122" cy="18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fd72952151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fd72952151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2632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f773ed42c7_0_1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f773ed42c7_0_1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f773ed42c7_0_1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f773ed42c7_0_1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ask the following research questions.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NPS=</a:t>
            </a:r>
            <a:r>
              <a:rPr lang="zh-CN" altLang="en-US" dirty="0"/>
              <a:t> </a:t>
            </a:r>
            <a:r>
              <a:rPr lang="en-US" altLang="zh-CN" dirty="0"/>
              <a:t>net</a:t>
            </a:r>
            <a:r>
              <a:rPr lang="zh-CN" altLang="en-US" dirty="0"/>
              <a:t> </a:t>
            </a:r>
            <a:r>
              <a:rPr lang="en-US" altLang="zh-CN" dirty="0"/>
              <a:t>promoter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928CD-6A5D-3F41-BCEE-35DE8BBAA3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Focusing is often contrasted to the less effective yet more common question pattern of funneling, where teachers pose “a set of questions to lead students to a desired procedure or conclusion, while giving limited attention to student responses that veer from the desired path”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928CD-6A5D-3F41-BCEE-35DE8BBAA3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9b788307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b9b788307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ntent" type="obj">
  <p:cSld name="Title with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0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86150" y="308122"/>
            <a:ext cx="7571700" cy="702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786150" y="1200149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640" lvl="0" indent="-342480" rtl="0">
              <a:spcBef>
                <a:spcPts val="599"/>
              </a:spcBef>
              <a:spcAft>
                <a:spcPts val="0"/>
              </a:spcAft>
              <a:buSzPts val="1800"/>
              <a:buChar char="◎"/>
              <a:defRPr sz="1798"/>
            </a:lvl1pPr>
            <a:lvl2pPr marL="913280" lvl="1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798"/>
            </a:lvl2pPr>
            <a:lvl3pPr marL="1369920" lvl="2" indent="-34248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798"/>
            </a:lvl3pPr>
            <a:lvl4pPr marL="1826560" lvl="3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3200" lvl="4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39839" lvl="5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196480" lvl="6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3120" lvl="7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09759" lvl="8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3329992" y="1200149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640" lvl="0" indent="-342480" rtl="0">
              <a:spcBef>
                <a:spcPts val="599"/>
              </a:spcBef>
              <a:spcAft>
                <a:spcPts val="0"/>
              </a:spcAft>
              <a:buSzPts val="1800"/>
              <a:buChar char="◎"/>
              <a:defRPr sz="1798"/>
            </a:lvl1pPr>
            <a:lvl2pPr marL="913280" lvl="1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798"/>
            </a:lvl2pPr>
            <a:lvl3pPr marL="1369920" lvl="2" indent="-34248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798"/>
            </a:lvl3pPr>
            <a:lvl4pPr marL="1826560" lvl="3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3200" lvl="4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39839" lvl="5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196480" lvl="6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3120" lvl="7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09759" lvl="8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3"/>
          </p:nvPr>
        </p:nvSpPr>
        <p:spPr>
          <a:xfrm>
            <a:off x="5873834" y="1200149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640" lvl="0" indent="-342480" rtl="0">
              <a:spcBef>
                <a:spcPts val="599"/>
              </a:spcBef>
              <a:spcAft>
                <a:spcPts val="0"/>
              </a:spcAft>
              <a:buSzPts val="1800"/>
              <a:buChar char="◎"/>
              <a:defRPr sz="1798"/>
            </a:lvl1pPr>
            <a:lvl2pPr marL="913280" lvl="1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798"/>
            </a:lvl2pPr>
            <a:lvl3pPr marL="1369920" lvl="2" indent="-34248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798"/>
            </a:lvl3pPr>
            <a:lvl4pPr marL="1826560" lvl="3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3200" lvl="4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39839" lvl="5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196480" lvl="6" indent="-34248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3120" lvl="7" indent="-34248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09759" lvl="8" indent="-34248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869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Numbered Content">
  <p:cSld name="Title with Numbere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085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AutoNum type="arabicPeriod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927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AutoNum type="arabicPeriod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97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AutoNum type="arabi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84726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AutoNum type="arabicPeriod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/>
          </a:p>
        </p:txBody>
      </p:sp>
      <p:cxnSp>
        <p:nvCxnSpPr>
          <p:cNvPr id="115" name="Google Shape;115;p22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22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" name="Google Shape;117;p22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600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47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347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8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9" name="Google Shape;139;p25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600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5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5" descr="Blue text on a black backgroun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A green text on a black backgroun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04492" y="4618318"/>
            <a:ext cx="1598266" cy="33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5" descr="A logo for a university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21010" t="45012" r="13690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460375" y="751325"/>
            <a:ext cx="82209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altLang="zh-CN" sz="3000" dirty="0"/>
              <a:t>Text Analysis IV: Teacher</a:t>
            </a:r>
            <a:r>
              <a:rPr lang="zh-CN" altLang="en-US" sz="3000" dirty="0"/>
              <a:t> </a:t>
            </a:r>
            <a:r>
              <a:rPr lang="en-US" altLang="zh-CN" sz="3000" dirty="0"/>
              <a:t>Learning</a:t>
            </a:r>
            <a:r>
              <a:rPr lang="zh-CN" altLang="en-US" sz="3000" dirty="0"/>
              <a:t> </a:t>
            </a:r>
            <a:r>
              <a:rPr lang="en-US" altLang="zh-CN" sz="3000" dirty="0"/>
              <a:t>and</a:t>
            </a:r>
            <a:r>
              <a:rPr lang="zh-CN" altLang="en-US" sz="3000" dirty="0"/>
              <a:t> </a:t>
            </a:r>
            <a:r>
              <a:rPr lang="en-US" altLang="zh-CN" sz="3000" dirty="0"/>
              <a:t>RCTs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</a:t>
            </a:r>
            <a:r>
              <a:rPr lang="en-US" altLang="zh-CN" sz="2400" dirty="0">
                <a:solidFill>
                  <a:srgbClr val="191300"/>
                </a:solidFill>
              </a:rPr>
              <a:t>11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altLang="zh-CN" sz="1600" dirty="0">
                <a:solidFill>
                  <a:srgbClr val="191300"/>
                </a:solidFill>
              </a:rPr>
              <a:t>Jing</a:t>
            </a:r>
            <a:r>
              <a:rPr lang="zh-CN" altLang="en-US" sz="1600" dirty="0">
                <a:solidFill>
                  <a:srgbClr val="191300"/>
                </a:solidFill>
              </a:rPr>
              <a:t> </a:t>
            </a:r>
            <a:r>
              <a:rPr lang="en-US" altLang="zh-CN" sz="1600" dirty="0">
                <a:solidFill>
                  <a:srgbClr val="191300"/>
                </a:solidFill>
              </a:rPr>
              <a:t>Liu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</a:t>
            </a:r>
            <a:r>
              <a:rPr lang="en-US" altLang="zh-CN" sz="1600" dirty="0"/>
              <a:t>Maryland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altLang="zh-CN" sz="1600" dirty="0">
                <a:solidFill>
                  <a:srgbClr val="191300"/>
                </a:solidFill>
              </a:rPr>
              <a:t>A</a:t>
            </a:r>
            <a:r>
              <a:rPr lang="en-US" altLang="zh-CN" sz="1600" dirty="0"/>
              <a:t>pril</a:t>
            </a:r>
            <a:r>
              <a:rPr lang="en-US" sz="1600" dirty="0"/>
              <a:t> </a:t>
            </a:r>
            <a:r>
              <a:rPr lang="en-US" altLang="zh-CN" sz="1600" dirty="0"/>
              <a:t>11</a:t>
            </a:r>
            <a:r>
              <a:rPr lang="en-US" sz="1600" dirty="0">
                <a:solidFill>
                  <a:srgbClr val="191300"/>
                </a:solidFill>
              </a:rPr>
              <a:t>, 202</a:t>
            </a:r>
            <a:r>
              <a:rPr lang="en-US" altLang="zh-CN" sz="1600" dirty="0">
                <a:solidFill>
                  <a:srgbClr val="191300"/>
                </a:solidFill>
              </a:rPr>
              <a:t>6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A54-0631-468E-F741-5B73D97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dk1"/>
                </a:solidFill>
                <a:latin typeface="Encode Sans Black"/>
              </a:rPr>
              <a:t>Pipeline of Giving 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5F3E-DE3F-1887-73F5-806DEB32D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10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F1A3A-2944-5FDD-0438-3FC796C0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7"/>
          <a:stretch/>
        </p:blipFill>
        <p:spPr>
          <a:xfrm>
            <a:off x="2414847" y="1337582"/>
            <a:ext cx="4190209" cy="326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7C2D8-0B83-E6C0-F0B0-F0474AD639E8}"/>
              </a:ext>
            </a:extLst>
          </p:cNvPr>
          <p:cNvSpPr txBox="1"/>
          <p:nvPr/>
        </p:nvSpPr>
        <p:spPr>
          <a:xfrm>
            <a:off x="1668632" y="2030500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348F-1D46-5D37-58E0-B621635355DE}"/>
              </a:ext>
            </a:extLst>
          </p:cNvPr>
          <p:cNvSpPr txBox="1"/>
          <p:nvPr/>
        </p:nvSpPr>
        <p:spPr>
          <a:xfrm>
            <a:off x="6729154" y="2030500"/>
            <a:ext cx="149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en-US" sz="1050" b="1" dirty="0">
                <a:solidFill>
                  <a:schemeClr val="accent1"/>
                </a:solidFill>
              </a:rPr>
              <a:t> &amp; 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CA79C-B5A0-D080-27BA-C05ABA54F762}"/>
              </a:ext>
            </a:extLst>
          </p:cNvPr>
          <p:cNvSpPr txBox="1"/>
          <p:nvPr/>
        </p:nvSpPr>
        <p:spPr>
          <a:xfrm>
            <a:off x="1554480" y="3652949"/>
            <a:ext cx="1244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en-US" sz="1050" b="1" dirty="0">
                <a:solidFill>
                  <a:schemeClr val="accent1"/>
                </a:solidFill>
              </a:rPr>
              <a:t> 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D606-167E-D183-F706-16DBA7190320}"/>
              </a:ext>
            </a:extLst>
          </p:cNvPr>
          <p:cNvSpPr txBox="1"/>
          <p:nvPr/>
        </p:nvSpPr>
        <p:spPr>
          <a:xfrm>
            <a:off x="6843305" y="3700172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AA61D-AB75-6840-26DC-8AAF46269B7C}"/>
              </a:ext>
            </a:extLst>
          </p:cNvPr>
          <p:cNvSpPr/>
          <p:nvPr/>
        </p:nvSpPr>
        <p:spPr>
          <a:xfrm>
            <a:off x="4572000" y="3096286"/>
            <a:ext cx="3331676" cy="165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252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A54-0631-468E-F741-5B73D97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dk1"/>
                </a:solidFill>
                <a:latin typeface="Encode Sans Black"/>
              </a:rPr>
              <a:t>Pipeline of Giving 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5F3E-DE3F-1887-73F5-806DEB32D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11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F1A3A-2944-5FDD-0438-3FC796C0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7"/>
          <a:stretch/>
        </p:blipFill>
        <p:spPr>
          <a:xfrm>
            <a:off x="2414847" y="1337582"/>
            <a:ext cx="4190209" cy="326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7C2D8-0B83-E6C0-F0B0-F0474AD639E8}"/>
              </a:ext>
            </a:extLst>
          </p:cNvPr>
          <p:cNvSpPr txBox="1"/>
          <p:nvPr/>
        </p:nvSpPr>
        <p:spPr>
          <a:xfrm>
            <a:off x="1668632" y="2030500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348F-1D46-5D37-58E0-B621635355DE}"/>
              </a:ext>
            </a:extLst>
          </p:cNvPr>
          <p:cNvSpPr txBox="1"/>
          <p:nvPr/>
        </p:nvSpPr>
        <p:spPr>
          <a:xfrm>
            <a:off x="6729154" y="2030500"/>
            <a:ext cx="149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en-US" sz="1050" b="1" dirty="0">
                <a:solidFill>
                  <a:schemeClr val="accent1"/>
                </a:solidFill>
              </a:rPr>
              <a:t> &amp; 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CA79C-B5A0-D080-27BA-C05ABA54F762}"/>
              </a:ext>
            </a:extLst>
          </p:cNvPr>
          <p:cNvSpPr txBox="1"/>
          <p:nvPr/>
        </p:nvSpPr>
        <p:spPr>
          <a:xfrm>
            <a:off x="1554480" y="3652949"/>
            <a:ext cx="1244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en-US" sz="1050" b="1" dirty="0">
                <a:solidFill>
                  <a:schemeClr val="accent1"/>
                </a:solidFill>
              </a:rPr>
              <a:t> 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D606-167E-D183-F706-16DBA7190320}"/>
              </a:ext>
            </a:extLst>
          </p:cNvPr>
          <p:cNvSpPr txBox="1"/>
          <p:nvPr/>
        </p:nvSpPr>
        <p:spPr>
          <a:xfrm>
            <a:off x="6843305" y="3700172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9678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80"/>
          <p:cNvSpPr txBox="1"/>
          <p:nvPr/>
        </p:nvSpPr>
        <p:spPr>
          <a:xfrm>
            <a:off x="179948" y="259257"/>
            <a:ext cx="3253084" cy="4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endParaRPr sz="179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6" name="Google Shape;1176;p80"/>
          <p:cNvSpPr txBox="1"/>
          <p:nvPr/>
        </p:nvSpPr>
        <p:spPr>
          <a:xfrm>
            <a:off x="316279" y="259255"/>
            <a:ext cx="8556212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r>
              <a:rPr lang="en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Design principles for reflective feedback</a:t>
            </a:r>
            <a:endParaRPr sz="2800" b="1" dirty="0">
              <a:solidFill>
                <a:schemeClr val="dk1"/>
              </a:solidFill>
              <a:latin typeface="Encode Sans Black"/>
              <a:sym typeface="Roboto Slab Medium"/>
            </a:endParaRPr>
          </a:p>
        </p:txBody>
      </p:sp>
      <p:sp>
        <p:nvSpPr>
          <p:cNvPr id="1177" name="Google Shape;1177;p80"/>
          <p:cNvSpPr txBox="1"/>
          <p:nvPr/>
        </p:nvSpPr>
        <p:spPr>
          <a:xfrm>
            <a:off x="271509" y="1219621"/>
            <a:ext cx="8093608" cy="230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pPr marL="456640" indent="-380534">
              <a:lnSpc>
                <a:spcPct val="115000"/>
              </a:lnSpc>
              <a:buClr>
                <a:schemeClr val="dk1"/>
              </a:buClr>
              <a:buSzPts val="2400"/>
              <a:buFont typeface="Source Sans Pro"/>
              <a:buAutoNum type="arabicPeriod"/>
            </a:pPr>
            <a:r>
              <a:rPr lang="en-US" altLang="zh-C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N</a:t>
            </a:r>
            <a:r>
              <a:rPr lang="e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on-judgmental &amp; private</a:t>
            </a:r>
          </a:p>
          <a:p>
            <a:pPr marL="456640" indent="-380534">
              <a:lnSpc>
                <a:spcPct val="115000"/>
              </a:lnSpc>
              <a:buClr>
                <a:schemeClr val="dk1"/>
              </a:buClr>
              <a:buSzPts val="2400"/>
              <a:buFont typeface="Source Sans Pro"/>
              <a:buAutoNum type="arabicPeriod"/>
            </a:pPr>
            <a:endParaRPr sz="2397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456640" indent="-380534">
              <a:lnSpc>
                <a:spcPct val="115000"/>
              </a:lnSpc>
              <a:buClr>
                <a:schemeClr val="dk1"/>
              </a:buClr>
              <a:buSzPts val="2400"/>
              <a:buFont typeface="Source Sans Pro"/>
              <a:buAutoNum type="arabicPeriod"/>
            </a:pPr>
            <a:r>
              <a:rPr lang="en-US" altLang="zh-C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C</a:t>
            </a:r>
            <a:r>
              <a:rPr lang="en" sz="2397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oncise</a:t>
            </a:r>
            <a:r>
              <a:rPr lang="e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, specific &amp; actionable</a:t>
            </a:r>
          </a:p>
          <a:p>
            <a:pPr marL="456640" indent="-380534">
              <a:lnSpc>
                <a:spcPct val="115000"/>
              </a:lnSpc>
              <a:buClr>
                <a:schemeClr val="dk1"/>
              </a:buClr>
              <a:buSzPts val="2400"/>
              <a:buFont typeface="Source Sans Pro"/>
              <a:buAutoNum type="arabicPeriod"/>
            </a:pPr>
            <a:endParaRPr sz="2397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456640" indent="-380534">
              <a:lnSpc>
                <a:spcPct val="115000"/>
              </a:lnSpc>
              <a:buClr>
                <a:schemeClr val="dk1"/>
              </a:buClr>
              <a:buSzPts val="2400"/>
              <a:buFont typeface="Source Sans Pro"/>
              <a:buAutoNum type="arabicPeriod"/>
            </a:pPr>
            <a:r>
              <a:rPr lang="en-US" altLang="zh-C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T</a:t>
            </a:r>
            <a:r>
              <a:rPr lang="en" sz="2397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imely</a:t>
            </a:r>
            <a:r>
              <a:rPr lang="en" sz="23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 &amp; regular</a:t>
            </a:r>
            <a:endParaRPr sz="2397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</p:txBody>
      </p:sp>
      <p:sp>
        <p:nvSpPr>
          <p:cNvPr id="1178" name="Google Shape;1178;p80"/>
          <p:cNvSpPr txBox="1">
            <a:spLocks noGrp="1"/>
          </p:cNvSpPr>
          <p:nvPr>
            <p:ph type="sldNum" idx="12"/>
          </p:nvPr>
        </p:nvSpPr>
        <p:spPr>
          <a:xfrm>
            <a:off x="8399659" y="4747166"/>
            <a:ext cx="548024" cy="393115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/>
          <a:p>
            <a:pPr algn="r"/>
            <a:fld id="{00000000-1234-1234-1234-123412341234}" type="slidenum">
              <a:rPr lang="en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0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814B-E6FC-D3D7-FD1D-61D4FC56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dk1"/>
                </a:solidFill>
                <a:latin typeface="Encode Sans Black"/>
              </a:rPr>
              <a:t>RCT</a:t>
            </a:r>
            <a:r>
              <a:rPr lang="zh-CN" altLang="en-US" sz="32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Encode Sans Black"/>
              </a:rPr>
              <a:t>with</a:t>
            </a:r>
            <a:r>
              <a:rPr lang="zh-CN" altLang="en-US" sz="32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Encode Sans Black"/>
              </a:rPr>
              <a:t>Code</a:t>
            </a:r>
            <a:r>
              <a:rPr lang="zh-CN" altLang="en-US" sz="32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Encode Sans Black"/>
              </a:rPr>
              <a:t>in</a:t>
            </a:r>
            <a:r>
              <a:rPr lang="zh-CN" altLang="en-US" sz="32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Encode Sans Black"/>
              </a:rPr>
              <a:t>Place</a:t>
            </a:r>
            <a:endParaRPr lang="en-US" sz="32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E8DD8-BA2A-3F29-3BD0-AD17DED9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063379"/>
            <a:ext cx="8229600" cy="33945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in Place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five-week free online computer science course organized by Stanford University. </a:t>
            </a: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12k students + 1.2k section leaders</a:t>
            </a: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feedback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instructors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key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practice—</a:t>
            </a:r>
            <a:r>
              <a:rPr lang="en-US" altLang="zh-CN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uptake</a:t>
            </a:r>
            <a:r>
              <a:rPr lang="zh-CN" altLang="en-US" sz="1800" b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800" b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zh-CN" altLang="en-US" sz="1800" b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contributions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affects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</a:t>
            </a:r>
            <a:endParaRPr lang="en-US" altLang="zh-CN" sz="1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zh-CN" sz="1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mong the first to evaluate the impact of automated feedback on teacher instruction through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large-scale </a:t>
            </a:r>
            <a:r>
              <a:rPr lang="en-US" altLang="zh-CN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altLang="zh-CN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D6E6E-2428-03F6-A20E-38FA5597F81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sz="1200"/>
          </a:p>
        </p:txBody>
      </p:sp>
      <p:pic>
        <p:nvPicPr>
          <p:cNvPr id="5" name="Google Shape;1205;p82">
            <a:extLst>
              <a:ext uri="{FF2B5EF4-FFF2-40B4-BE49-F238E27FC236}">
                <a16:creationId xmlns:a16="http://schemas.microsoft.com/office/drawing/2014/main" id="{43DF6DA1-17B8-C869-EE43-9A0C4F9526B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426" y="0"/>
            <a:ext cx="1212574" cy="1381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0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2"/>
          <p:cNvSpPr txBox="1"/>
          <p:nvPr/>
        </p:nvSpPr>
        <p:spPr>
          <a:xfrm>
            <a:off x="179948" y="259257"/>
            <a:ext cx="3253084" cy="4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endParaRPr sz="1798"/>
          </a:p>
        </p:txBody>
      </p:sp>
      <p:sp>
        <p:nvSpPr>
          <p:cNvPr id="1204" name="Google Shape;1204;p82"/>
          <p:cNvSpPr txBox="1"/>
          <p:nvPr/>
        </p:nvSpPr>
        <p:spPr>
          <a:xfrm>
            <a:off x="271509" y="259255"/>
            <a:ext cx="8298555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RCT</a:t>
            </a:r>
            <a:r>
              <a:rPr lang="zh-CN" altLang="en-US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 </a:t>
            </a:r>
            <a:r>
              <a:rPr lang="en-US" altLang="zh-CN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with</a:t>
            </a:r>
            <a:r>
              <a:rPr lang="zh-CN" altLang="en-US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 </a:t>
            </a:r>
            <a:r>
              <a:rPr lang="en" sz="2800" b="1" dirty="0">
                <a:solidFill>
                  <a:schemeClr val="dk1"/>
                </a:solidFill>
                <a:latin typeface="Encode Sans Black"/>
                <a:sym typeface="Roboto Slab Medium"/>
              </a:rPr>
              <a:t>Code in Place</a:t>
            </a:r>
            <a:endParaRPr sz="2800" b="1" dirty="0">
              <a:solidFill>
                <a:schemeClr val="dk1"/>
              </a:solidFill>
              <a:latin typeface="Encode Sans Black"/>
              <a:sym typeface="Roboto Slab Medium"/>
            </a:endParaRPr>
          </a:p>
        </p:txBody>
      </p:sp>
      <p:pic>
        <p:nvPicPr>
          <p:cNvPr id="1205" name="Google Shape;120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465" y="106619"/>
            <a:ext cx="1302105" cy="137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82"/>
          <p:cNvSpPr txBox="1">
            <a:spLocks noGrp="1"/>
          </p:cNvSpPr>
          <p:nvPr>
            <p:ph type="sldNum" idx="12"/>
          </p:nvPr>
        </p:nvSpPr>
        <p:spPr>
          <a:xfrm>
            <a:off x="8399659" y="4747166"/>
            <a:ext cx="548024" cy="393115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/>
          <a:p>
            <a:pPr algn="r"/>
            <a:fld id="{00000000-1234-1234-1234-123412341234}" type="slidenum">
              <a:rPr lang="en" smtClean="0"/>
              <a:pPr algn="r"/>
              <a:t>14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3B139-ED72-EE96-4D8B-16A395644F6B}"/>
              </a:ext>
            </a:extLst>
          </p:cNvPr>
          <p:cNvSpPr txBox="1"/>
          <p:nvPr/>
        </p:nvSpPr>
        <p:spPr>
          <a:xfrm>
            <a:off x="149430" y="813286"/>
            <a:ext cx="76606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791">
              <a:lnSpc>
                <a:spcPct val="115000"/>
              </a:lnSpc>
              <a:buClr>
                <a:schemeClr val="dk1"/>
              </a:buClr>
              <a:buSzPts val="2200"/>
            </a:pPr>
            <a:r>
              <a:rPr lang="en-US" altLang="zh-CN" sz="15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RCT</a:t>
            </a:r>
            <a:r>
              <a:rPr lang="zh-CN" altLang="en-US" sz="1500" b="1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5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Design</a:t>
            </a:r>
            <a:endParaRPr lang="en" sz="15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456640" indent="-367849">
              <a:lnSpc>
                <a:spcPct val="115000"/>
              </a:lnSpc>
              <a:buClr>
                <a:schemeClr val="dk1"/>
              </a:buClr>
              <a:buSzPts val="2200"/>
              <a:buFont typeface="Source Sans Pro"/>
              <a:buChar char="●"/>
            </a:pPr>
            <a: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Randomized encouragement study</a:t>
            </a:r>
          </a:p>
          <a:p>
            <a:pPr marL="456640" indent="-367849">
              <a:lnSpc>
                <a:spcPct val="115000"/>
              </a:lnSpc>
              <a:buClr>
                <a:schemeClr val="dk1"/>
              </a:buClr>
              <a:buSzPts val="2200"/>
              <a:buFont typeface="Source Sans Pro"/>
              <a:buChar char="●"/>
            </a:pPr>
            <a: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all instructors have access to feedback</a:t>
            </a:r>
          </a:p>
          <a:p>
            <a:pPr marL="456640" indent="-367849">
              <a:lnSpc>
                <a:spcPct val="115000"/>
              </a:lnSpc>
              <a:buClr>
                <a:schemeClr val="dk1"/>
              </a:buClr>
              <a:buSzPts val="2200"/>
              <a:buFont typeface="Source Sans Pro"/>
              <a:buChar char="●"/>
            </a:pPr>
            <a:r>
              <a:rPr lang="en-US" altLang="zh-CN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A</a:t>
            </a:r>
            <a:r>
              <a:rPr lang="zh-CN" altLang="en-US" sz="15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random</a:t>
            </a:r>
            <a:r>
              <a:rPr lang="zh-CN" altLang="en-US" sz="15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50% of instructors receive email </a:t>
            </a:r>
            <a:b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</a:br>
            <a: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reminders</a:t>
            </a:r>
          </a:p>
          <a:p>
            <a:pPr marL="456640" indent="-367849">
              <a:lnSpc>
                <a:spcPct val="115000"/>
              </a:lnSpc>
              <a:buClr>
                <a:schemeClr val="dk1"/>
              </a:buClr>
              <a:buSzPts val="2200"/>
              <a:buFont typeface="Source Sans Pro"/>
              <a:buChar char="●"/>
            </a:pPr>
            <a:r>
              <a:rPr lang="en-US" sz="15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Feedback after each section (5x total)</a:t>
            </a:r>
          </a:p>
          <a:p>
            <a:endParaRPr lang="en-US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2F626-419C-45DC-BD10-7F6DF54E7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584" y="1396663"/>
            <a:ext cx="4029075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04A92-F103-4BC5-E49D-0A3585D50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3764"/>
            <a:ext cx="5469675" cy="1787476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64EBB6C7-EA0E-B0C7-5DAD-C6B1FF3BD047}"/>
              </a:ext>
            </a:extLst>
          </p:cNvPr>
          <p:cNvSpPr/>
          <p:nvPr/>
        </p:nvSpPr>
        <p:spPr>
          <a:xfrm>
            <a:off x="1143767" y="3846401"/>
            <a:ext cx="78378" cy="1304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3103D5CE-A290-6508-677B-7EF4FF086697}"/>
              </a:ext>
            </a:extLst>
          </p:cNvPr>
          <p:cNvSpPr/>
          <p:nvPr/>
        </p:nvSpPr>
        <p:spPr>
          <a:xfrm>
            <a:off x="2120217" y="3872526"/>
            <a:ext cx="78378" cy="1304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711748C3-7320-3BBE-C227-B1BDCBFC3358}"/>
              </a:ext>
            </a:extLst>
          </p:cNvPr>
          <p:cNvSpPr/>
          <p:nvPr/>
        </p:nvSpPr>
        <p:spPr>
          <a:xfrm>
            <a:off x="3106465" y="3859462"/>
            <a:ext cx="78378" cy="1304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BA7FFDFD-C5AB-A381-5D8F-C824202F4A86}"/>
              </a:ext>
            </a:extLst>
          </p:cNvPr>
          <p:cNvSpPr/>
          <p:nvPr/>
        </p:nvSpPr>
        <p:spPr>
          <a:xfrm>
            <a:off x="4092711" y="3875789"/>
            <a:ext cx="78378" cy="1304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2BF59B76-27A6-C9B8-8CB4-93C24D31870F}"/>
              </a:ext>
            </a:extLst>
          </p:cNvPr>
          <p:cNvSpPr/>
          <p:nvPr/>
        </p:nvSpPr>
        <p:spPr>
          <a:xfrm>
            <a:off x="5078959" y="3872522"/>
            <a:ext cx="78378" cy="1304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5087D4-4C9B-7217-2D39-F00BEB6F226B}"/>
              </a:ext>
            </a:extLst>
          </p:cNvPr>
          <p:cNvSpPr/>
          <p:nvPr/>
        </p:nvSpPr>
        <p:spPr>
          <a:xfrm>
            <a:off x="271509" y="3762181"/>
            <a:ext cx="137565" cy="130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BE7614-5520-7888-2D9F-F397B8D21A9F}"/>
              </a:ext>
            </a:extLst>
          </p:cNvPr>
          <p:cNvSpPr/>
          <p:nvPr/>
        </p:nvSpPr>
        <p:spPr>
          <a:xfrm>
            <a:off x="1504746" y="3683977"/>
            <a:ext cx="137565" cy="130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711ED1-1699-9E19-A273-4525AD021FFE}"/>
              </a:ext>
            </a:extLst>
          </p:cNvPr>
          <p:cNvSpPr/>
          <p:nvPr/>
        </p:nvSpPr>
        <p:spPr>
          <a:xfrm>
            <a:off x="3225262" y="3587725"/>
            <a:ext cx="137565" cy="130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58683-5197-DD2E-0EFC-93810D8038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3822-CE8F-3CB6-5B20-2A98084FF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15</a:t>
            </a:fld>
            <a:endParaRPr lang="en"/>
          </a:p>
        </p:txBody>
      </p:sp>
      <p:grpSp>
        <p:nvGrpSpPr>
          <p:cNvPr id="7" name="Google Shape;306;p24">
            <a:extLst>
              <a:ext uri="{FF2B5EF4-FFF2-40B4-BE49-F238E27FC236}">
                <a16:creationId xmlns:a16="http://schemas.microsoft.com/office/drawing/2014/main" id="{9828FF8C-05D6-B2FC-A772-8B15961E2527}"/>
              </a:ext>
            </a:extLst>
          </p:cNvPr>
          <p:cNvGrpSpPr/>
          <p:nvPr/>
        </p:nvGrpSpPr>
        <p:grpSpPr>
          <a:xfrm>
            <a:off x="2200598" y="182137"/>
            <a:ext cx="4073454" cy="4961363"/>
            <a:chOff x="4957525" y="379425"/>
            <a:chExt cx="3845727" cy="4561874"/>
          </a:xfrm>
        </p:grpSpPr>
        <p:sp>
          <p:nvSpPr>
            <p:cNvPr id="8" name="Google Shape;307;p24">
              <a:extLst>
                <a:ext uri="{FF2B5EF4-FFF2-40B4-BE49-F238E27FC236}">
                  <a16:creationId xmlns:a16="http://schemas.microsoft.com/office/drawing/2014/main" id="{29BF41A8-D36A-E225-675D-989D2155AA00}"/>
                </a:ext>
              </a:extLst>
            </p:cNvPr>
            <p:cNvSpPr/>
            <p:nvPr/>
          </p:nvSpPr>
          <p:spPr>
            <a:xfrm>
              <a:off x="5382899" y="379425"/>
              <a:ext cx="3420353" cy="4384425"/>
            </a:xfrm>
            <a:custGeom>
              <a:avLst/>
              <a:gdLst/>
              <a:ahLst/>
              <a:cxnLst/>
              <a:rect l="l" t="t" r="r" b="b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A1BEC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9" name="Google Shape;308;p24">
              <a:extLst>
                <a:ext uri="{FF2B5EF4-FFF2-40B4-BE49-F238E27FC236}">
                  <a16:creationId xmlns:a16="http://schemas.microsoft.com/office/drawing/2014/main" id="{CC2E395F-E37D-59CA-78DC-3F55EE0E6FE8}"/>
                </a:ext>
              </a:extLst>
            </p:cNvPr>
            <p:cNvSpPr/>
            <p:nvPr/>
          </p:nvSpPr>
          <p:spPr>
            <a:xfrm>
              <a:off x="5382850" y="379575"/>
              <a:ext cx="3420300" cy="4384500"/>
            </a:xfrm>
            <a:prstGeom prst="roundRect">
              <a:avLst>
                <a:gd name="adj" fmla="val 6120"/>
              </a:avLst>
            </a:prstGeom>
            <a:noFill/>
            <a:ln w="28575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" name="Google Shape;309;p24">
              <a:extLst>
                <a:ext uri="{FF2B5EF4-FFF2-40B4-BE49-F238E27FC236}">
                  <a16:creationId xmlns:a16="http://schemas.microsoft.com/office/drawing/2014/main" id="{8418CE1B-2C17-FBDF-EC17-D73AD3F43803}"/>
                </a:ext>
              </a:extLst>
            </p:cNvPr>
            <p:cNvSpPr txBox="1"/>
            <p:nvPr/>
          </p:nvSpPr>
          <p:spPr>
            <a:xfrm>
              <a:off x="5634100" y="754575"/>
              <a:ext cx="2917800" cy="311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" sz="1000" b="1">
                  <a:latin typeface="Roboto"/>
                  <a:ea typeface="Roboto"/>
                  <a:cs typeface="Roboto"/>
                  <a:sym typeface="Roboto"/>
                </a:rPr>
                <a:t>AI Powered Feedback on Your Teaching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" name="Google Shape;310;p24">
              <a:extLst>
                <a:ext uri="{FF2B5EF4-FFF2-40B4-BE49-F238E27FC236}">
                  <a16:creationId xmlns:a16="http://schemas.microsoft.com/office/drawing/2014/main" id="{3DF08ACB-8A00-87BA-5BFE-307DAAF58BE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58272"/>
            <a:stretch/>
          </p:blipFill>
          <p:spPr>
            <a:xfrm>
              <a:off x="5784950" y="1108575"/>
              <a:ext cx="2616100" cy="7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11;p24">
              <a:extLst>
                <a:ext uri="{FF2B5EF4-FFF2-40B4-BE49-F238E27FC236}">
                  <a16:creationId xmlns:a16="http://schemas.microsoft.com/office/drawing/2014/main" id="{7B1AEE72-F7C4-4B9C-DBCE-72C7449E010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63436" y="1872599"/>
              <a:ext cx="2659276" cy="240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12;p24">
              <a:extLst>
                <a:ext uri="{FF2B5EF4-FFF2-40B4-BE49-F238E27FC236}">
                  <a16:creationId xmlns:a16="http://schemas.microsoft.com/office/drawing/2014/main" id="{0E4A53ED-3D7B-85A3-F941-390C6050A1D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7525" y="3706675"/>
              <a:ext cx="865656" cy="12346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346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83"/>
          <p:cNvSpPr txBox="1"/>
          <p:nvPr/>
        </p:nvSpPr>
        <p:spPr>
          <a:xfrm>
            <a:off x="158025" y="151189"/>
            <a:ext cx="5908106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r>
              <a:rPr lang="en" sz="2800" b="1" dirty="0">
                <a:solidFill>
                  <a:schemeClr val="dk1"/>
                </a:solidFill>
                <a:latin typeface="Encode Sans Black"/>
                <a:sym typeface="Roboto Slab"/>
              </a:rPr>
              <a:t>Research questions</a:t>
            </a:r>
            <a:endParaRPr sz="2800" b="1" dirty="0">
              <a:solidFill>
                <a:schemeClr val="dk1"/>
              </a:solidFill>
              <a:latin typeface="Encode Sans Black"/>
              <a:sym typeface="Roboto Slab"/>
            </a:endParaRPr>
          </a:p>
        </p:txBody>
      </p:sp>
      <p:sp>
        <p:nvSpPr>
          <p:cNvPr id="1213" name="Google Shape;1213;p83"/>
          <p:cNvSpPr txBox="1"/>
          <p:nvPr/>
        </p:nvSpPr>
        <p:spPr>
          <a:xfrm>
            <a:off x="195153" y="983629"/>
            <a:ext cx="8753693" cy="349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91313" rIns="91313" bIns="91313" anchor="t" anchorCtr="0">
            <a:spAutoFit/>
          </a:bodyPr>
          <a:lstStyle/>
          <a:p>
            <a:pPr marL="82449">
              <a:lnSpc>
                <a:spcPct val="115000"/>
              </a:lnSpc>
              <a:buClr>
                <a:schemeClr val="dk1"/>
              </a:buClr>
              <a:buSzPts val="2300"/>
            </a:pPr>
            <a:r>
              <a:rPr lang="en-US" altLang="zh-CN" sz="22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1.</a:t>
            </a:r>
            <a:r>
              <a:rPr lang="zh-CN" altLang="en-US" sz="2297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" sz="22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Does the feedback improve instructors’ practice?</a:t>
            </a:r>
          </a:p>
          <a:p>
            <a:pPr marL="799540" lvl="1" indent="-374191">
              <a:lnSpc>
                <a:spcPct val="115000"/>
              </a:lnSpc>
              <a:buClr>
                <a:schemeClr val="dk1"/>
              </a:buClr>
              <a:buSzPts val="2300"/>
              <a:buFont typeface="Source Sans Pro"/>
              <a:buChar char="●"/>
            </a:pP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Uptake,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questions,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repetition,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and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instructors’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talk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time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456640" indent="-374191">
              <a:lnSpc>
                <a:spcPct val="115000"/>
              </a:lnSpc>
              <a:buClr>
                <a:schemeClr val="dk1"/>
              </a:buClr>
              <a:buSzPts val="2300"/>
              <a:buFont typeface="Source Sans Pro"/>
              <a:buChar char="●"/>
            </a:pPr>
            <a:endParaRPr lang="en" sz="2297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82449">
              <a:lnSpc>
                <a:spcPct val="115000"/>
              </a:lnSpc>
              <a:buClr>
                <a:schemeClr val="dk1"/>
              </a:buClr>
              <a:buSzPts val="2300"/>
            </a:pPr>
            <a:r>
              <a:rPr lang="en-US" altLang="zh-CN" sz="22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2.</a:t>
            </a:r>
            <a:r>
              <a:rPr lang="zh-CN" altLang="en-US" sz="2297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" sz="2297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Does the feedback impact student engagement and satisfaction?</a:t>
            </a:r>
          </a:p>
          <a:p>
            <a:pPr marL="799540" lvl="1" indent="-374191">
              <a:lnSpc>
                <a:spcPct val="115000"/>
              </a:lnSpc>
              <a:buClr>
                <a:schemeClr val="dk1"/>
              </a:buClr>
              <a:buSzPts val="2300"/>
              <a:buFont typeface="Source Sans Pro"/>
              <a:buChar char="●"/>
            </a:pP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Assignment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completion</a:t>
            </a:r>
          </a:p>
          <a:p>
            <a:pPr marL="799540" lvl="1" indent="-374191">
              <a:lnSpc>
                <a:spcPct val="115000"/>
              </a:lnSpc>
              <a:buClr>
                <a:schemeClr val="dk1"/>
              </a:buClr>
              <a:buSzPts val="2300"/>
              <a:buFont typeface="Source Sans Pro"/>
              <a:buChar char="●"/>
            </a:pP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Class attendance</a:t>
            </a:r>
          </a:p>
          <a:p>
            <a:pPr marL="799540" lvl="1" indent="-374191">
              <a:lnSpc>
                <a:spcPct val="115000"/>
              </a:lnSpc>
              <a:buClr>
                <a:schemeClr val="dk1"/>
              </a:buClr>
              <a:buSzPts val="2300"/>
              <a:buFont typeface="Source Sans Pro"/>
              <a:buChar char="●"/>
            </a:pP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End-line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survey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about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their</a:t>
            </a:r>
            <a:r>
              <a:rPr lang="zh-CN" altLang="en-US" sz="1800" dirty="0">
                <a:solidFill>
                  <a:schemeClr val="dk1"/>
                </a:solidFill>
                <a:latin typeface="Open Sans" panose="020B0606030504020204" pitchFamily="34" charset="0"/>
                <a:ea typeface="Source Sans Pro"/>
                <a:cs typeface="Open Sans" panose="020B0606030504020204" pitchFamily="34" charset="0"/>
                <a:sym typeface="Source Sans Pro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perceptions</a:t>
            </a:r>
          </a:p>
          <a:p>
            <a:pPr marL="456640">
              <a:lnSpc>
                <a:spcPct val="115000"/>
              </a:lnSpc>
            </a:pPr>
            <a:endParaRPr sz="2297" dirty="0">
              <a:solidFill>
                <a:srgbClr val="595959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214" name="Google Shape;1214;p83"/>
          <p:cNvSpPr txBox="1">
            <a:spLocks noGrp="1"/>
          </p:cNvSpPr>
          <p:nvPr>
            <p:ph type="sldNum" idx="12"/>
          </p:nvPr>
        </p:nvSpPr>
        <p:spPr>
          <a:xfrm>
            <a:off x="8399659" y="4747166"/>
            <a:ext cx="548024" cy="393115"/>
          </a:xfrm>
          <a:prstGeom prst="rect">
            <a:avLst/>
          </a:prstGeom>
        </p:spPr>
        <p:txBody>
          <a:bodyPr spcFirstLastPara="1" wrap="square" lIns="91313" tIns="91313" rIns="91313" bIns="91313" anchor="t" anchorCtr="0">
            <a:noAutofit/>
          </a:bodyPr>
          <a:lstStyle/>
          <a:p>
            <a:pPr algn="r"/>
            <a:fld id="{00000000-1234-1234-1234-123412341234}" type="slidenum">
              <a:rPr lang="en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2102-80E5-03C4-24D9-F8542284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964"/>
            <a:ext cx="8229600" cy="857400"/>
          </a:xfrm>
        </p:spPr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Identification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Strategy: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2SLS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Estimator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429994-DEF2-A358-98E7-3513C9542A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084364"/>
                <a:ext cx="8229600" cy="3682899"/>
              </a:xfrm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𝐹𝑒𝑒𝑑𝑏𝑎𝑐𝑘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28595" indent="0"/>
                <a:endParaRPr lang="en-US" altLang="zh-CN" sz="24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index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instructors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specific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instructional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week,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respectively</a:t>
                </a: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Whether an instructor changed their behavior in week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may be affected by random assignment through </a:t>
                </a:r>
              </a:p>
              <a:p>
                <a:pPr marL="1028684" lvl="1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whether they checked the feedback in week</a:t>
                </a:r>
                <a:r>
                  <a:rPr lang="zh-CN" altLang="en-US" sz="195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95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9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marL="1028684" lvl="1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whether they checked the feedback in prior weeks</a:t>
                </a: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𝐹𝑒𝑒𝑑𝑏𝑎𝑐𝑘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defined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whether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instructor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checked the NLP-based feedback </a:t>
                </a:r>
                <a:r>
                  <a:rPr lang="en-US" altLang="zh-CN" sz="2400" i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at least once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prior to the instructor’s section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week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email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reminder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(randomization)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serves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instrument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𝐹𝑒𝑒𝑑𝑏𝑎𝑐𝑘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altLang="zh-CN" sz="24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i="1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measures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impact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of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i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ever</a:t>
                </a:r>
                <a:r>
                  <a:rPr lang="zh-CN" altLang="en-US" sz="2325" i="1" u="sng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i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interacting</a:t>
                </a:r>
                <a:r>
                  <a:rPr lang="zh-CN" altLang="en-US" sz="2325" i="1" u="sng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with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automated</a:t>
                </a:r>
                <a:r>
                  <a:rPr lang="zh-CN" altLang="en-US" sz="2325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325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feedback</a:t>
                </a: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includes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student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instructor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characteristics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pre-intervention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teaching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practices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(week</a:t>
                </a:r>
                <a:r>
                  <a:rPr lang="zh-CN" altLang="en-US" sz="2400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1)</a:t>
                </a:r>
                <a:endParaRPr lang="en-US" altLang="zh-CN" sz="24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571495" indent="-342900">
                  <a:buClr>
                    <a:schemeClr val="bg2"/>
                  </a:buClr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571495" indent="-342900">
                  <a:buFont typeface="Wingdings" pitchFamily="2" charset="2"/>
                  <a:buChar char="Ø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429994-DEF2-A358-98E7-3513C9542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84364"/>
                <a:ext cx="8229600" cy="3682899"/>
              </a:xfrm>
              <a:blipFill>
                <a:blip r:embed="rId2"/>
                <a:stretch>
                  <a:fillRect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F73E-139C-DD0F-A9D8-DF8BBE56D37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10740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0A33-62FE-E7D0-59F2-1DA476A4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First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Stages: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By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Week</a:t>
            </a:r>
            <a:br>
              <a:rPr lang="en-US" altLang="zh-CN" sz="2800" dirty="0">
                <a:solidFill>
                  <a:schemeClr val="dk1"/>
                </a:solidFill>
                <a:latin typeface="Encode Sans Black"/>
              </a:rPr>
            </a:b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Outcome: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Whether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an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instructor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ever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checked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the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feedback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B959-9D2E-9235-376B-7BFC476C360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EC81D-5039-AC64-0B36-D8CE2FC170C9}"/>
              </a:ext>
            </a:extLst>
          </p:cNvPr>
          <p:cNvSpPr txBox="1"/>
          <p:nvPr/>
        </p:nvSpPr>
        <p:spPr>
          <a:xfrm>
            <a:off x="5601679" y="1086297"/>
            <a:ext cx="308512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weeks,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email reminder increases treated instructors’ likelihood of checking the feedback at least once to </a:t>
            </a:r>
            <a:r>
              <a:rPr lang="en-US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71.2%</a:t>
            </a:r>
            <a:r>
              <a:rPr lang="en-US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times </a:t>
            </a:r>
            <a:r>
              <a:rPr lang="en-US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rate in the control group (17.6%). </a:t>
            </a:r>
          </a:p>
          <a:p>
            <a:pPr marL="257175" indent="-257175">
              <a:buAutoNum type="arabicPeriod"/>
            </a:pPr>
            <a:endParaRPr lang="en-US" sz="17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AutoNum type="arabicPeriod"/>
            </a:pP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take-up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appears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strongest</a:t>
            </a:r>
            <a:r>
              <a:rPr lang="zh-CN" altLang="en-US" sz="1725" b="1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725" b="1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</a:t>
            </a:r>
            <a:r>
              <a:rPr lang="zh-CN" altLang="en-US" sz="1725" b="1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zh-CN" altLang="en-US" sz="17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7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reminder.</a:t>
            </a:r>
            <a:endParaRPr lang="en-US" sz="17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1D3B9-9CE4-3324-3032-23958060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086296"/>
            <a:ext cx="5249636" cy="3817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3DAF2-363E-419A-5EC1-68A23385D5CF}"/>
              </a:ext>
            </a:extLst>
          </p:cNvPr>
          <p:cNvSpPr txBox="1"/>
          <p:nvPr/>
        </p:nvSpPr>
        <p:spPr>
          <a:xfrm>
            <a:off x="209007" y="4846160"/>
            <a:ext cx="2996293" cy="2539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First-stage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34.151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EA77-E527-9889-B206-6A4FF256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dk1"/>
                </a:solidFill>
                <a:latin typeface="Encode Sans Black"/>
              </a:rPr>
              <a:t>Effects of Automated Feedback on Teaching Practices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7017D-6111-81C4-1766-2882345AA7C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9C1CB-6D10-C760-B43D-264AE60E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6" y="1207221"/>
            <a:ext cx="5829300" cy="3151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6C9CA-F2CC-9BE0-7B39-C8E9B285F5C4}"/>
              </a:ext>
            </a:extLst>
          </p:cNvPr>
          <p:cNvSpPr txBox="1"/>
          <p:nvPr/>
        </p:nvSpPr>
        <p:spPr>
          <a:xfrm>
            <a:off x="6248188" y="1137592"/>
            <a:ext cx="2570117" cy="3485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Instructors’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interaction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induced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randomized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</a:t>
            </a:r>
            <a:r>
              <a:rPr lang="zh-CN" altLang="en-US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their use of uptake </a:t>
            </a:r>
            <a:r>
              <a:rPr lang="en-US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1.13 times per hour (13.2%</a:t>
            </a:r>
            <a:r>
              <a:rPr lang="en-US" altLang="zh-CN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57175" indent="-257175">
              <a:buFontTx/>
              <a:buAutoNum type="arabicPeriod"/>
            </a:pPr>
            <a:endParaRPr lang="en-US" altLang="zh-C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Tx/>
              <a:buAutoNum type="arabicPeriod"/>
            </a:pP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improvement in uptake is driven primarily 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sophisticated strategies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increased questioning rather than repetition or talk time. </a:t>
            </a:r>
            <a:r>
              <a:rPr lang="en-US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15DB6-48B6-2A01-78B2-127129312C8B}"/>
              </a:ext>
            </a:extLst>
          </p:cNvPr>
          <p:cNvSpPr/>
          <p:nvPr/>
        </p:nvSpPr>
        <p:spPr>
          <a:xfrm>
            <a:off x="2562710" y="1815198"/>
            <a:ext cx="3592286" cy="756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CDB92-3943-DF4F-71A9-FD880C944FC4}"/>
              </a:ext>
            </a:extLst>
          </p:cNvPr>
          <p:cNvSpPr/>
          <p:nvPr/>
        </p:nvSpPr>
        <p:spPr>
          <a:xfrm>
            <a:off x="2562710" y="3007335"/>
            <a:ext cx="3592286" cy="578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723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CFC-3823-5680-FFA9-378BFF91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Opening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9E9B-75B7-386E-F983-A5587142E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45" indent="-514350">
              <a:buFont typeface="+mj-lt"/>
              <a:buAutoNum type="arabicPeriod"/>
            </a:pPr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unique</a:t>
            </a:r>
            <a:r>
              <a:rPr lang="zh-CN" altLang="en-US" sz="2800" dirty="0"/>
              <a:t> </a:t>
            </a:r>
            <a:r>
              <a:rPr lang="en-US" altLang="zh-CN" sz="2800" dirty="0"/>
              <a:t>challenges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opportunities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face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evaluating</a:t>
            </a:r>
            <a:r>
              <a:rPr lang="zh-CN" altLang="en-US" sz="2800" dirty="0"/>
              <a:t> </a:t>
            </a:r>
            <a:r>
              <a:rPr lang="en-US" altLang="zh-CN" sz="2800" dirty="0"/>
              <a:t>AI</a:t>
            </a:r>
            <a:r>
              <a:rPr lang="zh-CN" altLang="en-US" sz="2800" dirty="0"/>
              <a:t> </a:t>
            </a:r>
            <a:r>
              <a:rPr lang="en-US" altLang="zh-CN" sz="2800" dirty="0"/>
              <a:t>tools/applications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education?</a:t>
            </a:r>
            <a:br>
              <a:rPr lang="en-US" altLang="zh-CN" sz="2800" dirty="0"/>
            </a:br>
            <a:endParaRPr lang="en-US" altLang="zh-CN" sz="2800" dirty="0"/>
          </a:p>
          <a:p>
            <a:pPr marL="742945" indent="-514350">
              <a:buFont typeface="+mj-lt"/>
              <a:buAutoNum type="arabicPeriod"/>
            </a:pPr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can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some</a:t>
            </a:r>
            <a:r>
              <a:rPr lang="zh-CN" altLang="en-US" sz="2800" dirty="0"/>
              <a:t> </a:t>
            </a:r>
            <a:r>
              <a:rPr lang="en-US" altLang="zh-CN" sz="2800" dirty="0"/>
              <a:t>solutions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these</a:t>
            </a:r>
            <a:r>
              <a:rPr lang="zh-CN" altLang="en-US" sz="2800" dirty="0"/>
              <a:t> </a:t>
            </a:r>
            <a:r>
              <a:rPr lang="en-US" altLang="zh-CN" sz="2800" dirty="0"/>
              <a:t>challenges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identify?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11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F791-83AC-3781-3559-90B4EFC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TOT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Effects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on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Student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Outcomes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041A2-1E01-5912-7771-FC474A78E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65701-D8F0-32D2-F70B-AAA6B318E02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FFE3C-F1C3-D588-7977-777AF0BE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3" y="1235992"/>
            <a:ext cx="7040869" cy="31105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AD37971-A538-11F1-26F4-DFDF16E94666}"/>
              </a:ext>
            </a:extLst>
          </p:cNvPr>
          <p:cNvSpPr/>
          <p:nvPr/>
        </p:nvSpPr>
        <p:spPr>
          <a:xfrm>
            <a:off x="2958738" y="2429692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E9B26-DA66-2F2F-8C35-D15039E704B7}"/>
              </a:ext>
            </a:extLst>
          </p:cNvPr>
          <p:cNvSpPr/>
          <p:nvPr/>
        </p:nvSpPr>
        <p:spPr>
          <a:xfrm>
            <a:off x="6031775" y="2417341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3992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7822-9A44-2350-4012-C924FB8D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Heterogeneity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C2830-1485-4DF5-2680-D3079D78E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04DB-6D66-43F1-AAEB-41BA0F1097C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5135B-DB19-0086-1E7A-6CC361FE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41" y="1011999"/>
            <a:ext cx="6694771" cy="35826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90AB12-BE78-2C68-3EFE-0D544E43FDF9}"/>
              </a:ext>
            </a:extLst>
          </p:cNvPr>
          <p:cNvSpPr/>
          <p:nvPr/>
        </p:nvSpPr>
        <p:spPr>
          <a:xfrm>
            <a:off x="2028009" y="1939835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9195-F009-9EB1-8E9A-242EC613C5FF}"/>
              </a:ext>
            </a:extLst>
          </p:cNvPr>
          <p:cNvSpPr/>
          <p:nvPr/>
        </p:nvSpPr>
        <p:spPr>
          <a:xfrm>
            <a:off x="4175216" y="1927484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A17CB1-63EB-16E7-1D96-79793B0C2ACF}"/>
              </a:ext>
            </a:extLst>
          </p:cNvPr>
          <p:cNvSpPr/>
          <p:nvPr/>
        </p:nvSpPr>
        <p:spPr>
          <a:xfrm>
            <a:off x="5652952" y="1896237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7F10E-D3AD-9592-910F-57248B3B1992}"/>
              </a:ext>
            </a:extLst>
          </p:cNvPr>
          <p:cNvSpPr/>
          <p:nvPr/>
        </p:nvSpPr>
        <p:spPr>
          <a:xfrm>
            <a:off x="6373831" y="1896237"/>
            <a:ext cx="793568" cy="467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01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814B-E6FC-D3D7-FD1D-61D4FC56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RCT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with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 err="1">
                <a:solidFill>
                  <a:schemeClr val="dk1"/>
                </a:solidFill>
                <a:latin typeface="Encode Sans Black"/>
              </a:rPr>
              <a:t>Polygence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E8DD8-BA2A-3F29-3BD0-AD17DED9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20" y="1268412"/>
            <a:ext cx="4893852" cy="3394500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 is a quickly expanding form of instruction, especially by serving as a learning recovery tool post-pandemic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Polygence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mentorship platform for high schoolers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1:1 online tutoring mainly offered by Ph.D. students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N=414 mentors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Randomly assigned half to receive automated feedback on uptake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half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zh-C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45" indent="-5143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D6E6E-2428-03F6-A20E-38FA5597F81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4E251-079D-D897-F025-EA265A0B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772" y="1539595"/>
            <a:ext cx="3861527" cy="20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6435-30D0-A4EA-C838-807D7290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Results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A13C-F41D-74B1-68B9-7D192717AE1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7244E-6C79-B1D2-777F-6F061A71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9" y="1358833"/>
            <a:ext cx="4631048" cy="327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5FCA8-5AD3-A03D-49B1-AECBE72E5FAD}"/>
              </a:ext>
            </a:extLst>
          </p:cNvPr>
          <p:cNvSpPr txBox="1"/>
          <p:nvPr/>
        </p:nvSpPr>
        <p:spPr>
          <a:xfrm>
            <a:off x="5590903" y="1197021"/>
            <a:ext cx="3095897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sz="15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Treated</a:t>
            </a:r>
            <a:r>
              <a:rPr lang="zh-CN" altLang="en-US" sz="1500" kern="12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tutors improved their use of uptake by 0.57 times/hour.</a:t>
            </a:r>
          </a:p>
          <a:p>
            <a:pPr marL="257175" indent="-257175">
              <a:buFontTx/>
              <a:buAutoNum type="arabicPeriod"/>
            </a:pPr>
            <a:endParaRPr lang="en-US" altLang="zh-CN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Tx/>
              <a:buAutoNum type="arabicPeriod"/>
            </a:pP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improvement in uptake is driven by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increased questioning and repetitions.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Tx/>
              <a:buAutoNum type="arabicPeriod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also observe a reduced teacher-student talk ratio. </a:t>
            </a:r>
            <a:r>
              <a:rPr lang="en-US" sz="15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5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Tx/>
              <a:buAutoNum type="arabicPeriod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are broadly aligned with the Code in Place study.</a:t>
            </a:r>
            <a:endParaRPr lang="en-US" sz="15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42C88-F43F-208B-8BCF-CFA30022740D}"/>
              </a:ext>
            </a:extLst>
          </p:cNvPr>
          <p:cNvSpPr/>
          <p:nvPr/>
        </p:nvSpPr>
        <p:spPr>
          <a:xfrm>
            <a:off x="830859" y="2318994"/>
            <a:ext cx="4464649" cy="438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046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1470-F6CF-8E20-6449-27465569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ITT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on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Project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Outcomes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79029-D5B5-7159-A50D-A3C046B6322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373D9-04E9-FA2C-79EF-02C4BFC5A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04" b="28112"/>
          <a:stretch/>
        </p:blipFill>
        <p:spPr>
          <a:xfrm>
            <a:off x="337104" y="1560443"/>
            <a:ext cx="8304337" cy="238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71C76-EA1B-EC75-D62E-16EFC8115800}"/>
              </a:ext>
            </a:extLst>
          </p:cNvPr>
          <p:cNvSpPr txBox="1"/>
          <p:nvPr/>
        </p:nvSpPr>
        <p:spPr>
          <a:xfrm>
            <a:off x="337104" y="4046218"/>
            <a:ext cx="8157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i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zh-CN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i="1" dirty="0">
                <a:latin typeface="Arial" panose="020B0604020202020204" pitchFamily="34" charset="0"/>
                <a:cs typeface="Arial" panose="020B0604020202020204" pitchFamily="34" charset="0"/>
              </a:rPr>
              <a:t>NPS=Net</a:t>
            </a:r>
            <a:r>
              <a:rPr lang="zh-CN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i="1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  <a:r>
              <a:rPr lang="zh-CN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i="1" dirty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zh-CN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i="1" dirty="0">
                <a:latin typeface="Arial" panose="020B0604020202020204" pitchFamily="34" charset="0"/>
                <a:cs typeface="Arial" panose="020B0604020202020204" pitchFamily="34" charset="0"/>
              </a:rPr>
              <a:t>(On a scale from 0 to 10, how likely are you to recommend this product/company to a friend or colleague?)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28B70-53C9-0BE2-6F03-8B25427625E3}"/>
              </a:ext>
            </a:extLst>
          </p:cNvPr>
          <p:cNvSpPr/>
          <p:nvPr/>
        </p:nvSpPr>
        <p:spPr>
          <a:xfrm>
            <a:off x="337104" y="2674621"/>
            <a:ext cx="8196208" cy="4898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882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814B-E6FC-D3D7-FD1D-61D4FC56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RCT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with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 err="1">
                <a:solidFill>
                  <a:schemeClr val="dk1"/>
                </a:solidFill>
                <a:latin typeface="Encode Sans Black"/>
              </a:rPr>
              <a:t>TeachFX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in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Utah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E8DD8-BA2A-3F29-3BD0-AD17DED9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large-scale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efficacy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in-person,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K-12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classrooms.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application.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N=523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schools.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TeachFX’s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feedback,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randomly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weekly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focusing</a:t>
            </a:r>
            <a:r>
              <a:rPr lang="zh-CN" altLang="en-US" sz="1650" b="1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zh-CN" altLang="en-US" sz="1650" b="1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email.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quantitative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interview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teachers’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tool.</a:t>
            </a:r>
            <a:endParaRPr lang="en-US" altLang="zh-CN" sz="16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650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zh-CN" sz="1650" dirty="0"/>
          </a:p>
          <a:p>
            <a:pPr marL="742945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D6E6E-2428-03F6-A20E-38FA5597F8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</p:spPr>
        <p:txBody>
          <a:bodyPr wrap="square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00000000-1234-1234-1234-123412341234}" type="slidenum">
              <a:rPr lang="en" smtClean="0"/>
              <a:pPr>
                <a:lnSpc>
                  <a:spcPct val="90000"/>
                </a:lnSpc>
                <a:spcAft>
                  <a:spcPts val="450"/>
                </a:spcAft>
              </a:pPr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39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B2F4-B497-1953-48AA-192E0683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Identifying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Focusing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Questions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B977-0D11-758E-1941-7152FB8A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5166" y="1218071"/>
            <a:ext cx="4616320" cy="3394500"/>
          </a:xfrm>
        </p:spPr>
        <p:txBody>
          <a:bodyPr>
            <a:normAutofit fontScale="85000" lnSpcReduction="20000"/>
          </a:bodyPr>
          <a:lstStyle/>
          <a:p>
            <a:pPr marL="742945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Binary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</a:p>
          <a:p>
            <a:pPr marL="742945" indent="-514350">
              <a:buFont typeface="Arial" panose="020B0604020202020204" pitchFamily="34" charset="0"/>
              <a:buChar char="•"/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Fine-tuning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Bert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labeled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NCTE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dataset,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augmented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694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annotated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buFont typeface="Arial" panose="020B0604020202020204" pitchFamily="34" charset="0"/>
              <a:buChar char="•"/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84%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held-out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zh-CN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Alic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al.,</a:t>
            </a:r>
            <a:r>
              <a: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2022)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EC13C-575E-2D89-E654-7CF3D6113A8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D00C-104D-2751-B579-F3529448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1472284"/>
            <a:ext cx="3314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401F-5A08-B737-38F3-64B0B544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t">
            <a:normAutofit fontScale="90000"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Encode Sans Black"/>
              </a:rPr>
              <a:t>Treatment</a:t>
            </a:r>
            <a:endParaRPr lang="en-US" sz="2800" b="1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7DE5-9229-0F72-57E3-05CBF11D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 wrap="square" anchor="t">
            <a:normAutofit fontScale="92500"/>
          </a:bodyPr>
          <a:lstStyle/>
          <a:p>
            <a:pPr marL="742945" indent="-514350">
              <a:lnSpc>
                <a:spcPct val="10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enrolled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rolling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randomized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b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5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lnSpc>
                <a:spcPct val="10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email early every Tuesday morning which contained both the number of focusing questions they asked in all class recordings in the previous week as well as a display of, at most, the top 3 chosen focusing questions</a:t>
            </a:r>
            <a:br>
              <a:rPr lang="en-US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5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lnSpc>
                <a:spcPct val="10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instructional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coaches</a:t>
            </a:r>
            <a:b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5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lnSpc>
                <a:spcPct val="10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focusing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b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5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45" indent="-514350">
              <a:lnSpc>
                <a:spcPct val="105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Terminated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recordings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</a:t>
            </a:r>
            <a:r>
              <a:rPr lang="zh-CN" altLang="en-US" sz="1575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75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</a:t>
            </a:r>
            <a:endParaRPr lang="en-US" sz="15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8C9E0-04D1-3CFA-DD02-F729B383A4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 lnSpcReduction="10000"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" smtClean="0"/>
              <a:pPr>
                <a:spcAft>
                  <a:spcPts val="450"/>
                </a:spcAft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442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0177-1A2A-54EF-0A71-54593365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08DEF-DC24-7E20-F183-AE868A778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273F-AB93-0CAD-F78E-A6714E1AB26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CF5BF-C0F3-9B5E-4E36-12F98F07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73"/>
            <a:ext cx="4294680" cy="3763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B98D3-9EC1-0BBE-B824-29D49988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26" y="317896"/>
            <a:ext cx="4653374" cy="39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B2C9505-6DAB-33D1-F082-EFD40B89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92024"/>
            <a:ext cx="8963025" cy="4302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6B023C1-6579-F2D5-D4BE-B948AEE4C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" smtClean="0"/>
              <a:pPr>
                <a:spcAft>
                  <a:spcPts val="450"/>
                </a:spcAft>
              </a:pPr>
              <a:t>29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165912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E688-559D-85D9-8F64-10C9335D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Using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NLP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to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Measure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and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Improve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Teaching: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Framework</a:t>
            </a:r>
            <a:endParaRPr lang="en-US" sz="20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C079-CF4E-9484-3C8D-145B8CABCE9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sz="1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53E44-76EC-5C7F-124D-29869CCE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371770"/>
              </p:ext>
            </p:extLst>
          </p:nvPr>
        </p:nvGraphicFramePr>
        <p:xfrm>
          <a:off x="1517158" y="1213522"/>
          <a:ext cx="5738948" cy="340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947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15D3-B1FD-20CC-3934-9289039E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t">
            <a:normAutofit fontScale="90000"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Encode Sans Black"/>
              </a:rPr>
              <a:t>Research</a:t>
            </a:r>
            <a:r>
              <a:rPr lang="zh-CN" altLang="en-US" sz="2800" b="1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b="1" dirty="0">
                <a:solidFill>
                  <a:schemeClr val="dk1"/>
                </a:solidFill>
                <a:latin typeface="Encode Sans Black"/>
              </a:rPr>
              <a:t>Questions</a:t>
            </a:r>
            <a:endParaRPr lang="en-US" sz="2800" b="1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5DD44-245E-3E8B-E0CC-5E4CCAFA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 wrap="square" anchor="t">
            <a:normAutofit lnSpcReduction="10000"/>
          </a:bodyPr>
          <a:lstStyle/>
          <a:p>
            <a:pPr marL="605785" indent="-514350">
              <a:lnSpc>
                <a:spcPct val="105000"/>
              </a:lnSpc>
              <a:spcBef>
                <a:spcPts val="23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what extent do K-12 teachers engage with the automated feedback on focusing questions?</a:t>
            </a:r>
          </a:p>
          <a:p>
            <a:pPr marL="605785" indent="-514350">
              <a:lnSpc>
                <a:spcPct val="105000"/>
              </a:lnSpc>
              <a:spcBef>
                <a:spcPts val="230"/>
              </a:spcBef>
              <a:buFont typeface="Arial" panose="020B0604020202020204" pitchFamily="34" charset="0"/>
              <a:buChar char="•"/>
            </a:pPr>
            <a:endParaRPr lang="en-US" sz="19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5785" indent="-514350">
              <a:lnSpc>
                <a:spcPct val="105000"/>
              </a:lnSpc>
              <a:spcBef>
                <a:spcPts val="23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automated feedback on focusing questions impact instruction, including teachers’ use of focusing questions, student talk time, and student reasoning?</a:t>
            </a:r>
          </a:p>
          <a:p>
            <a:pPr marL="605785" indent="-514350">
              <a:lnSpc>
                <a:spcPct val="105000"/>
              </a:lnSpc>
              <a:spcBef>
                <a:spcPts val="230"/>
              </a:spcBef>
              <a:buFont typeface="Arial" panose="020B0604020202020204" pitchFamily="34" charset="0"/>
              <a:buChar char="•"/>
            </a:pPr>
            <a:endParaRPr lang="en-US" sz="19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5785" indent="-514350">
              <a:lnSpc>
                <a:spcPct val="105000"/>
              </a:lnSpc>
              <a:spcBef>
                <a:spcPts val="23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teachers perceive the automated feedback on both focusing questions and other teaching practices? What are the barriers for them to engage with the feedback?</a:t>
            </a:r>
          </a:p>
          <a:p>
            <a:pPr>
              <a:lnSpc>
                <a:spcPct val="105000"/>
              </a:lnSpc>
            </a:pPr>
            <a:endParaRPr lang="en-US" sz="19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67D2A-7D16-BA15-0000-A2F73046AC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 lnSpcReduction="10000"/>
          </a:bodyPr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" smtClean="0"/>
              <a:pPr>
                <a:spcAft>
                  <a:spcPts val="450"/>
                </a:spcAft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988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75CA-9E45-D5B5-D4DC-EB3CA47E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Descriptive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Statistics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1E67A-43F8-080D-A1F6-7607A77D4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E26E-F906-254F-39BC-032AF33E49F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95E65-14B9-42CF-E97C-88401204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88" y="1127708"/>
            <a:ext cx="55149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4E7-7AE0-945C-9181-89443205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RQ1.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Engagement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with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the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feedback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email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and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the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 err="1">
                <a:solidFill>
                  <a:schemeClr val="dk1"/>
                </a:solidFill>
                <a:latin typeface="Encode Sans Black"/>
              </a:rPr>
              <a:t>TeachFX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platform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is</a:t>
            </a:r>
            <a:r>
              <a:rPr lang="zh-CN" altLang="en-US" sz="28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limited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E406-2A45-D666-EB84-3E78143FF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5770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opens and views of the focusing question insight on the </a:t>
            </a:r>
            <a:r>
              <a:rPr lang="en-US" sz="16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  <a:b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85770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55-61% of teachers opened their emails across weeks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only 17-22% of them viewed the focusing insight page.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85770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average, teachers opened 1.8 emails (SD=1.9) out of 5 throughout the RCT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85770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intervention increases views of the </a:t>
            </a:r>
            <a:r>
              <a:rPr lang="en-US" sz="16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TeachFX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(21%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time)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vs.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(15%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time)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(p&lt;0.05)</a:t>
            </a:r>
            <a:endParaRPr lang="en-US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CCE5-5C47-4491-78B6-003C427982E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1498593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6435-30D0-A4EA-C838-807D7290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RQ2.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The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treatment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improved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teachers’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use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of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focusing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questions,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but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not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other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related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teaching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practices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or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student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engagement.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endParaRPr lang="en-US" sz="20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A13C-F41D-74B1-68B9-7D192717AE1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FA507-37F3-7C25-97EA-E01A9837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4" y="1440468"/>
            <a:ext cx="6926841" cy="2590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7D5D38-9AEB-074F-F0F6-792F7B19B3A1}"/>
              </a:ext>
            </a:extLst>
          </p:cNvPr>
          <p:cNvSpPr/>
          <p:nvPr/>
        </p:nvSpPr>
        <p:spPr>
          <a:xfrm>
            <a:off x="2095189" y="1731732"/>
            <a:ext cx="1156064" cy="1326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175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1338-C81D-681A-6131-AA902927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RQ3.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Encode Sans Black"/>
              </a:rPr>
              <a:t>Ma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ny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barriers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prevent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teachers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from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fully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engaging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with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the</a:t>
            </a:r>
            <a:r>
              <a:rPr lang="zh-CN" altLang="en-US" sz="24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Encode Sans Black"/>
              </a:rPr>
              <a:t>feedback</a:t>
            </a:r>
            <a:endParaRPr lang="en-US" sz="24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6CE5D-74E5-3A5F-1B49-058329412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recording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transcription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</a:p>
          <a:p>
            <a:r>
              <a:rPr lang="en-US" dirty="0"/>
              <a:t>“It has some really obvious flaws in the recording. And so a lot of us are like, ‘Oh, I did not say that.’ . . . I know that that’s a hang-up for a lot of teachers.” </a:t>
            </a:r>
            <a:br>
              <a:rPr lang="en-US" dirty="0"/>
            </a:br>
            <a:endParaRPr 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constraint</a:t>
            </a:r>
          </a:p>
          <a:p>
            <a:r>
              <a:rPr lang="en-US" dirty="0"/>
              <a:t>“I think for me the hard [thing] is like didn’t have time to sit and read it when it would come in, and then I would forget about it.”</a:t>
            </a:r>
            <a:br>
              <a:rPr lang="en-US" dirty="0"/>
            </a:br>
            <a:endParaRPr 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Concerns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privacy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automated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</a:p>
          <a:p>
            <a:r>
              <a:rPr lang="en-US" dirty="0"/>
              <a:t>“Nobody likes listening to themselves and being observed and things like that, so like finding ways to be able to share things that we’re happy about without feeling like... I don’t know, like you’re going to be criticized.”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618C1-1407-D157-9FD3-26C6D7ED35E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33404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EA6C-1C6F-17A5-415F-6965E818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dk1"/>
                </a:solidFill>
                <a:latin typeface="Encode Sans Black"/>
              </a:rPr>
              <a:t>Conclusions</a:t>
            </a:r>
            <a:endParaRPr lang="en-US" sz="28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073F-764F-D461-7926-A8288BBEF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45" indent="-28575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to teachers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NLP-based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in-person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，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tangible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b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constraints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in-depth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contexts</a:t>
            </a:r>
            <a:b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zh-CN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routines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take-up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effectiveness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RCTs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pipeline</a:t>
            </a:r>
            <a:r>
              <a:rPr lang="zh-CN" altLang="en-US" sz="16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95" indent="-342900">
              <a:lnSpc>
                <a:spcPct val="8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5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B2245-AE94-B44F-089A-6995858B2AF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1839546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3321-8222-4FBF-C465-9E57436E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B897C-3B97-F0FD-A15E-9FB7F5DB3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45" indent="-514350">
              <a:buFont typeface="+mj-lt"/>
              <a:buAutoNum type="arabicPeriod"/>
            </a:pPr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might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some</a:t>
            </a:r>
            <a:r>
              <a:rPr lang="zh-CN" altLang="en-US" sz="2800" dirty="0"/>
              <a:t> </a:t>
            </a:r>
            <a:r>
              <a:rPr lang="en-US" altLang="zh-CN" sz="2800" dirty="0"/>
              <a:t>other</a:t>
            </a:r>
            <a:r>
              <a:rPr lang="zh-CN" altLang="en-US" sz="2800" dirty="0"/>
              <a:t> </a:t>
            </a:r>
            <a:r>
              <a:rPr lang="en-US" altLang="zh-CN" sz="2800" dirty="0"/>
              <a:t>applications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AI-based</a:t>
            </a:r>
            <a:r>
              <a:rPr lang="zh-CN" altLang="en-US" sz="2800" dirty="0"/>
              <a:t> </a:t>
            </a:r>
            <a:r>
              <a:rPr lang="en-US" altLang="zh-CN" sz="2800" dirty="0"/>
              <a:t>instructional</a:t>
            </a:r>
            <a:r>
              <a:rPr lang="zh-CN" altLang="en-US" sz="2800" dirty="0"/>
              <a:t> </a:t>
            </a:r>
            <a:r>
              <a:rPr lang="en-US" altLang="zh-CN" sz="2800" dirty="0"/>
              <a:t>measurement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can</a:t>
            </a:r>
            <a:r>
              <a:rPr lang="zh-CN" altLang="en-US" sz="2800" dirty="0"/>
              <a:t> </a:t>
            </a:r>
            <a:r>
              <a:rPr lang="en-US" altLang="zh-CN" sz="2800" dirty="0"/>
              <a:t>think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other</a:t>
            </a:r>
            <a:r>
              <a:rPr lang="zh-CN" altLang="en-US" sz="2800" dirty="0"/>
              <a:t> </a:t>
            </a:r>
            <a:r>
              <a:rPr lang="en-US" altLang="zh-CN" sz="2800" dirty="0"/>
              <a:t>than</a:t>
            </a:r>
            <a:r>
              <a:rPr lang="zh-CN" altLang="en-US" sz="2800" dirty="0"/>
              <a:t> </a:t>
            </a:r>
            <a:r>
              <a:rPr lang="en-US" altLang="zh-CN" sz="2800" dirty="0"/>
              <a:t>giving</a:t>
            </a:r>
            <a:r>
              <a:rPr lang="zh-CN" altLang="en-US" sz="2800" dirty="0"/>
              <a:t> </a:t>
            </a:r>
            <a:r>
              <a:rPr lang="en-US" altLang="zh-CN" sz="2800" dirty="0"/>
              <a:t>teachers</a:t>
            </a:r>
            <a:r>
              <a:rPr lang="zh-CN" altLang="en-US" sz="2800"/>
              <a:t> </a:t>
            </a:r>
            <a:r>
              <a:rPr lang="en-US" altLang="zh-CN" sz="2800"/>
              <a:t>feedback</a:t>
            </a:r>
            <a:r>
              <a:rPr lang="en-US" altLang="zh-CN" sz="2800" dirty="0"/>
              <a:t>?</a:t>
            </a:r>
            <a:br>
              <a:rPr lang="en-US" altLang="zh-CN" sz="2800" dirty="0"/>
            </a:br>
            <a:endParaRPr lang="en-US" altLang="zh-CN" sz="2800" dirty="0"/>
          </a:p>
          <a:p>
            <a:pPr marL="742945" indent="-514350">
              <a:buFont typeface="+mj-lt"/>
              <a:buAutoNum type="arabicPeriod"/>
            </a:pPr>
            <a:r>
              <a:rPr lang="en-US" altLang="zh-CN" sz="2800" dirty="0"/>
              <a:t>How</a:t>
            </a:r>
            <a:r>
              <a:rPr lang="zh-CN" altLang="en-US" sz="2800" dirty="0"/>
              <a:t> </a:t>
            </a:r>
            <a:r>
              <a:rPr lang="en-US" altLang="zh-CN" sz="2800" dirty="0"/>
              <a:t>do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plan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evaluate</a:t>
            </a:r>
            <a:r>
              <a:rPr lang="zh-CN" altLang="en-US" sz="2800" dirty="0"/>
              <a:t> </a:t>
            </a:r>
            <a:r>
              <a:rPr lang="en-US" altLang="zh-CN" sz="2800" dirty="0"/>
              <a:t>whether</a:t>
            </a:r>
            <a:r>
              <a:rPr lang="zh-CN" altLang="en-US" sz="2800" dirty="0"/>
              <a:t> </a:t>
            </a:r>
            <a:r>
              <a:rPr lang="en-US" altLang="zh-CN" sz="2800" dirty="0"/>
              <a:t>such</a:t>
            </a:r>
            <a:r>
              <a:rPr lang="zh-CN" altLang="en-US" sz="2800" dirty="0"/>
              <a:t> </a:t>
            </a:r>
            <a:r>
              <a:rPr lang="en-US" altLang="zh-CN" sz="2800" dirty="0"/>
              <a:t>application</a:t>
            </a:r>
            <a:r>
              <a:rPr lang="zh-CN" altLang="en-US" sz="2800" dirty="0"/>
              <a:t> </a:t>
            </a:r>
            <a:r>
              <a:rPr lang="en-US" altLang="zh-CN" sz="2800" dirty="0"/>
              <a:t>works</a:t>
            </a:r>
            <a:r>
              <a:rPr lang="zh-CN" altLang="en-US" sz="2800" dirty="0"/>
              <a:t> </a:t>
            </a:r>
            <a:r>
              <a:rPr lang="en-US" altLang="zh-CN" sz="2800" dirty="0"/>
              <a:t>or</a:t>
            </a:r>
            <a:r>
              <a:rPr lang="zh-CN" altLang="en-US" sz="2800" dirty="0"/>
              <a:t> </a:t>
            </a:r>
            <a:r>
              <a:rPr lang="en-US" altLang="zh-CN" sz="2800" dirty="0"/>
              <a:t>not?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7562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9b788307d_0_71"/>
          <p:cNvSpPr txBox="1">
            <a:spLocks noGrp="1"/>
          </p:cNvSpPr>
          <p:nvPr>
            <p:ph type="body" idx="1"/>
          </p:nvPr>
        </p:nvSpPr>
        <p:spPr>
          <a:xfrm>
            <a:off x="560675" y="1305225"/>
            <a:ext cx="7734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altLang="zh-CN" sz="1800" dirty="0"/>
              <a:t>Based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what</a:t>
            </a:r>
            <a:r>
              <a:rPr lang="zh-CN" altLang="en-US" sz="1800" dirty="0"/>
              <a:t> </a:t>
            </a:r>
            <a:r>
              <a:rPr lang="en-US" altLang="zh-CN" sz="1800" dirty="0"/>
              <a:t>we</a:t>
            </a:r>
            <a:r>
              <a:rPr lang="zh-CN" altLang="en-US" sz="1800" dirty="0"/>
              <a:t> </a:t>
            </a:r>
            <a:r>
              <a:rPr lang="en-US" altLang="zh-CN" sz="1800" dirty="0"/>
              <a:t>introduced</a:t>
            </a:r>
            <a:r>
              <a:rPr lang="zh-CN" altLang="en-US" sz="1800" dirty="0"/>
              <a:t> </a:t>
            </a:r>
            <a:r>
              <a:rPr lang="en-US" altLang="zh-CN" sz="1800" dirty="0"/>
              <a:t>today,</a:t>
            </a:r>
            <a:r>
              <a:rPr lang="zh-CN" altLang="en-US" sz="1800" dirty="0"/>
              <a:t> </a:t>
            </a:r>
            <a:r>
              <a:rPr lang="en-US" altLang="zh-CN" sz="1800" dirty="0"/>
              <a:t>make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plan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data</a:t>
            </a:r>
            <a:r>
              <a:rPr lang="zh-CN" altLang="en-US" sz="1800" dirty="0"/>
              <a:t> </a:t>
            </a:r>
            <a:r>
              <a:rPr lang="en-US" altLang="zh-CN" sz="1800" dirty="0"/>
              <a:t>science-powered</a:t>
            </a:r>
            <a:r>
              <a:rPr lang="zh-CN" altLang="en-US" sz="1800" dirty="0"/>
              <a:t> </a:t>
            </a:r>
            <a:r>
              <a:rPr lang="en-US" altLang="zh-CN" sz="1800" dirty="0"/>
              <a:t>RCT</a:t>
            </a:r>
            <a:r>
              <a:rPr lang="zh-CN" altLang="en-US" sz="1800" dirty="0"/>
              <a:t> </a:t>
            </a:r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would</a:t>
            </a:r>
            <a:r>
              <a:rPr lang="zh-CN" altLang="en-US" sz="1800" dirty="0"/>
              <a:t> </a:t>
            </a:r>
            <a:r>
              <a:rPr lang="en-US" altLang="zh-CN" sz="1800" dirty="0"/>
              <a:t>like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run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education.</a:t>
            </a:r>
            <a:r>
              <a:rPr lang="zh-CN" altLang="en-US" sz="1800" dirty="0"/>
              <a:t> </a:t>
            </a:r>
            <a:r>
              <a:rPr lang="en-US" altLang="zh-CN" sz="1800" dirty="0"/>
              <a:t>You</a:t>
            </a:r>
            <a:r>
              <a:rPr lang="zh-CN" altLang="en-US" sz="1800" dirty="0"/>
              <a:t> </a:t>
            </a:r>
            <a:r>
              <a:rPr lang="en-US" altLang="zh-CN" sz="1800" dirty="0"/>
              <a:t>need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think</a:t>
            </a:r>
            <a:r>
              <a:rPr lang="zh-CN" altLang="en-US" sz="1800" dirty="0"/>
              <a:t> </a:t>
            </a:r>
            <a:r>
              <a:rPr lang="en-US" altLang="zh-CN" sz="1800" dirty="0"/>
              <a:t>through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describe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following</a:t>
            </a:r>
            <a:r>
              <a:rPr lang="zh-CN" altLang="en-US" sz="1800" dirty="0"/>
              <a:t> </a:t>
            </a:r>
            <a:r>
              <a:rPr lang="en-US" altLang="zh-CN" sz="1800" dirty="0"/>
              <a:t>elements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1-2</a:t>
            </a:r>
            <a:r>
              <a:rPr lang="zh-CN" altLang="en-US" sz="1800" dirty="0"/>
              <a:t> </a:t>
            </a:r>
            <a:r>
              <a:rPr lang="en-US" altLang="zh-CN" sz="1800" dirty="0"/>
              <a:t>page</a:t>
            </a:r>
            <a:r>
              <a:rPr lang="zh-CN" altLang="en-US" sz="1800" dirty="0"/>
              <a:t> </a:t>
            </a:r>
            <a:r>
              <a:rPr lang="en-US" altLang="zh-CN" sz="1800" dirty="0"/>
              <a:t>memo: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underlying</a:t>
            </a:r>
            <a:r>
              <a:rPr lang="zh-CN" altLang="en-US" sz="1400" dirty="0"/>
              <a:t> </a:t>
            </a:r>
            <a:r>
              <a:rPr lang="en-US" altLang="zh-CN" sz="1400" dirty="0"/>
              <a:t>theory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change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Target</a:t>
            </a:r>
            <a:r>
              <a:rPr lang="zh-CN" altLang="en-US" sz="1400" dirty="0"/>
              <a:t> </a:t>
            </a:r>
            <a:r>
              <a:rPr lang="en-US" altLang="zh-CN" sz="1400" dirty="0"/>
              <a:t>population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sample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Intervention</a:t>
            </a:r>
            <a:r>
              <a:rPr lang="zh-CN" altLang="en-US" sz="1400" dirty="0"/>
              <a:t> </a:t>
            </a:r>
            <a:r>
              <a:rPr lang="en-US" altLang="zh-CN" sz="1400" dirty="0"/>
              <a:t>design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Outcomes</a:t>
            </a:r>
            <a:r>
              <a:rPr lang="zh-CN" altLang="en-US" sz="1400" dirty="0"/>
              <a:t> </a:t>
            </a:r>
            <a:r>
              <a:rPr lang="en-US" altLang="zh-CN" sz="1400" dirty="0"/>
              <a:t>you</a:t>
            </a:r>
            <a:r>
              <a:rPr lang="zh-CN" altLang="en-US" sz="1400" dirty="0"/>
              <a:t> </a:t>
            </a:r>
            <a:r>
              <a:rPr lang="en-US" altLang="zh-CN" sz="1400" dirty="0"/>
              <a:t>would</a:t>
            </a:r>
            <a:r>
              <a:rPr lang="zh-CN" altLang="en-US" sz="1400" dirty="0"/>
              <a:t> </a:t>
            </a:r>
            <a:r>
              <a:rPr lang="en-US" altLang="zh-CN" sz="1400" dirty="0"/>
              <a:t>like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measure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Implementation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zh-CN" sz="1400" dirty="0"/>
              <a:t>Analytic</a:t>
            </a:r>
            <a:r>
              <a:rPr lang="zh-CN" altLang="en-US" sz="1400" dirty="0"/>
              <a:t> </a:t>
            </a:r>
            <a:r>
              <a:rPr lang="en-US" altLang="zh-CN" sz="1400" dirty="0"/>
              <a:t>approach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endParaRPr sz="1800" dirty="0"/>
          </a:p>
        </p:txBody>
      </p:sp>
      <p:sp>
        <p:nvSpPr>
          <p:cNvPr id="194" name="Google Shape;194;g2b9b788307d_0_71"/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Assignment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E688-559D-85D9-8F64-10C9335D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Using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NLP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to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Measure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and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Improve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Teaching: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Framework</a:t>
            </a:r>
            <a:endParaRPr lang="en-US" sz="20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C079-CF4E-9484-3C8D-145B8CABCE9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sz="1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53E44-76EC-5C7F-124D-29869CCE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63868"/>
              </p:ext>
            </p:extLst>
          </p:nvPr>
        </p:nvGraphicFramePr>
        <p:xfrm>
          <a:off x="1517158" y="1213522"/>
          <a:ext cx="5738948" cy="340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03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E688-559D-85D9-8F64-10C9335D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Using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NLP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to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Measure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and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Improve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Teaching: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A</a:t>
            </a:r>
            <a:r>
              <a:rPr lang="zh-CN" altLang="en-US" sz="2000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Encode Sans Black"/>
              </a:rPr>
              <a:t>Framework</a:t>
            </a:r>
            <a:endParaRPr lang="en-US" sz="2000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C079-CF4E-9484-3C8D-145B8CABCE9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sz="1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53E44-76EC-5C7F-124D-29869CCE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622817"/>
              </p:ext>
            </p:extLst>
          </p:nvPr>
        </p:nvGraphicFramePr>
        <p:xfrm>
          <a:off x="1517158" y="1213522"/>
          <a:ext cx="5738948" cy="340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9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E4F0-9DDB-9373-0E06-CD24BE42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solidFill>
                  <a:schemeClr val="dk1"/>
                </a:solidFill>
                <a:latin typeface="Encode Sans Black"/>
                <a:sym typeface="Encode Sans Black"/>
              </a:rPr>
              <a:t>The</a:t>
            </a:r>
            <a:r>
              <a:rPr lang="zh-CN" altLang="en-US" sz="3000" dirty="0">
                <a:solidFill>
                  <a:schemeClr val="dk1"/>
                </a:solidFill>
                <a:latin typeface="Encode Sans Black"/>
                <a:sym typeface="Encode Sans Black"/>
              </a:rPr>
              <a:t> </a:t>
            </a:r>
            <a:r>
              <a:rPr lang="en-US" altLang="zh-CN" sz="3000" dirty="0">
                <a:solidFill>
                  <a:schemeClr val="dk1"/>
                </a:solidFill>
                <a:latin typeface="Encode Sans Black"/>
                <a:sym typeface="Encode Sans Black"/>
              </a:rPr>
              <a:t>Importance</a:t>
            </a:r>
            <a:r>
              <a:rPr lang="zh-CN" altLang="en-US" sz="3000" dirty="0">
                <a:solidFill>
                  <a:schemeClr val="dk1"/>
                </a:solidFill>
                <a:latin typeface="Encode Sans Black"/>
                <a:sym typeface="Encode Sans Black"/>
              </a:rPr>
              <a:t> </a:t>
            </a:r>
            <a:r>
              <a:rPr lang="en-US" altLang="zh-CN" sz="3000" dirty="0">
                <a:solidFill>
                  <a:schemeClr val="dk1"/>
                </a:solidFill>
                <a:latin typeface="Encode Sans Black"/>
                <a:sym typeface="Encode Sans Black"/>
              </a:rPr>
              <a:t>of</a:t>
            </a:r>
            <a:r>
              <a:rPr lang="zh-CN" altLang="en-US" sz="3000" dirty="0">
                <a:solidFill>
                  <a:schemeClr val="dk1"/>
                </a:solidFill>
                <a:latin typeface="Encode Sans Black"/>
                <a:sym typeface="Encode Sans Black"/>
              </a:rPr>
              <a:t> </a:t>
            </a:r>
            <a:r>
              <a:rPr lang="en-US" altLang="zh-CN" sz="3000" dirty="0">
                <a:solidFill>
                  <a:schemeClr val="dk1"/>
                </a:solidFill>
                <a:latin typeface="Encode Sans Black"/>
                <a:sym typeface="Encode Sans Black"/>
              </a:rPr>
              <a:t>Formative</a:t>
            </a:r>
            <a:r>
              <a:rPr lang="zh-CN" altLang="en-US" sz="3000" dirty="0">
                <a:solidFill>
                  <a:schemeClr val="dk1"/>
                </a:solidFill>
                <a:latin typeface="Encode Sans Black"/>
                <a:sym typeface="Encode Sans Black"/>
              </a:rPr>
              <a:t> </a:t>
            </a:r>
            <a:r>
              <a:rPr lang="en-US" altLang="zh-CN" sz="3000" dirty="0">
                <a:solidFill>
                  <a:schemeClr val="dk1"/>
                </a:solidFill>
                <a:latin typeface="Encode Sans Black"/>
                <a:sym typeface="Encode Sans Black"/>
              </a:rPr>
              <a:t>Feedback</a:t>
            </a:r>
            <a:r>
              <a:rPr lang="zh-CN" altLang="en-US" sz="3000" dirty="0">
                <a:solidFill>
                  <a:schemeClr val="dk1"/>
                </a:solidFill>
                <a:latin typeface="Encode Sans Black"/>
                <a:sym typeface="Encode Sans Black"/>
              </a:rPr>
              <a:t> </a:t>
            </a:r>
            <a:endParaRPr lang="en-US" sz="3000" dirty="0">
              <a:solidFill>
                <a:schemeClr val="dk1"/>
              </a:solidFill>
              <a:latin typeface="Encode Sans Black"/>
              <a:sym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09CED-1806-8EFB-3105-562527C04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8071"/>
            <a:ext cx="8229600" cy="33945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roviding teachers </a:t>
            </a:r>
            <a:r>
              <a:rPr lang="en-US" altLang="zh-CN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formative feedback can improve both their instruction and their students’ outcomes </a:t>
            </a:r>
            <a:r>
              <a:rPr lang="en-US" sz="135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(Taylor &amp; Tyler, 2012; Steinberg &amp; Sartain, 2015</a:t>
            </a:r>
            <a:r>
              <a:rPr lang="en-US" altLang="zh-CN" sz="135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r>
              <a:rPr lang="zh-CN" altLang="en-US" sz="135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Kraft et al., 2018 ).</a:t>
            </a:r>
            <a:endParaRPr lang="en-US" sz="1800" dirty="0">
              <a:solidFill>
                <a:schemeClr val="bg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Formative feedback is nonevaluative, supportive, timely, and specific, with the intention to modify teachers’ thinking or behavior to improve their teaching </a:t>
            </a:r>
            <a:r>
              <a:rPr lang="en-US" sz="135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(Shute, 2008).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 educators experience such feedback on a regular basis. </a:t>
            </a:r>
          </a:p>
          <a:p>
            <a:pPr marL="800089" lvl="1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receives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formative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twice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Kraft &amp; Gilmour, 2016</a:t>
            </a:r>
            <a:r>
              <a:rPr lang="en-US" altLang="zh-CN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altLang="zh-CN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089" lvl="1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utility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(Hellrung &amp; </a:t>
            </a:r>
            <a:r>
              <a:rPr lang="en-US" altLang="zh-CN" sz="1125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Hartig</a:t>
            </a:r>
            <a:r>
              <a:rPr lang="en-US" altLang="zh-CN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2013) </a:t>
            </a:r>
          </a:p>
          <a:p>
            <a:pPr marL="800089" lvl="1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of schools provide teachers access to a math or reading coach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</a:t>
            </a:r>
            <a:r>
              <a:rPr lang="zh-CN" altLang="en-US" sz="1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25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Taie</a:t>
            </a:r>
            <a:r>
              <a:rPr lang="en-US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Goldring, 2017</a:t>
            </a:r>
            <a:r>
              <a:rPr lang="en-US" altLang="zh-CN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zh-CN" altLang="en-US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25" dirty="0">
                <a:solidFill>
                  <a:schemeClr val="bg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Bean et al., 2010; Gibbons &amp; Cobb, 2016; Scott et al., 2012) 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ECDE6-B1A7-0286-6D8D-A29E4E5B152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sz="1200"/>
          </a:p>
        </p:txBody>
      </p:sp>
    </p:spTree>
    <p:extLst>
      <p:ext uri="{BB962C8B-B14F-4D97-AF65-F5344CB8AC3E}">
        <p14:creationId xmlns:p14="http://schemas.microsoft.com/office/powerpoint/2010/main" val="21170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BB97-E9D5-7E4E-BF03-1EE99F5A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b="1" dirty="0">
                <a:solidFill>
                  <a:schemeClr val="dk1"/>
                </a:solidFill>
                <a:latin typeface="Encode Sans Black"/>
              </a:rPr>
              <a:t>Providing Instructors with Automated Feedback:</a:t>
            </a:r>
            <a:r>
              <a:rPr lang="zh-CN" altLang="en-US" sz="1800" b="1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1800" b="1" dirty="0">
                <a:solidFill>
                  <a:schemeClr val="dk1"/>
                </a:solidFill>
                <a:latin typeface="Encode Sans Black"/>
              </a:rPr>
              <a:t>Three</a:t>
            </a:r>
            <a:r>
              <a:rPr lang="zh-CN" altLang="en-US" sz="1800" b="1" dirty="0">
                <a:solidFill>
                  <a:schemeClr val="dk1"/>
                </a:solidFill>
                <a:latin typeface="Encode Sans Black"/>
              </a:rPr>
              <a:t> </a:t>
            </a:r>
            <a:r>
              <a:rPr lang="en-US" altLang="zh-CN" sz="1800" b="1" dirty="0">
                <a:solidFill>
                  <a:schemeClr val="dk1"/>
                </a:solidFill>
                <a:latin typeface="Encode Sans Black"/>
              </a:rPr>
              <a:t>RCTs</a:t>
            </a:r>
            <a:endParaRPr lang="en-US" sz="1800" b="1" dirty="0">
              <a:solidFill>
                <a:schemeClr val="dk1"/>
              </a:solidFill>
              <a:latin typeface="Encode Sans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A6BD2-57D4-7C70-89F2-B98D0767C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r>
              <a:rPr lang="zh-CN" alt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</a:t>
            </a:r>
            <a:r>
              <a:rPr lang="zh-CN" alt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lang="zh-CN" alt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C3670-51D4-6DFB-46BA-143B5AB087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r>
              <a:rPr lang="zh-CN" alt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A0280-E212-C270-7A81-F50A017D77C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Brick-and-Mortar</a:t>
            </a:r>
            <a:r>
              <a:rPr lang="zh-CN" alt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5F3AF-BB01-EEE5-B853-BBE9AFD63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7</a:t>
            </a:fld>
            <a:endParaRPr lang="en"/>
          </a:p>
        </p:txBody>
      </p:sp>
      <p:pic>
        <p:nvPicPr>
          <p:cNvPr id="7" name="Google Shape;1205;p82">
            <a:extLst>
              <a:ext uri="{FF2B5EF4-FFF2-40B4-BE49-F238E27FC236}">
                <a16:creationId xmlns:a16="http://schemas.microsoft.com/office/drawing/2014/main" id="{1B9A9FDC-8EAB-20B5-F37C-0D8BE411A70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872" y="2194481"/>
            <a:ext cx="2555370" cy="255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4C6B6-A31C-59F1-90D2-B84AE3E83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01" y="2895797"/>
            <a:ext cx="1872582" cy="699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1C56B8-D8FF-9941-D321-FAC075B1B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04" y="2895796"/>
            <a:ext cx="1834728" cy="7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A54-0631-468E-F741-5B73D97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dk1"/>
                </a:solidFill>
                <a:latin typeface="Encode Sans Black"/>
              </a:rPr>
              <a:t>Pipeline of Giving 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5F3E-DE3F-1887-73F5-806DEB32D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8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F1A3A-2944-5FDD-0438-3FC796C0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7"/>
          <a:stretch/>
        </p:blipFill>
        <p:spPr>
          <a:xfrm>
            <a:off x="2414847" y="1337582"/>
            <a:ext cx="4190209" cy="326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7C2D8-0B83-E6C0-F0B0-F0474AD639E8}"/>
              </a:ext>
            </a:extLst>
          </p:cNvPr>
          <p:cNvSpPr txBox="1"/>
          <p:nvPr/>
        </p:nvSpPr>
        <p:spPr>
          <a:xfrm>
            <a:off x="1668632" y="2030500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348F-1D46-5D37-58E0-B621635355DE}"/>
              </a:ext>
            </a:extLst>
          </p:cNvPr>
          <p:cNvSpPr txBox="1"/>
          <p:nvPr/>
        </p:nvSpPr>
        <p:spPr>
          <a:xfrm>
            <a:off x="6729154" y="2030500"/>
            <a:ext cx="149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Transcription &amp; Anonymization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CA79C-B5A0-D080-27BA-C05ABA54F762}"/>
              </a:ext>
            </a:extLst>
          </p:cNvPr>
          <p:cNvSpPr txBox="1"/>
          <p:nvPr/>
        </p:nvSpPr>
        <p:spPr>
          <a:xfrm>
            <a:off x="1554480" y="3652949"/>
            <a:ext cx="1244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Transcript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D606-167E-D183-F706-16DBA7190320}"/>
              </a:ext>
            </a:extLst>
          </p:cNvPr>
          <p:cNvSpPr txBox="1"/>
          <p:nvPr/>
        </p:nvSpPr>
        <p:spPr>
          <a:xfrm>
            <a:off x="6843305" y="3700172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96DDEF-3A78-7500-C603-41863EE19191}"/>
              </a:ext>
            </a:extLst>
          </p:cNvPr>
          <p:cNvSpPr/>
          <p:nvPr/>
        </p:nvSpPr>
        <p:spPr>
          <a:xfrm>
            <a:off x="4572001" y="1188268"/>
            <a:ext cx="3649583" cy="341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D66B1-300E-774A-F863-1DC16F872DA9}"/>
              </a:ext>
            </a:extLst>
          </p:cNvPr>
          <p:cNvSpPr/>
          <p:nvPr/>
        </p:nvSpPr>
        <p:spPr>
          <a:xfrm>
            <a:off x="1500612" y="2869411"/>
            <a:ext cx="3191347" cy="188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6064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A54-0631-468E-F741-5B73D97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dk1"/>
                </a:solidFill>
                <a:latin typeface="Encode Sans Black"/>
              </a:rPr>
              <a:t>Pipeline of Giving 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5F3E-DE3F-1887-73F5-806DEB32D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9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F1A3A-2944-5FDD-0438-3FC796C0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7"/>
          <a:stretch/>
        </p:blipFill>
        <p:spPr>
          <a:xfrm>
            <a:off x="2414847" y="1337582"/>
            <a:ext cx="4190209" cy="326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7C2D8-0B83-E6C0-F0B0-F0474AD639E8}"/>
              </a:ext>
            </a:extLst>
          </p:cNvPr>
          <p:cNvSpPr txBox="1"/>
          <p:nvPr/>
        </p:nvSpPr>
        <p:spPr>
          <a:xfrm>
            <a:off x="1668632" y="2030500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348F-1D46-5D37-58E0-B621635355DE}"/>
              </a:ext>
            </a:extLst>
          </p:cNvPr>
          <p:cNvSpPr txBox="1"/>
          <p:nvPr/>
        </p:nvSpPr>
        <p:spPr>
          <a:xfrm>
            <a:off x="6729154" y="2030500"/>
            <a:ext cx="149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&amp; Anonymization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CA79C-B5A0-D080-27BA-C05ABA54F762}"/>
              </a:ext>
            </a:extLst>
          </p:cNvPr>
          <p:cNvSpPr txBox="1"/>
          <p:nvPr/>
        </p:nvSpPr>
        <p:spPr>
          <a:xfrm>
            <a:off x="1554480" y="3652949"/>
            <a:ext cx="1244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Transcript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D606-167E-D183-F706-16DBA7190320}"/>
              </a:ext>
            </a:extLst>
          </p:cNvPr>
          <p:cNvSpPr txBox="1"/>
          <p:nvPr/>
        </p:nvSpPr>
        <p:spPr>
          <a:xfrm>
            <a:off x="6843305" y="3700172"/>
            <a:ext cx="12442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C8A52-EC13-1A20-9D15-5E87159E2710}"/>
              </a:ext>
            </a:extLst>
          </p:cNvPr>
          <p:cNvSpPr/>
          <p:nvPr/>
        </p:nvSpPr>
        <p:spPr>
          <a:xfrm>
            <a:off x="1363678" y="2906991"/>
            <a:ext cx="6416644" cy="192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8189959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1794</Words>
  <Application>Microsoft Macintosh PowerPoint</Application>
  <PresentationFormat>On-screen Show (16:9)</PresentationFormat>
  <Paragraphs>212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Wingdings</vt:lpstr>
      <vt:lpstr>Open Sans</vt:lpstr>
      <vt:lpstr>Arial</vt:lpstr>
      <vt:lpstr>Source Sans Pro</vt:lpstr>
      <vt:lpstr>Merriweather Sans</vt:lpstr>
      <vt:lpstr>NimbusRomNo9L</vt:lpstr>
      <vt:lpstr>Roboto</vt:lpstr>
      <vt:lpstr>Encode Sans Black</vt:lpstr>
      <vt:lpstr>Calibri</vt:lpstr>
      <vt:lpstr>Cambria Math</vt:lpstr>
      <vt:lpstr>1_Custom Design</vt:lpstr>
      <vt:lpstr>Text Analysis IV: Teacher Learning and RCTs  ISEA Session 11  Jing Liu University of Maryland April 11, 2026</vt:lpstr>
      <vt:lpstr>Opening Questions</vt:lpstr>
      <vt:lpstr>Using NLP to Measure and Improve Teaching: A Framework</vt:lpstr>
      <vt:lpstr>Using NLP to Measure and Improve Teaching: A Framework</vt:lpstr>
      <vt:lpstr>Using NLP to Measure and Improve Teaching: A Framework</vt:lpstr>
      <vt:lpstr>The Importance of Formative Feedback </vt:lpstr>
      <vt:lpstr>Providing Instructors with Automated Feedback: Three RCTs</vt:lpstr>
      <vt:lpstr>Pipeline of Giving Feedback</vt:lpstr>
      <vt:lpstr>Pipeline of Giving Feedback</vt:lpstr>
      <vt:lpstr>Pipeline of Giving Feedback</vt:lpstr>
      <vt:lpstr>Pipeline of Giving Feedback</vt:lpstr>
      <vt:lpstr>PowerPoint Presentation</vt:lpstr>
      <vt:lpstr>RCT with Code in Place</vt:lpstr>
      <vt:lpstr>PowerPoint Presentation</vt:lpstr>
      <vt:lpstr>PowerPoint Presentation</vt:lpstr>
      <vt:lpstr>PowerPoint Presentation</vt:lpstr>
      <vt:lpstr>Identification Strategy: 2SLS Estimator</vt:lpstr>
      <vt:lpstr>First Stages: By Week Outcome: Whether an instructor ever checked the feedback</vt:lpstr>
      <vt:lpstr>Effects of Automated Feedback on Teaching Practices </vt:lpstr>
      <vt:lpstr>TOT Effects on Student Outcomes</vt:lpstr>
      <vt:lpstr>Heterogeneity </vt:lpstr>
      <vt:lpstr>RCT with Polygence</vt:lpstr>
      <vt:lpstr>Results</vt:lpstr>
      <vt:lpstr>ITT on Project Outcomes</vt:lpstr>
      <vt:lpstr>RCT with TeachFX in Utah</vt:lpstr>
      <vt:lpstr>Identifying Focusing Questions</vt:lpstr>
      <vt:lpstr>Treatment</vt:lpstr>
      <vt:lpstr>PowerPoint Presentation</vt:lpstr>
      <vt:lpstr>PowerPoint Presentation</vt:lpstr>
      <vt:lpstr>Research Questions</vt:lpstr>
      <vt:lpstr>Descriptive Statistics</vt:lpstr>
      <vt:lpstr>RQ1. Engagement with the feedback email and the TeachFX platform is limited</vt:lpstr>
      <vt:lpstr>RQ2. The treatment improved teachers’ use of focusing questions, but not other related teaching practices or student engagement. </vt:lpstr>
      <vt:lpstr>RQ3. Many barriers prevent teachers from fully engaging with the feedback</vt:lpstr>
      <vt:lpstr>Conclusions</vt:lpstr>
      <vt:lpstr>Discussion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Personalizing Educational Content through Retrieval Augmented Generation  ISEA Session 8  Min Sun and Shawon Sarkar University of Washington March 15, 2024</dc:title>
  <dc:creator>Alanya Cannon</dc:creator>
  <cp:lastModifiedBy>Jing Liu</cp:lastModifiedBy>
  <cp:revision>23</cp:revision>
  <dcterms:created xsi:type="dcterms:W3CDTF">2014-10-14T00:51:43Z</dcterms:created>
  <dcterms:modified xsi:type="dcterms:W3CDTF">2025-04-11T15:54:55Z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