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5143500" cx="9144000"/>
  <p:notesSz cx="6858000" cy="9144000"/>
  <p:embeddedFontLst>
    <p:embeddedFont>
      <p:font typeface="Lato"/>
      <p:regular r:id="rId55"/>
      <p:bold r:id="rId56"/>
      <p:italic r:id="rId57"/>
      <p:boldItalic r:id="rId58"/>
    </p:embeddedFont>
    <p:embeddedFont>
      <p:font typeface="Helvetica Neue"/>
      <p:regular r:id="rId59"/>
      <p:bold r:id="rId60"/>
      <p:italic r:id="rId61"/>
      <p:boldItalic r:id="rId62"/>
    </p:embeddedFont>
    <p:embeddedFont>
      <p:font typeface="Encode Sans Black"/>
      <p:bold r:id="rId63"/>
    </p:embeddedFont>
    <p:embeddedFont>
      <p:font typeface="Open Sans Light"/>
      <p:regular r:id="rId64"/>
      <p:bold r:id="rId65"/>
      <p:italic r:id="rId66"/>
      <p:boldItalic r:id="rId67"/>
    </p:embeddedFont>
    <p:embeddedFont>
      <p:font typeface="Open Sans"/>
      <p:regular r:id="rId68"/>
      <p:bold r:id="rId69"/>
      <p:italic r:id="rId70"/>
      <p:boldItalic r:id="rId71"/>
    </p:embeddedFont>
    <p:embeddedFont>
      <p:font typeface="Century Gothic"/>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6">
          <p15:clr>
            <a:srgbClr val="A4A3A4"/>
          </p15:clr>
        </p15:guide>
      </p15:sldGuideLst>
    </p:ext>
    <p:ext uri="GoogleSlidesCustomDataVersion2">
      <go:slidesCustomData xmlns:go="http://customooxmlschemas.google.com/" r:id="rId76" roundtripDataSignature="AMtx7mja0JrpyyKHgzXc4+17y1GsxABD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987B25-2B63-452A-AA43-DA5B4501347F}">
  <a:tblStyle styleId="{78987B25-2B63-452A-AA43-DA5B4501347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87860392-765C-4399-A29D-3052EDF8964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bold.fntdata"/><Relationship Id="rId72" Type="http://schemas.openxmlformats.org/officeDocument/2006/relationships/font" Target="fonts/CenturyGothic-regular.fntdata"/><Relationship Id="rId31" Type="http://schemas.openxmlformats.org/officeDocument/2006/relationships/slide" Target="slides/slide24.xml"/><Relationship Id="rId75" Type="http://schemas.openxmlformats.org/officeDocument/2006/relationships/font" Target="fonts/CenturyGothic-boldItalic.fntdata"/><Relationship Id="rId30" Type="http://schemas.openxmlformats.org/officeDocument/2006/relationships/slide" Target="slides/slide23.xml"/><Relationship Id="rId74" Type="http://schemas.openxmlformats.org/officeDocument/2006/relationships/font" Target="fonts/CenturyGothic-italic.fntdata"/><Relationship Id="rId33" Type="http://schemas.openxmlformats.org/officeDocument/2006/relationships/slide" Target="slides/slide26.xml"/><Relationship Id="rId32" Type="http://schemas.openxmlformats.org/officeDocument/2006/relationships/slide" Target="slides/slide25.xml"/><Relationship Id="rId76" Type="http://customschemas.google.com/relationships/presentationmetadata" Target="meta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3.xml"/><Relationship Id="rId64" Type="http://schemas.openxmlformats.org/officeDocument/2006/relationships/font" Target="fonts/OpenSansLight-regular.fntdata"/><Relationship Id="rId63" Type="http://schemas.openxmlformats.org/officeDocument/2006/relationships/font" Target="fonts/EncodeSansBlack-bold.fntdata"/><Relationship Id="rId22" Type="http://schemas.openxmlformats.org/officeDocument/2006/relationships/slide" Target="slides/slide15.xml"/><Relationship Id="rId66" Type="http://schemas.openxmlformats.org/officeDocument/2006/relationships/font" Target="fonts/OpenSansLight-italic.fntdata"/><Relationship Id="rId21" Type="http://schemas.openxmlformats.org/officeDocument/2006/relationships/slide" Target="slides/slide14.xml"/><Relationship Id="rId65" Type="http://schemas.openxmlformats.org/officeDocument/2006/relationships/font" Target="fonts/OpenSansLight-bold.fntdata"/><Relationship Id="rId24" Type="http://schemas.openxmlformats.org/officeDocument/2006/relationships/slide" Target="slides/slide17.xml"/><Relationship Id="rId68" Type="http://schemas.openxmlformats.org/officeDocument/2006/relationships/font" Target="fonts/OpenSans-regular.fntdata"/><Relationship Id="rId23" Type="http://schemas.openxmlformats.org/officeDocument/2006/relationships/slide" Target="slides/slide16.xml"/><Relationship Id="rId67" Type="http://schemas.openxmlformats.org/officeDocument/2006/relationships/font" Target="fonts/OpenSansLight-boldItalic.fntdata"/><Relationship Id="rId60" Type="http://schemas.openxmlformats.org/officeDocument/2006/relationships/font" Target="fonts/HelveticaNeue-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penSans-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Lato-regular.fntdata"/><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Lato-italic.fntdata"/><Relationship Id="rId12" Type="http://schemas.openxmlformats.org/officeDocument/2006/relationships/slide" Target="slides/slide5.xml"/><Relationship Id="rId56" Type="http://schemas.openxmlformats.org/officeDocument/2006/relationships/font" Target="fonts/Lato-bold.fntdata"/><Relationship Id="rId15" Type="http://schemas.openxmlformats.org/officeDocument/2006/relationships/slide" Target="slides/slide8.xml"/><Relationship Id="rId59" Type="http://schemas.openxmlformats.org/officeDocument/2006/relationships/font" Target="fonts/HelveticaNeue-regular.fntdata"/><Relationship Id="rId14" Type="http://schemas.openxmlformats.org/officeDocument/2006/relationships/slide" Target="slides/slide7.xml"/><Relationship Id="rId58" Type="http://schemas.openxmlformats.org/officeDocument/2006/relationships/font" Target="fonts/Lat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html/2312.01202v1/#S6.T2"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 name="Google Shape;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3319f16c5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3319f16c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Situated in </a:t>
            </a:r>
            <a:endParaRPr/>
          </a:p>
        </p:txBody>
      </p:sp>
      <p:sp>
        <p:nvSpPr>
          <p:cNvPr id="144" name="Google Shape;14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Times"/>
                <a:ea typeface="Times"/>
                <a:cs typeface="Times"/>
                <a:sym typeface="Times"/>
              </a:rPr>
              <a:t>corpus might not be considered as being “big”, they provide enough data for computational methods to produce meaningful results but not so much data that iterative human coding becomes intractable. The dataset also includes interviewees’ research ID, demographics, job roles, and job location. </a:t>
            </a:r>
            <a:endParaRPr b="0"/>
          </a:p>
          <a:p>
            <a:pPr indent="0" lvl="0" marL="0" rtl="0" algn="l">
              <a:lnSpc>
                <a:spcPct val="100000"/>
              </a:lnSpc>
              <a:spcBef>
                <a:spcPts val="0"/>
              </a:spcBef>
              <a:spcAft>
                <a:spcPts val="0"/>
              </a:spcAft>
              <a:buSzPts val="1400"/>
              <a:buNone/>
            </a:pPr>
            <a:br>
              <a:rPr lang="en-US"/>
            </a:br>
            <a:endParaRPr/>
          </a:p>
        </p:txBody>
      </p:sp>
      <p:sp>
        <p:nvSpPr>
          <p:cNvPr id="152" name="Google Shape;15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Human coding at the center of our approach– first round of codebook development, LDA</a:t>
            </a:r>
            <a:endParaRPr/>
          </a:p>
          <a:p>
            <a:pPr indent="0" lvl="0" marL="0" rtl="0" algn="l">
              <a:lnSpc>
                <a:spcPct val="100000"/>
              </a:lnSpc>
              <a:spcBef>
                <a:spcPts val="0"/>
              </a:spcBef>
              <a:spcAft>
                <a:spcPts val="0"/>
              </a:spcAft>
              <a:buSzPts val="1400"/>
              <a:buNone/>
            </a:pPr>
            <a:r>
              <a:rPr lang="en-US"/>
              <a:t>The final codebook then feed into the human coding, asking for 3 most salient themes; and GPT-4 coding– mimick human coding behaviors. </a:t>
            </a:r>
            <a:endParaRPr/>
          </a:p>
          <a:p>
            <a:pPr indent="0" lvl="0" marL="0" rtl="0" algn="l">
              <a:lnSpc>
                <a:spcPct val="100000"/>
              </a:lnSpc>
              <a:spcBef>
                <a:spcPts val="0"/>
              </a:spcBef>
              <a:spcAft>
                <a:spcPts val="0"/>
              </a:spcAft>
              <a:buSzPts val="1400"/>
              <a:buNone/>
            </a:pPr>
            <a:r>
              <a:rPr lang="en-US"/>
              <a:t>Sentiment analysis</a:t>
            </a:r>
            <a:endParaRPr/>
          </a:p>
          <a:p>
            <a:pPr indent="0" lvl="0" marL="0" rtl="0" algn="l">
              <a:lnSpc>
                <a:spcPct val="100000"/>
              </a:lnSpc>
              <a:spcBef>
                <a:spcPts val="0"/>
              </a:spcBef>
              <a:spcAft>
                <a:spcPts val="0"/>
              </a:spcAft>
              <a:buSzPts val="1400"/>
              <a:buNone/>
            </a:pPr>
            <a:r>
              <a:rPr lang="en-US"/>
              <a:t>Lastly, we compare and evaluate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8" name="Google Shape;1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319f16c5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3319f16c5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 name="Google Shape;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28" name="Google Shape;22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1. Hit Rate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0" i="0" lang="en-US">
                <a:solidFill>
                  <a:schemeClr val="dk1"/>
                </a:solidFill>
                <a:latin typeface="Arial"/>
                <a:ea typeface="Arial"/>
                <a:cs typeface="Arial"/>
                <a:sym typeface="Arial"/>
              </a:rPr>
              <a:t>Hit rate, can be seen as a measure of how many times a system successfully recommends items of interest out of all the opportunities it had to make such recommendations. It is closely related to recall but is more commonly used in scenarios like movie or product recommendations.</a:t>
            </a:r>
            <a:endParaRPr b="0" i="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200">
                <a:solidFill>
                  <a:schemeClr val="dk1"/>
                </a:solidFill>
                <a:highlight>
                  <a:srgbClr val="FFFFFF"/>
                </a:highlight>
              </a:rPr>
              <a:t> we calculated hit rates, which measured the percentage of machine-labeled themes that corresponded with human-labeled themes. Table </a:t>
            </a:r>
            <a:r>
              <a:rPr lang="en-US" sz="1200" u="sng">
                <a:solidFill>
                  <a:schemeClr val="hlink"/>
                </a:solidFill>
                <a:highlight>
                  <a:srgbClr val="FFFFFF"/>
                </a:highlight>
                <a:hlinkClick r:id="rId2"/>
              </a:rPr>
              <a:t>2</a:t>
            </a:r>
            <a:r>
              <a:rPr lang="en-US" sz="1200">
                <a:solidFill>
                  <a:schemeClr val="dk1"/>
                </a:solidFill>
                <a:highlight>
                  <a:srgbClr val="FFFFFF"/>
                </a:highlight>
              </a:rPr>
              <a:t> illustrates that, on average, approximately 78% of GPT-4 annotated child codes matched those annotated by humans for each paragraph</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a:p>
            <a:pPr indent="0" lvl="0" marL="0" rtl="0" algn="l">
              <a:lnSpc>
                <a:spcPct val="100000"/>
              </a:lnSpc>
              <a:spcBef>
                <a:spcPts val="0"/>
              </a:spcBef>
              <a:spcAft>
                <a:spcPts val="0"/>
              </a:spcAft>
              <a:buNone/>
            </a:pPr>
            <a:r>
              <a:rPr lang="en-US" sz="1200">
                <a:solidFill>
                  <a:schemeClr val="dk1"/>
                </a:solidFill>
                <a:highlight>
                  <a:srgbClr val="FFFFFF"/>
                </a:highlight>
              </a:rPr>
              <a:t>Given that up to three child codes were assigned to each paragraph, these results indicate a significant overlap at child code level about detailed themes, with GPT-4 and human coders identifying at least two identical themes per paragraph. The LDA approach also demonstrated a high rate of overlap, aligning with human annotations for more than half of the child codes. Hit rates for both computer-assisted methods increased when comparing the broad themes (parent codes). In particular, GPT-4 parent code labels nearly fully cover the human experts’ coded parent codes.</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Accuracy: TP+TN/ TP+TN+FP+FN</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2. Precision: </a:t>
            </a:r>
            <a:r>
              <a:rPr b="0" i="0" lang="en-US">
                <a:solidFill>
                  <a:schemeClr val="dk1"/>
                </a:solidFill>
                <a:latin typeface="Arial"/>
                <a:ea typeface="Arial"/>
                <a:cs typeface="Arial"/>
                <a:sym typeface="Arial"/>
              </a:rPr>
              <a:t>Precision is the fraction of relevant instances among the retrieved instances. It is defined as: Precision=TP/TP+FP where: </a:t>
            </a:r>
            <a:r>
              <a:rPr b="1" i="0" lang="en-US">
                <a:solidFill>
                  <a:schemeClr val="dk1"/>
                </a:solidFill>
                <a:latin typeface="Arial"/>
                <a:ea typeface="Arial"/>
                <a:cs typeface="Arial"/>
                <a:sym typeface="Arial"/>
              </a:rPr>
              <a:t>TP</a:t>
            </a:r>
            <a:r>
              <a:rPr b="0" i="0" lang="en-US">
                <a:solidFill>
                  <a:schemeClr val="dk1"/>
                </a:solidFill>
                <a:latin typeface="Arial"/>
                <a:ea typeface="Arial"/>
                <a:cs typeface="Arial"/>
                <a:sym typeface="Arial"/>
              </a:rPr>
              <a:t> (True Positives) is the number of correct positive predictions; </a:t>
            </a:r>
            <a:r>
              <a:rPr b="1" i="0" lang="en-US">
                <a:solidFill>
                  <a:schemeClr val="dk1"/>
                </a:solidFill>
                <a:latin typeface="Arial"/>
                <a:ea typeface="Arial"/>
                <a:cs typeface="Arial"/>
                <a:sym typeface="Arial"/>
              </a:rPr>
              <a:t>FP</a:t>
            </a:r>
            <a:r>
              <a:rPr b="0" i="0" lang="en-US">
                <a:solidFill>
                  <a:schemeClr val="dk1"/>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3. Recall: </a:t>
            </a:r>
            <a:r>
              <a:rPr b="0" i="0" lang="en-US">
                <a:solidFill>
                  <a:schemeClr val="dk1"/>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b="1" i="0" lang="en-US">
                <a:solidFill>
                  <a:schemeClr val="dk1"/>
                </a:solidFill>
                <a:latin typeface="Arial"/>
                <a:ea typeface="Arial"/>
                <a:cs typeface="Arial"/>
                <a:sym typeface="Arial"/>
              </a:rPr>
              <a:t>TP</a:t>
            </a:r>
            <a:r>
              <a:rPr b="0" i="0" lang="en-US">
                <a:solidFill>
                  <a:schemeClr val="dk1"/>
                </a:solidFill>
                <a:latin typeface="Arial"/>
                <a:ea typeface="Arial"/>
                <a:cs typeface="Arial"/>
                <a:sym typeface="Arial"/>
              </a:rPr>
              <a:t> (True Positives) is as defined above; </a:t>
            </a:r>
            <a:r>
              <a:rPr b="1" i="0" lang="en-US">
                <a:solidFill>
                  <a:schemeClr val="dk1"/>
                </a:solidFill>
                <a:latin typeface="Arial"/>
                <a:ea typeface="Arial"/>
                <a:cs typeface="Arial"/>
                <a:sym typeface="Arial"/>
              </a:rPr>
              <a:t>FN</a:t>
            </a:r>
            <a:r>
              <a:rPr b="0" i="0" lang="en-US">
                <a:solidFill>
                  <a:schemeClr val="dk1"/>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4. F-Score (F1 Score); </a:t>
            </a:r>
            <a:r>
              <a:rPr b="0" i="0" lang="en-US">
                <a:solidFill>
                  <a:schemeClr val="dk1"/>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solidFill>
                <a:schemeClr val="dk1"/>
              </a:solidFill>
            </a:endParaRPr>
          </a:p>
          <a:p>
            <a:pPr indent="-228600" lvl="0" marL="457200" rtl="0" algn="l">
              <a:lnSpc>
                <a:spcPct val="100000"/>
              </a:lnSpc>
              <a:spcBef>
                <a:spcPts val="0"/>
              </a:spcBef>
              <a:spcAft>
                <a:spcPts val="0"/>
              </a:spcAft>
              <a:buSzPts val="1100"/>
              <a:buNone/>
            </a:pPr>
            <a:r>
              <a:t/>
            </a:r>
            <a:endParaRPr b="0" i="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i="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0" i="0" lang="en-US">
                <a:solidFill>
                  <a:schemeClr val="dk1"/>
                </a:solidFill>
                <a:latin typeface="Arial"/>
                <a:ea typeface="Arial"/>
                <a:cs typeface="Arial"/>
                <a:sym typeface="Arial"/>
              </a:rPr>
              <a:t>An AUC of 1 indicates a perfect model; an AUC of 0.5 suggests no discriminative power, equivalent to random guessing. </a:t>
            </a:r>
            <a:endParaRPr>
              <a:solidFill>
                <a:schemeClr val="dk1"/>
              </a:solidFill>
            </a:endParaRPr>
          </a:p>
          <a:p>
            <a:pPr indent="-228600" lvl="0" marL="457200" rtl="0" algn="l">
              <a:lnSpc>
                <a:spcPct val="100000"/>
              </a:lnSpc>
              <a:spcBef>
                <a:spcPts val="0"/>
              </a:spcBef>
              <a:spcAft>
                <a:spcPts val="0"/>
              </a:spcAft>
              <a:buSzPts val="1100"/>
              <a:buNone/>
            </a:pPr>
            <a:r>
              <a:t/>
            </a:r>
            <a:endParaRPr b="0" i="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100"/>
              <a:buFont typeface="Arial"/>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Cohen's Kappa is a statistic that measures inter-annotator agreement for categorical items. It is more robust than simple percent agreement calculation since it takes into account the agreement occurring by chance. Cohen's Kappa adjusts for the agreement that could happen by chance, thus providing a more accurate measure of the actual agreement between two raters or a rater and a predictive model. A kappa value of 1 indicates perfect agreement, while a value of 0 indicates agreement equivalent to chance. Negative values indicate agreement less than chance, which signifies systematic disagreement.</a:t>
            </a:r>
            <a:endParaRPr/>
          </a:p>
          <a:p>
            <a:pPr indent="0" lvl="0" marL="0" rtl="0" algn="l">
              <a:lnSpc>
                <a:spcPct val="100000"/>
              </a:lnSpc>
              <a:spcBef>
                <a:spcPts val="0"/>
              </a:spcBef>
              <a:spcAft>
                <a:spcPts val="0"/>
              </a:spcAft>
              <a:buSzPts val="1400"/>
              <a:buNone/>
            </a:pPr>
            <a:r>
              <a:t/>
            </a:r>
            <a:endParaRPr/>
          </a:p>
        </p:txBody>
      </p:sp>
      <p:sp>
        <p:nvSpPr>
          <p:cNvPr id="266" name="Google Shape;26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100"/>
              <a:buNone/>
            </a:pPr>
            <a:r>
              <a:t/>
            </a:r>
            <a:endParaRPr/>
          </a:p>
        </p:txBody>
      </p:sp>
      <p:sp>
        <p:nvSpPr>
          <p:cNvPr id="282" name="Google Shape;2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 name="Google Shape;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52" name="Google Shape;52;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2" name="Google Shape;29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3319f16c52_162_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g33319f16c52_162_3: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05" name="Google Shape;305;g33319f16c52_162_3: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3319f16c52_162_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g33319f16c52_162_12: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14" name="Google Shape;314;g33319f16c52_162_12: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319f16c52_162_3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g33319f16c52_162_33: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36" name="Google Shape;336;g33319f16c52_162_33: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3319f16c52_162_4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g33319f16c52_162_43: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47" name="Google Shape;347;g33319f16c52_162_43: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3319f16c52_162_5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33319f16c52_162_59: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64" name="Google Shape;364;g33319f16c52_162_59: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3319f16c52_162_7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g33319f16c52_162_76: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82" name="Google Shape;382;g33319f16c52_162_76: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3319f16c52_162_8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1" name="Google Shape;391;g33319f16c52_162_85: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92" name="Google Shape;392;g33319f16c52_162_85: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3319f16c52_162_9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2" name="Google Shape;402;g33319f16c52_162_95: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03" name="Google Shape;403;g33319f16c52_162_95: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3319f16c52_162_1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5" name="Google Shape;425;g33319f16c52_162_117: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26" name="Google Shape;426;g33319f16c52_162_117: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3319f16c52_162_12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g33319f16c52_162_124: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34" name="Google Shape;434;g33319f16c52_162_124: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3319f16c52_162_13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5" name="Google Shape;445;g33319f16c52_162_135: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Confidence Scores</a:t>
            </a:r>
            <a:r>
              <a:rPr lang="en-US" sz="1200">
                <a:solidFill>
                  <a:schemeClr val="dk1"/>
                </a:solidFill>
                <a:latin typeface="Arial"/>
                <a:ea typeface="Arial"/>
                <a:cs typeface="Arial"/>
                <a:sym typeface="Arial"/>
              </a:rPr>
              <a:t>: The model assigns a confidence level (0-1) for each theme.</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Interpreting Confidence Scores</a:t>
            </a:r>
            <a:r>
              <a:rPr lang="en-US" sz="1200">
                <a:solidFill>
                  <a:schemeClr val="dk1"/>
                </a:solidFill>
                <a:latin typeface="Arial"/>
                <a:ea typeface="Arial"/>
                <a:cs typeface="Arial"/>
                <a:sym typeface="Arial"/>
              </a:rPr>
              <a:t>:</a:t>
            </a:r>
            <a:endParaRPr/>
          </a:p>
          <a:p>
            <a:pPr indent="-76200" lvl="0" marL="0" marR="0" rtl="0" algn="l">
              <a:spcBef>
                <a:spcPts val="0"/>
              </a:spcBef>
              <a:spcAft>
                <a:spcPts val="0"/>
              </a:spcAft>
              <a:buClr>
                <a:schemeClr val="dk1"/>
              </a:buClr>
              <a:buSzPts val="1200"/>
              <a:buFont typeface="Arial"/>
              <a:buChar char="•"/>
            </a:pPr>
            <a:r>
              <a:rPr b="1" lang="en-US" sz="1200">
                <a:solidFill>
                  <a:schemeClr val="dk1"/>
                </a:solidFill>
                <a:latin typeface="Arial"/>
                <a:ea typeface="Arial"/>
                <a:cs typeface="Arial"/>
                <a:sym typeface="Arial"/>
              </a:rPr>
              <a:t>High Confidence (0.9–1.0 or 90–100%)</a:t>
            </a:r>
            <a:r>
              <a:rPr lang="en-US" sz="1200">
                <a:solidFill>
                  <a:schemeClr val="dk1"/>
                </a:solidFill>
                <a:latin typeface="Arial"/>
                <a:ea typeface="Arial"/>
                <a:cs typeface="Arial"/>
                <a:sym typeface="Arial"/>
              </a:rPr>
              <a:t> → The model is very sure about the classification.</a:t>
            </a:r>
            <a:endParaRPr/>
          </a:p>
          <a:p>
            <a:pPr indent="-76200" lvl="0" marL="0" marR="0" rtl="0" algn="l">
              <a:spcBef>
                <a:spcPts val="0"/>
              </a:spcBef>
              <a:spcAft>
                <a:spcPts val="0"/>
              </a:spcAft>
              <a:buClr>
                <a:schemeClr val="dk1"/>
              </a:buClr>
              <a:buSzPts val="1200"/>
              <a:buFont typeface="Arial"/>
              <a:buChar char="•"/>
            </a:pPr>
            <a:r>
              <a:rPr b="1" lang="en-US" sz="1200">
                <a:solidFill>
                  <a:schemeClr val="dk1"/>
                </a:solidFill>
                <a:latin typeface="Arial"/>
                <a:ea typeface="Arial"/>
                <a:cs typeface="Arial"/>
                <a:sym typeface="Arial"/>
              </a:rPr>
              <a:t>Moderate Confidence (0.7–0.89 or 70–89%)</a:t>
            </a:r>
            <a:r>
              <a:rPr lang="en-US" sz="1200">
                <a:solidFill>
                  <a:schemeClr val="dk1"/>
                </a:solidFill>
                <a:latin typeface="Arial"/>
                <a:ea typeface="Arial"/>
                <a:cs typeface="Arial"/>
                <a:sym typeface="Arial"/>
              </a:rPr>
              <a:t> → The theme fits, but there may be some ambiguity.</a:t>
            </a:r>
            <a:endParaRPr/>
          </a:p>
          <a:p>
            <a:pPr indent="-76200" lvl="0" marL="0" marR="0" rtl="0" algn="l">
              <a:spcBef>
                <a:spcPts val="0"/>
              </a:spcBef>
              <a:spcAft>
                <a:spcPts val="0"/>
              </a:spcAft>
              <a:buClr>
                <a:schemeClr val="dk1"/>
              </a:buClr>
              <a:buSzPts val="1200"/>
              <a:buFont typeface="Arial"/>
              <a:buChar char="•"/>
            </a:pPr>
            <a:r>
              <a:rPr b="1" lang="en-US" sz="1200">
                <a:solidFill>
                  <a:schemeClr val="dk1"/>
                </a:solidFill>
                <a:latin typeface="Arial"/>
                <a:ea typeface="Arial"/>
                <a:cs typeface="Arial"/>
                <a:sym typeface="Arial"/>
              </a:rPr>
              <a:t>Low Confidence (0.5–0.69 or 50–69%)</a:t>
            </a:r>
            <a:r>
              <a:rPr lang="en-US" sz="1200">
                <a:solidFill>
                  <a:schemeClr val="dk1"/>
                </a:solidFill>
                <a:latin typeface="Arial"/>
                <a:ea typeface="Arial"/>
                <a:cs typeface="Arial"/>
                <a:sym typeface="Arial"/>
              </a:rPr>
              <a:t> → Uncertain classification; human review recommended.</a:t>
            </a:r>
            <a:endParaRPr/>
          </a:p>
          <a:p>
            <a:pPr indent="-76200" lvl="0" marL="0" marR="0" rtl="0" algn="l">
              <a:spcBef>
                <a:spcPts val="0"/>
              </a:spcBef>
              <a:spcAft>
                <a:spcPts val="0"/>
              </a:spcAft>
              <a:buClr>
                <a:schemeClr val="dk1"/>
              </a:buClr>
              <a:buSzPts val="1200"/>
              <a:buFont typeface="Arial"/>
              <a:buChar char="•"/>
            </a:pPr>
            <a:r>
              <a:rPr b="1" lang="en-US" sz="1200">
                <a:solidFill>
                  <a:schemeClr val="dk1"/>
                </a:solidFill>
                <a:latin typeface="Arial"/>
                <a:ea typeface="Arial"/>
                <a:cs typeface="Arial"/>
                <a:sym typeface="Arial"/>
              </a:rPr>
              <a:t>Below 0.5 (less than 50%)</a:t>
            </a:r>
            <a:r>
              <a:rPr lang="en-US" sz="1200">
                <a:solidFill>
                  <a:schemeClr val="dk1"/>
                </a:solidFill>
                <a:latin typeface="Arial"/>
                <a:ea typeface="Arial"/>
                <a:cs typeface="Arial"/>
                <a:sym typeface="Arial"/>
              </a:rPr>
              <a:t> → The model is guessing; consider manual review.</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Why Confidence Scores Matter</a:t>
            </a:r>
            <a:r>
              <a:rPr lang="en-US" sz="1200">
                <a:solidFill>
                  <a:schemeClr val="dk1"/>
                </a:solidFill>
                <a:latin typeface="Arial"/>
                <a:ea typeface="Arial"/>
                <a:cs typeface="Arial"/>
                <a:sym typeface="Arial"/>
              </a:rPr>
              <a:t>:</a:t>
            </a:r>
            <a:endParaRPr/>
          </a:p>
          <a:p>
            <a:pPr indent="-76200" lvl="0" marL="0" marR="0" rtl="0" algn="l">
              <a:spcBef>
                <a:spcPts val="0"/>
              </a:spcBef>
              <a:spcAft>
                <a:spcPts val="0"/>
              </a:spcAft>
              <a:buClr>
                <a:schemeClr val="dk1"/>
              </a:buClr>
              <a:buSzPts val="1200"/>
              <a:buFont typeface="Play"/>
              <a:buAutoNum type="arabicPeriod"/>
            </a:pPr>
            <a:r>
              <a:rPr b="1" lang="en-US" sz="1200">
                <a:solidFill>
                  <a:schemeClr val="dk1"/>
                </a:solidFill>
                <a:latin typeface="Arial"/>
                <a:ea typeface="Arial"/>
                <a:cs typeface="Arial"/>
                <a:sym typeface="Arial"/>
              </a:rPr>
              <a:t>Prioritizes Human Review</a:t>
            </a:r>
            <a:r>
              <a:rPr lang="en-US" sz="1200">
                <a:solidFill>
                  <a:schemeClr val="dk1"/>
                </a:solidFill>
                <a:latin typeface="Arial"/>
                <a:ea typeface="Arial"/>
                <a:cs typeface="Arial"/>
                <a:sym typeface="Arial"/>
              </a:rPr>
              <a:t> → Focuses human validation on </a:t>
            </a:r>
            <a:r>
              <a:rPr b="1" lang="en-US" sz="1200">
                <a:solidFill>
                  <a:schemeClr val="dk1"/>
                </a:solidFill>
                <a:latin typeface="Arial"/>
                <a:ea typeface="Arial"/>
                <a:cs typeface="Arial"/>
                <a:sym typeface="Arial"/>
              </a:rPr>
              <a:t>low-confidence</a:t>
            </a:r>
            <a:r>
              <a:rPr lang="en-US" sz="1200">
                <a:solidFill>
                  <a:schemeClr val="dk1"/>
                </a:solidFill>
                <a:latin typeface="Arial"/>
                <a:ea typeface="Arial"/>
                <a:cs typeface="Arial"/>
                <a:sym typeface="Arial"/>
              </a:rPr>
              <a:t> cases.</a:t>
            </a:r>
            <a:endParaRPr/>
          </a:p>
          <a:p>
            <a:pPr indent="-76200" lvl="0" marL="0" marR="0" rtl="0" algn="l">
              <a:spcBef>
                <a:spcPts val="0"/>
              </a:spcBef>
              <a:spcAft>
                <a:spcPts val="0"/>
              </a:spcAft>
              <a:buClr>
                <a:schemeClr val="dk1"/>
              </a:buClr>
              <a:buSzPts val="1200"/>
              <a:buFont typeface="Play"/>
              <a:buAutoNum type="arabicPeriod"/>
            </a:pPr>
            <a:r>
              <a:rPr b="1" lang="en-US" sz="1200">
                <a:solidFill>
                  <a:schemeClr val="dk1"/>
                </a:solidFill>
                <a:latin typeface="Arial"/>
                <a:ea typeface="Arial"/>
                <a:cs typeface="Arial"/>
                <a:sym typeface="Arial"/>
              </a:rPr>
              <a:t>Enhances Trust</a:t>
            </a:r>
            <a:r>
              <a:rPr lang="en-US" sz="1200">
                <a:solidFill>
                  <a:schemeClr val="dk1"/>
                </a:solidFill>
                <a:latin typeface="Arial"/>
                <a:ea typeface="Arial"/>
                <a:cs typeface="Arial"/>
                <a:sym typeface="Arial"/>
              </a:rPr>
              <a:t> → Users can assess </a:t>
            </a:r>
            <a:r>
              <a:rPr b="1" lang="en-US" sz="1200">
                <a:solidFill>
                  <a:schemeClr val="dk1"/>
                </a:solidFill>
                <a:latin typeface="Arial"/>
                <a:ea typeface="Arial"/>
                <a:cs typeface="Arial"/>
                <a:sym typeface="Arial"/>
              </a:rPr>
              <a:t>how reliable</a:t>
            </a:r>
            <a:r>
              <a:rPr lang="en-US" sz="1200">
                <a:solidFill>
                  <a:schemeClr val="dk1"/>
                </a:solidFill>
                <a:latin typeface="Arial"/>
                <a:ea typeface="Arial"/>
                <a:cs typeface="Arial"/>
                <a:sym typeface="Arial"/>
              </a:rPr>
              <a:t> an LLM-generated theme is.</a:t>
            </a:r>
            <a:endParaRPr/>
          </a:p>
          <a:p>
            <a:pPr indent="-76200" lvl="0" marL="0" marR="0" rtl="0" algn="l">
              <a:spcBef>
                <a:spcPts val="0"/>
              </a:spcBef>
              <a:spcAft>
                <a:spcPts val="0"/>
              </a:spcAft>
              <a:buClr>
                <a:schemeClr val="dk1"/>
              </a:buClr>
              <a:buSzPts val="1200"/>
              <a:buFont typeface="Play"/>
              <a:buAutoNum type="arabicPeriod"/>
            </a:pPr>
            <a:r>
              <a:rPr b="1" lang="en-US" sz="1200">
                <a:solidFill>
                  <a:schemeClr val="dk1"/>
                </a:solidFill>
                <a:latin typeface="Arial"/>
                <a:ea typeface="Arial"/>
                <a:cs typeface="Arial"/>
                <a:sym typeface="Arial"/>
              </a:rPr>
              <a:t>Improves Repeat Coding</a:t>
            </a:r>
            <a:r>
              <a:rPr lang="en-US" sz="1200">
                <a:solidFill>
                  <a:schemeClr val="dk1"/>
                </a:solidFill>
                <a:latin typeface="Arial"/>
                <a:ea typeface="Arial"/>
                <a:cs typeface="Arial"/>
                <a:sym typeface="Arial"/>
              </a:rPr>
              <a:t> → Can set thresholds (e.g., accept classifications with </a:t>
            </a:r>
            <a:r>
              <a:rPr b="1" lang="en-US" sz="1200">
                <a:solidFill>
                  <a:schemeClr val="dk1"/>
                </a:solidFill>
                <a:latin typeface="Arial"/>
                <a:ea typeface="Arial"/>
                <a:cs typeface="Arial"/>
                <a:sym typeface="Arial"/>
              </a:rPr>
              <a:t>&gt;80% confidence</a:t>
            </a:r>
            <a:r>
              <a:rPr lang="en-US" sz="1200">
                <a:solidFill>
                  <a:schemeClr val="dk1"/>
                </a:solidFill>
                <a:latin typeface="Arial"/>
                <a:ea typeface="Arial"/>
                <a:cs typeface="Arial"/>
                <a:sym typeface="Arial"/>
              </a:rPr>
              <a:t> automatically).</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"Other" Labeling</a:t>
            </a:r>
            <a:r>
              <a:rPr lang="en-US" sz="1200">
                <a:solidFill>
                  <a:schemeClr val="dk1"/>
                </a:solidFill>
                <a:latin typeface="Arial"/>
                <a:ea typeface="Arial"/>
                <a:cs typeface="Arial"/>
                <a:sym typeface="Arial"/>
              </a:rPr>
              <a:t>: If a text </a:t>
            </a:r>
            <a:r>
              <a:rPr b="1" lang="en-US" sz="1200">
                <a:solidFill>
                  <a:schemeClr val="dk1"/>
                </a:solidFill>
                <a:latin typeface="Arial"/>
                <a:ea typeface="Arial"/>
                <a:cs typeface="Arial"/>
                <a:sym typeface="Arial"/>
              </a:rPr>
              <a:t>does not match</a:t>
            </a:r>
            <a:r>
              <a:rPr lang="en-US" sz="1200">
                <a:solidFill>
                  <a:schemeClr val="dk1"/>
                </a:solidFill>
                <a:latin typeface="Arial"/>
                <a:ea typeface="Arial"/>
                <a:cs typeface="Arial"/>
                <a:sym typeface="Arial"/>
              </a:rPr>
              <a:t> any codebook category with high confidence, the model will return "Other".</a:t>
            </a:r>
            <a:endParaRPr/>
          </a:p>
        </p:txBody>
      </p:sp>
      <p:sp>
        <p:nvSpPr>
          <p:cNvPr id="446" name="Google Shape;446;g33319f16c52_162_135: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319f16c52_162_15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7" name="Google Shape;467;g33319f16c52_162_156: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68" name="Google Shape;468;g33319f16c52_162_156: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3319f16c52_162_16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5" name="Google Shape;475;g33319f16c52_162_163: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76" name="Google Shape;476;g33319f16c52_162_163: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3319f16c52_162_17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g33319f16c52_162_170: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84" name="Google Shape;484;g33319f16c52_162_170: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3319f16c52_162_18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4" name="Google Shape;494;g33319f16c52_162_180:notes"/>
          <p:cNvSpPr txBox="1"/>
          <p:nvPr>
            <p:ph idx="1" type="body"/>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95" name="Google Shape;495;g33319f16c52_162_180:notes"/>
          <p:cNvSpPr txBox="1"/>
          <p:nvPr>
            <p:ph idx="12" type="sldNum"/>
          </p:nvPr>
        </p:nvSpPr>
        <p:spPr>
          <a:xfrm>
            <a:off x="0" y="0"/>
            <a:ext cx="4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7" name="Google Shape;51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 contrast to other clustering methods that assign documents to one topic only, LDA analysis aims to discover the latent topics across all documents, and </a:t>
            </a:r>
            <a:endParaRPr/>
          </a:p>
          <a:p>
            <a:pPr indent="0" lvl="0" marL="0" marR="0" rtl="0" algn="l">
              <a:lnSpc>
                <a:spcPct val="100000"/>
              </a:lnSpc>
              <a:spcBef>
                <a:spcPts val="0"/>
              </a:spcBef>
              <a:spcAft>
                <a:spcPts val="0"/>
              </a:spcAft>
              <a:buClr>
                <a:srgbClr val="000000"/>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a:solidFill>
                  <a:schemeClr val="dk1"/>
                </a:solidFill>
              </a:rPr>
              <a:t>Simultaneously derive the composition of topics for each text entry (each task).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It is a generalization of older approach of probabilistic latent semantic analysis. </a:t>
            </a:r>
            <a:endParaRPr/>
          </a:p>
        </p:txBody>
      </p:sp>
      <p:sp>
        <p:nvSpPr>
          <p:cNvPr id="81" name="Google Shape;81;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89" name="Google Shape;89;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6"/>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1300"/>
              </a:buClr>
              <a:buSzPts val="5000"/>
              <a:buFont typeface="Encode Sans Black"/>
              <a:buNone/>
              <a:defRPr b="1" i="0" sz="5000" u="none" cap="none" strike="noStrike">
                <a:solidFill>
                  <a:srgbClr val="191300"/>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6"/>
          <p:cNvPicPr preferRelativeResize="0"/>
          <p:nvPr/>
        </p:nvPicPr>
        <p:blipFill rotWithShape="1">
          <a:blip r:embed="rId2">
            <a:alphaModFix/>
          </a:blip>
          <a:srcRect b="0" l="0" r="0" t="0"/>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 name="Shape 13"/>
        <p:cNvGrpSpPr/>
        <p:nvPr/>
      </p:nvGrpSpPr>
      <p:grpSpPr>
        <a:xfrm>
          <a:off x="0" y="0"/>
          <a:ext cx="0" cy="0"/>
          <a:chOff x="0" y="0"/>
          <a:chExt cx="0" cy="0"/>
        </a:xfrm>
      </p:grpSpPr>
      <p:sp>
        <p:nvSpPr>
          <p:cNvPr id="14" name="Google Shape;14;p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191300"/>
              </a:buClr>
              <a:buSzPts val="2400"/>
              <a:buFont typeface="Merriweather Sans"/>
              <a:buChar char="&gt;"/>
              <a:defRPr b="1" i="0" sz="2400" u="none" cap="none" strike="noStrike">
                <a:solidFill>
                  <a:srgbClr val="191300"/>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91300"/>
              </a:buClr>
              <a:buSzPts val="2000"/>
              <a:buFont typeface="Arial"/>
              <a:buChar char="–"/>
              <a:defRPr b="1" i="0" sz="2000" u="none" cap="none" strike="noStrike">
                <a:solidFill>
                  <a:srgbClr val="191300"/>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91300"/>
              </a:buClr>
              <a:buSzPts val="1800"/>
              <a:buFont typeface="Merriweather Sans"/>
              <a:buChar char="&gt;"/>
              <a:defRPr b="1" i="0" sz="1800" u="none" cap="none" strike="noStrike">
                <a:solidFill>
                  <a:srgbClr val="191300"/>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91300"/>
              </a:buClr>
              <a:buSzPts val="1600"/>
              <a:buFont typeface="Arial"/>
              <a:buChar char="–"/>
              <a:defRPr b="1" i="0" sz="1600" u="none" cap="none" strike="noStrike">
                <a:solidFill>
                  <a:srgbClr val="191300"/>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91300"/>
              </a:buClr>
              <a:buSzPts val="1400"/>
              <a:buFont typeface="Merriweather Sans"/>
              <a:buChar char="&gt;"/>
              <a:defRPr b="1" i="0" sz="1400" u="none" cap="none" strike="noStrike">
                <a:solidFill>
                  <a:srgbClr val="191300"/>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9"/>
          <p:cNvPicPr preferRelativeResize="0"/>
          <p:nvPr/>
        </p:nvPicPr>
        <p:blipFill rotWithShape="1">
          <a:blip r:embed="rId2">
            <a:alphaModFix/>
          </a:blip>
          <a:srcRect b="0" l="0" r="0" t="0"/>
          <a:stretch/>
        </p:blipFill>
        <p:spPr>
          <a:xfrm>
            <a:off x="549031" y="1020608"/>
            <a:ext cx="1103781" cy="963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17" name="Shape 17"/>
        <p:cNvGrpSpPr/>
        <p:nvPr/>
      </p:nvGrpSpPr>
      <p:grpSpPr>
        <a:xfrm>
          <a:off x="0" y="0"/>
          <a:ext cx="0" cy="0"/>
          <a:chOff x="0" y="0"/>
          <a:chExt cx="0" cy="0"/>
        </a:xfrm>
      </p:grpSpPr>
      <p:sp>
        <p:nvSpPr>
          <p:cNvPr id="18" name="Google Shape;18;p42"/>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0"/>
              </a:spcBef>
              <a:spcAft>
                <a:spcPts val="0"/>
              </a:spcAft>
              <a:buClr>
                <a:srgbClr val="000000"/>
              </a:buClr>
              <a:buSzPts val="2250"/>
              <a:buFont typeface="Arial"/>
              <a:buNone/>
              <a:defRPr b="1" i="0" sz="2250" u="none" cap="none" strike="noStrike">
                <a:solidFill>
                  <a:srgbClr val="33006F"/>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42"/>
          <p:cNvSpPr txBox="1"/>
          <p:nvPr>
            <p:ph idx="2" type="body"/>
          </p:nvPr>
        </p:nvSpPr>
        <p:spPr>
          <a:xfrm>
            <a:off x="659305" y="1740179"/>
            <a:ext cx="8197114" cy="285756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000000"/>
              </a:buClr>
              <a:buSzPts val="1800"/>
              <a:buFont typeface="Merriweather Sans"/>
              <a:buChar char="&gt;"/>
              <a:defRPr b="0" i="0" sz="1800" u="none" cap="none" strike="noStrike">
                <a:solidFill>
                  <a:schemeClr val="accent5"/>
                </a:solidFill>
                <a:latin typeface="Open Sans Light"/>
                <a:ea typeface="Open Sans Light"/>
                <a:cs typeface="Open Sans Light"/>
                <a:sym typeface="Open Sans Light"/>
              </a:defRPr>
            </a:lvl1pPr>
            <a:lvl2pPr indent="-228600" lvl="1" marL="914400" marR="0" rtl="0" algn="l">
              <a:lnSpc>
                <a:spcPct val="100000"/>
              </a:lnSpc>
              <a:spcBef>
                <a:spcPts val="0"/>
              </a:spcBef>
              <a:spcAft>
                <a:spcPts val="0"/>
              </a:spcAft>
              <a:buClr>
                <a:srgbClr val="000000"/>
              </a:buClr>
              <a:buSzPts val="1400"/>
              <a:buFont typeface="Arial"/>
              <a:buNone/>
              <a:defRPr b="0" i="0" sz="1500" u="none" cap="none" strike="noStrike">
                <a:solidFill>
                  <a:schemeClr val="accent5"/>
                </a:solidFill>
                <a:latin typeface="Open Sans Light"/>
                <a:ea typeface="Open Sans Light"/>
                <a:cs typeface="Open Sans Light"/>
                <a:sym typeface="Open Sans Light"/>
              </a:defRPr>
            </a:lvl2pPr>
            <a:lvl3pPr indent="-314325" lvl="2" marL="1371600" marR="0" rtl="0" algn="l">
              <a:lnSpc>
                <a:spcPct val="100000"/>
              </a:lnSpc>
              <a:spcBef>
                <a:spcPts val="0"/>
              </a:spcBef>
              <a:spcAft>
                <a:spcPts val="0"/>
              </a:spcAft>
              <a:buClr>
                <a:srgbClr val="000000"/>
              </a:buClr>
              <a:buSzPts val="1350"/>
              <a:buFont typeface="Merriweather Sans"/>
              <a:buChar char="&gt;"/>
              <a:defRPr b="0" i="0" sz="1350" u="none" cap="none" strike="noStrike">
                <a:solidFill>
                  <a:schemeClr val="accent5"/>
                </a:solidFill>
                <a:latin typeface="Open Sans Light"/>
                <a:ea typeface="Open Sans Light"/>
                <a:cs typeface="Open Sans Light"/>
                <a:sym typeface="Open Sans Light"/>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accent5"/>
                </a:solidFill>
                <a:latin typeface="Open Sans Light"/>
                <a:ea typeface="Open Sans Light"/>
                <a:cs typeface="Open Sans Light"/>
                <a:sym typeface="Open Sans Light"/>
              </a:defRPr>
            </a:lvl4pPr>
            <a:lvl5pPr indent="-295275" lvl="4" marL="2286000" marR="0" rtl="0" algn="l">
              <a:lnSpc>
                <a:spcPct val="100000"/>
              </a:lnSpc>
              <a:spcBef>
                <a:spcPts val="0"/>
              </a:spcBef>
              <a:spcAft>
                <a:spcPts val="0"/>
              </a:spcAft>
              <a:buClr>
                <a:srgbClr val="000000"/>
              </a:buClr>
              <a:buSzPts val="1050"/>
              <a:buFont typeface="Merriweather Sans"/>
              <a:buChar char="&gt;"/>
              <a:defRPr b="0" i="0" sz="1050" u="none" cap="none" strike="noStrike">
                <a:solidFill>
                  <a:schemeClr val="accent5"/>
                </a:solidFill>
                <a:latin typeface="Open Sans Light"/>
                <a:ea typeface="Open Sans Light"/>
                <a:cs typeface="Open Sans Light"/>
                <a:sym typeface="Open Sans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0" name="Google Shape;20;p42"/>
          <p:cNvPicPr preferRelativeResize="0"/>
          <p:nvPr/>
        </p:nvPicPr>
        <p:blipFill rotWithShape="1">
          <a:blip r:embed="rId2">
            <a:alphaModFix/>
          </a:blip>
          <a:srcRect b="0" l="0" r="0" t="0"/>
          <a:stretch/>
        </p:blipFill>
        <p:spPr>
          <a:xfrm>
            <a:off x="766764" y="1022631"/>
            <a:ext cx="1103781" cy="72272"/>
          </a:xfrm>
          <a:prstGeom prst="rect">
            <a:avLst/>
          </a:prstGeom>
          <a:noFill/>
          <a:ln>
            <a:noFill/>
          </a:ln>
        </p:spPr>
      </p:pic>
      <p:sp>
        <p:nvSpPr>
          <p:cNvPr id="21" name="Google Shape;21;p42"/>
          <p:cNvSpPr txBox="1"/>
          <p:nvPr>
            <p:ph idx="3"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1800"/>
              <a:buFont typeface="Arial"/>
              <a:buNone/>
              <a:defRPr b="0" i="0" sz="1800" u="none" cap="none" strike="noStrike">
                <a:solidFill>
                  <a:srgbClr val="33006F"/>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2" name="Google Shape;22;p42"/>
          <p:cNvPicPr preferRelativeResize="0"/>
          <p:nvPr/>
        </p:nvPicPr>
        <p:blipFill rotWithShape="1">
          <a:blip r:embed="rId3">
            <a:alphaModFix/>
          </a:blip>
          <a:srcRect b="0" l="0" r="0" t="0"/>
          <a:stretch/>
        </p:blipFill>
        <p:spPr>
          <a:xfrm>
            <a:off x="6363105" y="4838175"/>
            <a:ext cx="2425295" cy="122224"/>
          </a:xfrm>
          <a:prstGeom prst="rect">
            <a:avLst/>
          </a:prstGeom>
          <a:noFill/>
          <a:ln>
            <a:noFill/>
          </a:ln>
        </p:spPr>
      </p:pic>
      <p:pic>
        <p:nvPicPr>
          <p:cNvPr id="23" name="Google Shape;23;p42"/>
          <p:cNvPicPr preferRelativeResize="0"/>
          <p:nvPr/>
        </p:nvPicPr>
        <p:blipFill rotWithShape="1">
          <a:blip r:embed="rId4">
            <a:alphaModFix/>
          </a:blip>
          <a:srcRect b="0" l="0" r="0" t="0"/>
          <a:stretch/>
        </p:blipFill>
        <p:spPr>
          <a:xfrm>
            <a:off x="779463" y="4459390"/>
            <a:ext cx="728468" cy="6051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4" name="Shape 24"/>
        <p:cNvGrpSpPr/>
        <p:nvPr/>
      </p:nvGrpSpPr>
      <p:grpSpPr>
        <a:xfrm>
          <a:off x="0" y="0"/>
          <a:ext cx="0" cy="0"/>
          <a:chOff x="0" y="0"/>
          <a:chExt cx="0" cy="0"/>
        </a:xfrm>
      </p:grpSpPr>
      <p:sp>
        <p:nvSpPr>
          <p:cNvPr id="25" name="Google Shape;25;p43"/>
          <p:cNvSpPr txBox="1"/>
          <p:nvPr>
            <p:ph type="title"/>
          </p:nvPr>
        </p:nvSpPr>
        <p:spPr>
          <a:xfrm>
            <a:off x="671757" y="884868"/>
            <a:ext cx="6972300" cy="198131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5000"/>
              <a:buFont typeface="Encode Sans Black"/>
              <a:buNone/>
              <a:defRPr b="1" i="0" sz="37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26" name="Google Shape;26;p43"/>
          <p:cNvPicPr preferRelativeResize="0"/>
          <p:nvPr/>
        </p:nvPicPr>
        <p:blipFill rotWithShape="1">
          <a:blip r:embed="rId2">
            <a:alphaModFix/>
          </a:blip>
          <a:srcRect b="0" l="0" r="0" t="0"/>
          <a:stretch/>
        </p:blipFill>
        <p:spPr>
          <a:xfrm>
            <a:off x="813588" y="3004564"/>
            <a:ext cx="2284303" cy="84578"/>
          </a:xfrm>
          <a:prstGeom prst="rect">
            <a:avLst/>
          </a:prstGeom>
          <a:noFill/>
          <a:ln>
            <a:noFill/>
          </a:ln>
        </p:spPr>
      </p:pic>
      <p:pic>
        <p:nvPicPr>
          <p:cNvPr descr="University of Washington logo" id="27" name="Google Shape;27;p43"/>
          <p:cNvPicPr preferRelativeResize="0"/>
          <p:nvPr/>
        </p:nvPicPr>
        <p:blipFill rotWithShape="1">
          <a:blip r:embed="rId3">
            <a:alphaModFix/>
          </a:blip>
          <a:srcRect b="0" l="0" r="0" t="0"/>
          <a:stretch/>
        </p:blipFill>
        <p:spPr>
          <a:xfrm>
            <a:off x="677334" y="4765676"/>
            <a:ext cx="2540000" cy="200025"/>
          </a:xfrm>
          <a:prstGeom prst="rect">
            <a:avLst/>
          </a:prstGeom>
          <a:noFill/>
          <a:ln>
            <a:noFill/>
          </a:ln>
        </p:spPr>
      </p:pic>
      <p:pic>
        <p:nvPicPr>
          <p:cNvPr descr="W logo" id="28" name="Google Shape;28;p43"/>
          <p:cNvPicPr preferRelativeResize="0"/>
          <p:nvPr/>
        </p:nvPicPr>
        <p:blipFill rotWithShape="1">
          <a:blip r:embed="rId4">
            <a:alphaModFix/>
          </a:blip>
          <a:srcRect b="0" l="0" r="0" t="0"/>
          <a:stretch/>
        </p:blipFill>
        <p:spPr>
          <a:xfrm>
            <a:off x="7445815" y="4459391"/>
            <a:ext cx="1371600" cy="6926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 name="Shape 29"/>
        <p:cNvGrpSpPr/>
        <p:nvPr/>
      </p:nvGrpSpPr>
      <p:grpSpPr>
        <a:xfrm>
          <a:off x="0" y="0"/>
          <a:ext cx="0" cy="0"/>
          <a:chOff x="0" y="0"/>
          <a:chExt cx="0" cy="0"/>
        </a:xfrm>
      </p:grpSpPr>
      <p:sp>
        <p:nvSpPr>
          <p:cNvPr id="30" name="Google Shape;30;p44"/>
          <p:cNvSpPr txBox="1"/>
          <p:nvPr>
            <p:ph type="title"/>
          </p:nvPr>
        </p:nvSpPr>
        <p:spPr>
          <a:xfrm>
            <a:off x="671757" y="273802"/>
            <a:ext cx="8184662" cy="74883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31" name="Google Shape;31;p44"/>
          <p:cNvPicPr preferRelativeResize="0"/>
          <p:nvPr/>
        </p:nvPicPr>
        <p:blipFill rotWithShape="1">
          <a:blip r:embed="rId2">
            <a:alphaModFix/>
          </a:blip>
          <a:srcRect b="0" l="0" r="0" t="0"/>
          <a:stretch/>
        </p:blipFill>
        <p:spPr>
          <a:xfrm>
            <a:off x="784225" y="1078354"/>
            <a:ext cx="1358184" cy="50288"/>
          </a:xfrm>
          <a:prstGeom prst="rect">
            <a:avLst/>
          </a:prstGeom>
          <a:noFill/>
          <a:ln>
            <a:noFill/>
          </a:ln>
        </p:spPr>
      </p:pic>
      <p:sp>
        <p:nvSpPr>
          <p:cNvPr id="32" name="Google Shape;32;p44"/>
          <p:cNvSpPr txBox="1"/>
          <p:nvPr>
            <p:ph idx="1"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rgbClr val="FFFFFF"/>
              </a:buClr>
              <a:buSzPts val="2400"/>
              <a:buFont typeface="Arial"/>
              <a:buNone/>
              <a:defRPr b="0" i="0" sz="1800" u="none" cap="none" strike="noStrike">
                <a:solidFill>
                  <a:srgbClr val="FFFFFF"/>
                </a:solidFill>
                <a:latin typeface="Arial"/>
                <a:ea typeface="Arial"/>
                <a:cs typeface="Arial"/>
                <a:sym typeface="Arial"/>
              </a:defRPr>
            </a:lvl1pPr>
            <a:lvl2pPr indent="-228600" lvl="1" marL="914400" marR="0" rtl="0" algn="l">
              <a:lnSpc>
                <a:spcPct val="100000"/>
              </a:lnSpc>
              <a:spcBef>
                <a:spcPts val="420"/>
              </a:spcBef>
              <a:spcAft>
                <a:spcPts val="0"/>
              </a:spcAft>
              <a:buClr>
                <a:srgbClr val="E8D3A2"/>
              </a:buClr>
              <a:buSzPts val="28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360"/>
              </a:spcBef>
              <a:spcAft>
                <a:spcPts val="0"/>
              </a:spcAft>
              <a:buClr>
                <a:srgbClr val="E8D3A2"/>
              </a:buClr>
              <a:buSzPts val="24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9pPr>
          </a:lstStyle>
          <a:p/>
        </p:txBody>
      </p:sp>
      <p:sp>
        <p:nvSpPr>
          <p:cNvPr id="33" name="Google Shape;33;p44"/>
          <p:cNvSpPr txBox="1"/>
          <p:nvPr>
            <p:ph idx="2" type="body"/>
          </p:nvPr>
        </p:nvSpPr>
        <p:spPr>
          <a:xfrm>
            <a:off x="659305" y="1740179"/>
            <a:ext cx="8197114" cy="285756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rgbClr val="FFFFFF"/>
              </a:buClr>
              <a:buSzPts val="2400"/>
              <a:buFont typeface="Merriweather Sans"/>
              <a:buChar char="&gt;"/>
              <a:defRPr b="1" i="0" sz="18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300"/>
              </a:spcBef>
              <a:spcAft>
                <a:spcPts val="0"/>
              </a:spcAft>
              <a:buClr>
                <a:srgbClr val="FFFFFF"/>
              </a:buClr>
              <a:buSzPts val="2000"/>
              <a:buFont typeface="Arial"/>
              <a:buChar char="–"/>
              <a:defRPr b="1" i="0" sz="15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270"/>
              </a:spcBef>
              <a:spcAft>
                <a:spcPts val="0"/>
              </a:spcAft>
              <a:buClr>
                <a:srgbClr val="FFFFFF"/>
              </a:buClr>
              <a:buSzPts val="1800"/>
              <a:buFont typeface="Merriweather Sans"/>
              <a:buChar char="&gt;"/>
              <a:defRPr b="1" i="0" sz="135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240"/>
              </a:spcBef>
              <a:spcAft>
                <a:spcPts val="0"/>
              </a:spcAft>
              <a:buClr>
                <a:srgbClr val="FFFFFF"/>
              </a:buClr>
              <a:buSzPts val="1600"/>
              <a:buFont typeface="Arial"/>
              <a:buChar char="–"/>
              <a:defRPr b="1" i="0" sz="12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10"/>
              </a:spcBef>
              <a:spcAft>
                <a:spcPts val="0"/>
              </a:spcAft>
              <a:buClr>
                <a:srgbClr val="FFFFFF"/>
              </a:buClr>
              <a:buSzPts val="1400"/>
              <a:buFont typeface="Merriweather Sans"/>
              <a:buChar char="&gt;"/>
              <a:defRPr b="1" i="0" sz="105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9pPr>
          </a:lstStyle>
          <a:p/>
        </p:txBody>
      </p:sp>
      <p:pic>
        <p:nvPicPr>
          <p:cNvPr id="34" name="Google Shape;34;p44"/>
          <p:cNvPicPr preferRelativeResize="0"/>
          <p:nvPr/>
        </p:nvPicPr>
        <p:blipFill rotWithShape="1">
          <a:blip r:embed="rId3">
            <a:alphaModFix/>
          </a:blip>
          <a:srcRect b="0" l="0" r="0" t="0"/>
          <a:stretch/>
        </p:blipFill>
        <p:spPr>
          <a:xfrm>
            <a:off x="6248401" y="4765676"/>
            <a:ext cx="2540000" cy="2000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36" name="Shape 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_MASTER">
  <p:cSld name="SLIDES_MASTER">
    <p:bg>
      <p:bgPr>
        <a:solidFill>
          <a:srgbClr val="FFFFFF"/>
        </a:solidFill>
      </p:bgPr>
    </p:bg>
    <p:spTree>
      <p:nvGrpSpPr>
        <p:cNvPr id="37" name="Shape 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1.jpg"/><Relationship Id="rId10" Type="http://schemas.openxmlformats.org/officeDocument/2006/relationships/theme" Target="../theme/theme2.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urple text on a black background&#10;&#10;Description automatically generated" id="6" name="Google Shape;6;p5"/>
          <p:cNvPicPr preferRelativeResize="0"/>
          <p:nvPr/>
        </p:nvPicPr>
        <p:blipFill rotWithShape="1">
          <a:blip r:embed="rId1">
            <a:alphaModFix/>
          </a:blip>
          <a:srcRect b="13468" l="0" r="0" t="0"/>
          <a:stretch/>
        </p:blipFill>
        <p:spPr>
          <a:xfrm>
            <a:off x="2179964" y="4462911"/>
            <a:ext cx="2595310" cy="540651"/>
          </a:xfrm>
          <a:prstGeom prst="rect">
            <a:avLst/>
          </a:prstGeom>
          <a:noFill/>
          <a:ln>
            <a:noFill/>
          </a:ln>
        </p:spPr>
      </p:pic>
      <p:pic>
        <p:nvPicPr>
          <p:cNvPr descr="Blue text on a black background&#10;&#10;Description automatically generated" id="7" name="Google Shape;7;p5"/>
          <p:cNvPicPr preferRelativeResize="0"/>
          <p:nvPr/>
        </p:nvPicPr>
        <p:blipFill rotWithShape="1">
          <a:blip r:embed="rId2">
            <a:alphaModFix/>
          </a:blip>
          <a:srcRect b="0" l="0" r="0" t="0"/>
          <a:stretch/>
        </p:blipFill>
        <p:spPr>
          <a:xfrm>
            <a:off x="241242" y="4509786"/>
            <a:ext cx="1870118" cy="446903"/>
          </a:xfrm>
          <a:prstGeom prst="rect">
            <a:avLst/>
          </a:prstGeom>
          <a:noFill/>
          <a:ln>
            <a:noFill/>
          </a:ln>
        </p:spPr>
      </p:pic>
      <p:pic>
        <p:nvPicPr>
          <p:cNvPr descr="A green text on a black background&#10;&#10;Description automatically generated" id="8" name="Google Shape;8;p5"/>
          <p:cNvPicPr preferRelativeResize="0"/>
          <p:nvPr/>
        </p:nvPicPr>
        <p:blipFill rotWithShape="1">
          <a:blip r:embed="rId3">
            <a:alphaModFix/>
          </a:blip>
          <a:srcRect b="0" l="0" r="0" t="0"/>
          <a:stretch/>
        </p:blipFill>
        <p:spPr>
          <a:xfrm>
            <a:off x="7304492" y="4618318"/>
            <a:ext cx="1598266" cy="338371"/>
          </a:xfrm>
          <a:prstGeom prst="rect">
            <a:avLst/>
          </a:prstGeom>
          <a:noFill/>
          <a:ln>
            <a:noFill/>
          </a:ln>
        </p:spPr>
      </p:pic>
      <p:pic>
        <p:nvPicPr>
          <p:cNvPr descr="A logo for a university&#10;&#10;Description automatically generated" id="9" name="Google Shape;9;p5"/>
          <p:cNvPicPr preferRelativeResize="0"/>
          <p:nvPr/>
        </p:nvPicPr>
        <p:blipFill rotWithShape="1">
          <a:blip r:embed="rId4">
            <a:alphaModFix/>
          </a:blip>
          <a:srcRect b="41749" l="21010" r="13690" t="45012"/>
          <a:stretch/>
        </p:blipFill>
        <p:spPr>
          <a:xfrm>
            <a:off x="4843878" y="4411141"/>
            <a:ext cx="2392010" cy="627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5" r:id="rId1"/>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cale.com/leaderboard" TargetMode="Externa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s.google.com/presentation/d/13YU8tAKrIfW6R0UnQE6C5PEAkJhzsXqy/edit#slide=id.p9" TargetMode="External"/><Relationship Id="rId4" Type="http://schemas.openxmlformats.org/officeDocument/2006/relationships/hyperlink" Target="https://www.deeplearning.ai/short-courses/chatgpt-prompt-engineering-for-developer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platform.colleague.ai/assistant?_gl=1*x4a3h7*_gcl_aw*R0NMLjE3Mzk5ODk4MzcuQ2p3S0NBaUFuOWE5QmhCdEVpd0FiS2c2Zm9ZUG91cHdsdnBvZ2RQOExsdlI3WFNqVU9OZ1JvbDR0ODFlWVRxNkMxUGljT3VVQmc3aHZSb0NaVmdRQXZEX0J3RQ..*_gcl_au*NjkyMzg0NzY3LjE3MzkxMjU4MzQ.&amp;id=a9b24896-15f9-4fa5-a9d2-c9d751879684" TargetMode="External"/><Relationship Id="rId4" Type="http://schemas.openxmlformats.org/officeDocument/2006/relationships/hyperlink" Target="https://platform.colleague.ai/assistant?_gl=1*x4a3h7*_gcl_aw*R0NMLjE3Mzk5ODk4MzcuQ2p3S0NBaUFuOWE5QmhCdEVpd0FiS2c2Zm9ZUG91cHdsdnBvZ2RQOExsdlI3WFNqVU9OZ1JvbDR0ODFlWVRxNkMxUGljT3VVQmc3aHZSb0NaVmdRQXZEX0J3RQ..*_gcl_au*NjkyMzg0NzY3LjE3MzkxMjU4MzQ.&amp;id=a9b24896-15f9-4fa5-a9d2-c9d751879684" TargetMode="External"/><Relationship Id="rId5" Type="http://schemas.openxmlformats.org/officeDocument/2006/relationships/hyperlink" Target="https://platform.colleague.ai/assistant?_gl=1*x4a3h7*_gcl_aw*R0NMLjE3Mzk5ODk4MzcuQ2p3S0NBaUFuOWE5QmhCdEVpd0FiS2c2Zm9ZUG91cHdsdnBvZ2RQOExsdlI3WFNqVU9OZ1JvbDR0ODFlWVRxNkMxUGljT3VVQmc3aHZSb0NaVmdRQXZEX0J3RQ..*_gcl_au*NjkyMzg0NzY3LjE3MzkxMjU4MzQ.&amp;id=a9b24896-15f9-4fa5-a9d2-c9d75187968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github.com/AlexLiuxx/ISEA_Session7_NLP-examplary-code/blob/main/ISEA_topic_label_using_openai.ipynb" TargetMode="External"/><Relationship Id="rId4" Type="http://schemas.openxmlformats.org/officeDocument/2006/relationships/hyperlink" Target="https://github.com/AlexLiuxx/ISEA_Session7_NLP-examplary-code/blob/main/ISEA_STM_topic_model.Rm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45.jp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hyperlink" Target="http://isea_lda.ipynb" TargetMode="External"/><Relationship Id="rId4" Type="http://schemas.openxmlformats.org/officeDocument/2006/relationships/hyperlink" Target="http://isea_stm_topic_model.rm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image" Target="../media/image44.jpg"/><Relationship Id="rId5" Type="http://schemas.openxmlformats.org/officeDocument/2006/relationships/image" Target="../media/image3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4.png"/><Relationship Id="rId4" Type="http://schemas.openxmlformats.org/officeDocument/2006/relationships/image" Target="../media/image43.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title"/>
          </p:nvPr>
        </p:nvSpPr>
        <p:spPr>
          <a:xfrm>
            <a:off x="460375" y="751325"/>
            <a:ext cx="8220900" cy="3687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300"/>
              </a:buClr>
              <a:buSzPts val="5000"/>
              <a:buFont typeface="Encode Sans Black"/>
              <a:buNone/>
            </a:pPr>
            <a:r>
              <a:rPr lang="en-US" sz="2400"/>
              <a:t>National Language Process: Thematic and Sentiment Analysis</a:t>
            </a:r>
            <a:br>
              <a:rPr lang="en-US" sz="2400"/>
            </a:br>
            <a:br>
              <a:rPr lang="en-US" sz="2400"/>
            </a:br>
            <a:r>
              <a:rPr lang="en-US" sz="2400">
                <a:solidFill>
                  <a:srgbClr val="191300"/>
                </a:solidFill>
              </a:rPr>
              <a:t>ISEA Session 7</a:t>
            </a:r>
            <a:br>
              <a:rPr lang="en-US" sz="2400">
                <a:solidFill>
                  <a:srgbClr val="191300"/>
                </a:solidFill>
              </a:rPr>
            </a:br>
            <a:br>
              <a:rPr lang="en-US" sz="2400">
                <a:solidFill>
                  <a:srgbClr val="191300"/>
                </a:solidFill>
              </a:rPr>
            </a:br>
            <a:r>
              <a:rPr lang="en-US" sz="1600">
                <a:solidFill>
                  <a:srgbClr val="191300"/>
                </a:solidFill>
              </a:rPr>
              <a:t>Min Sun and Alex Liu</a:t>
            </a:r>
            <a:br>
              <a:rPr lang="en-US" sz="1600">
                <a:solidFill>
                  <a:srgbClr val="191300"/>
                </a:solidFill>
              </a:rPr>
            </a:br>
            <a:r>
              <a:rPr lang="en-US" sz="1600">
                <a:solidFill>
                  <a:srgbClr val="191300"/>
                </a:solidFill>
              </a:rPr>
              <a:t>University of Washington</a:t>
            </a:r>
            <a:br>
              <a:rPr lang="en-US" sz="1600">
                <a:solidFill>
                  <a:srgbClr val="191300"/>
                </a:solidFill>
              </a:rPr>
            </a:br>
            <a:r>
              <a:rPr lang="en-US" sz="1600">
                <a:solidFill>
                  <a:srgbClr val="191300"/>
                </a:solidFill>
              </a:rPr>
              <a:t>3.7.2025</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idx="1" type="body"/>
          </p:nvPr>
        </p:nvSpPr>
        <p:spPr>
          <a:xfrm>
            <a:off x="3936994" y="1020160"/>
            <a:ext cx="4708037" cy="333184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1" lang="en-US" sz="1200">
                <a:latin typeface="Helvetica Neue"/>
                <a:ea typeface="Helvetica Neue"/>
                <a:cs typeface="Helvetica Neue"/>
                <a:sym typeface="Helvetica Neue"/>
              </a:rPr>
              <a:t>“Little is known in full detail... </a:t>
            </a:r>
            <a:endParaRPr sz="1200"/>
          </a:p>
          <a:p>
            <a:pPr indent="-368300" lvl="0" marL="457200" marR="0" rtl="0" algn="l">
              <a:lnSpc>
                <a:spcPct val="100000"/>
              </a:lnSpc>
              <a:spcBef>
                <a:spcPts val="480"/>
              </a:spcBef>
              <a:spcAft>
                <a:spcPts val="0"/>
              </a:spcAft>
              <a:buClr>
                <a:srgbClr val="191300"/>
              </a:buClr>
              <a:buSzPts val="2200"/>
              <a:buFont typeface="Merriweather Sans"/>
              <a:buChar char="&gt;"/>
            </a:pPr>
            <a:r>
              <a:rPr lang="en-US" sz="1200">
                <a:latin typeface="Helvetica Neue"/>
                <a:ea typeface="Helvetica Neue"/>
                <a:cs typeface="Helvetica Neue"/>
                <a:sym typeface="Helvetica Neue"/>
              </a:rPr>
              <a:t>Billions of parameters are dispersed through the network.</a:t>
            </a:r>
            <a:endParaRPr sz="1200">
              <a:latin typeface="Helvetica Neue"/>
              <a:ea typeface="Helvetica Neue"/>
              <a:cs typeface="Helvetica Neue"/>
              <a:sym typeface="Helvetica Neue"/>
            </a:endParaRPr>
          </a:p>
          <a:p>
            <a:pPr indent="-368300" lvl="0" marL="457200" marR="0" rtl="0" algn="l">
              <a:lnSpc>
                <a:spcPct val="100000"/>
              </a:lnSpc>
              <a:spcBef>
                <a:spcPts val="480"/>
              </a:spcBef>
              <a:spcAft>
                <a:spcPts val="0"/>
              </a:spcAft>
              <a:buClr>
                <a:srgbClr val="191300"/>
              </a:buClr>
              <a:buSzPts val="2200"/>
              <a:buFont typeface="Merriweather Sans"/>
              <a:buChar char="&gt;"/>
            </a:pPr>
            <a:r>
              <a:rPr lang="en-US" sz="1200">
                <a:latin typeface="Helvetica Neue"/>
                <a:ea typeface="Helvetica Neue"/>
                <a:cs typeface="Helvetica Neue"/>
                <a:sym typeface="Helvetica Neue"/>
              </a:rPr>
              <a:t>We know how to iteratively adjust them to make it better at prediction. We can measure that this works, but we don’t really know how the billions of parameters collaborate to do it. </a:t>
            </a:r>
            <a:endParaRPr sz="2200"/>
          </a:p>
          <a:p>
            <a:pPr indent="-368300" lvl="0" marL="457200" marR="0" rtl="0" algn="l">
              <a:lnSpc>
                <a:spcPct val="100000"/>
              </a:lnSpc>
              <a:spcBef>
                <a:spcPts val="480"/>
              </a:spcBef>
              <a:spcAft>
                <a:spcPts val="0"/>
              </a:spcAft>
              <a:buClr>
                <a:srgbClr val="191300"/>
              </a:buClr>
              <a:buSzPts val="2200"/>
              <a:buFont typeface="Merriweather Sans"/>
              <a:buChar char="&gt;"/>
            </a:pPr>
            <a:r>
              <a:rPr lang="en-US" sz="1200">
                <a:latin typeface="Helvetica Neue"/>
                <a:ea typeface="Helvetica Neue"/>
                <a:cs typeface="Helvetica Neue"/>
                <a:sym typeface="Helvetica Neue"/>
              </a:rPr>
              <a:t>They build and maintain some kind of knowledge database, but it is a bit strange and imperfect.” </a:t>
            </a:r>
            <a:endParaRPr b="0" sz="800">
              <a:solidFill>
                <a:srgbClr val="333333"/>
              </a:solidFill>
              <a:latin typeface="Arial"/>
              <a:ea typeface="Arial"/>
              <a:cs typeface="Arial"/>
              <a:sym typeface="Arial"/>
            </a:endParaRPr>
          </a:p>
          <a:p>
            <a:pPr indent="0" lvl="0" marL="457200" rtl="0" algn="l">
              <a:lnSpc>
                <a:spcPct val="100000"/>
              </a:lnSpc>
              <a:spcBef>
                <a:spcPts val="480"/>
              </a:spcBef>
              <a:spcAft>
                <a:spcPts val="0"/>
              </a:spcAft>
              <a:buNone/>
            </a:pPr>
            <a:r>
              <a:t/>
            </a:r>
            <a:endParaRPr b="0" i="0" sz="800">
              <a:solidFill>
                <a:srgbClr val="333333"/>
              </a:solidFill>
              <a:latin typeface="Arial"/>
              <a:ea typeface="Arial"/>
              <a:cs typeface="Arial"/>
              <a:sym typeface="Arial"/>
            </a:endParaRPr>
          </a:p>
          <a:p>
            <a:pPr indent="-381000" lvl="0" marL="457200" rtl="0" algn="l">
              <a:lnSpc>
                <a:spcPct val="100000"/>
              </a:lnSpc>
              <a:spcBef>
                <a:spcPts val="480"/>
              </a:spcBef>
              <a:spcAft>
                <a:spcPts val="0"/>
              </a:spcAft>
              <a:buSzPts val="2400"/>
              <a:buFont typeface="Arial"/>
              <a:buChar char="•"/>
            </a:pPr>
            <a:r>
              <a:rPr b="0" i="0" lang="en-US" sz="600">
                <a:solidFill>
                  <a:srgbClr val="222222"/>
                </a:solidFill>
                <a:latin typeface="Arial"/>
                <a:ea typeface="Arial"/>
                <a:cs typeface="Arial"/>
                <a:sym typeface="Arial"/>
              </a:rPr>
              <a:t>Vaswani, A., Shazeer, N., Parmar, N., Uszkoreit, J., Jones, L., Gomez, A. N., ... &amp; Polosukhin, I. (2017). </a:t>
            </a:r>
            <a:r>
              <a:rPr i="0" lang="en-US" sz="600">
                <a:solidFill>
                  <a:srgbClr val="222222"/>
                </a:solidFill>
                <a:latin typeface="Arial"/>
                <a:ea typeface="Arial"/>
                <a:cs typeface="Arial"/>
                <a:sym typeface="Arial"/>
              </a:rPr>
              <a:t>Attention is all you need</a:t>
            </a:r>
            <a:r>
              <a:rPr b="0" i="0" lang="en-US" sz="600">
                <a:solidFill>
                  <a:srgbClr val="222222"/>
                </a:solidFill>
                <a:latin typeface="Arial"/>
                <a:ea typeface="Arial"/>
                <a:cs typeface="Arial"/>
                <a:sym typeface="Arial"/>
              </a:rPr>
              <a:t>. </a:t>
            </a:r>
            <a:r>
              <a:rPr b="0" i="1" lang="en-US" sz="600">
                <a:solidFill>
                  <a:srgbClr val="222222"/>
                </a:solidFill>
                <a:latin typeface="Arial"/>
                <a:ea typeface="Arial"/>
                <a:cs typeface="Arial"/>
                <a:sym typeface="Arial"/>
              </a:rPr>
              <a:t>Advances in neural information processing systems</a:t>
            </a:r>
            <a:r>
              <a:rPr b="0" i="0" lang="en-US" sz="600">
                <a:solidFill>
                  <a:srgbClr val="222222"/>
                </a:solidFill>
                <a:latin typeface="Arial"/>
                <a:ea typeface="Arial"/>
                <a:cs typeface="Arial"/>
                <a:sym typeface="Arial"/>
              </a:rPr>
              <a:t>, </a:t>
            </a:r>
            <a:r>
              <a:rPr b="0" i="1" lang="en-US" sz="600">
                <a:solidFill>
                  <a:srgbClr val="222222"/>
                </a:solidFill>
                <a:latin typeface="Arial"/>
                <a:ea typeface="Arial"/>
                <a:cs typeface="Arial"/>
                <a:sym typeface="Arial"/>
              </a:rPr>
              <a:t>30</a:t>
            </a:r>
            <a:r>
              <a:rPr b="0" lang="en-US" sz="800">
                <a:solidFill>
                  <a:srgbClr val="333333"/>
                </a:solidFill>
                <a:latin typeface="Arial"/>
                <a:ea typeface="Arial"/>
                <a:cs typeface="Arial"/>
                <a:sym typeface="Arial"/>
              </a:rPr>
              <a:t>. https://arxiv.org/pdf/1706.03762.pdf</a:t>
            </a:r>
            <a:endParaRPr b="0" i="0" sz="800">
              <a:solidFill>
                <a:srgbClr val="333333"/>
              </a:solidFill>
              <a:latin typeface="Arial"/>
              <a:ea typeface="Arial"/>
              <a:cs typeface="Arial"/>
              <a:sym typeface="Arial"/>
            </a:endParaRPr>
          </a:p>
        </p:txBody>
      </p:sp>
      <p:sp>
        <p:nvSpPr>
          <p:cNvPr id="110" name="Google Shape;110;p1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100"/>
              <a:t>LLM: How does it work?</a:t>
            </a:r>
            <a:endParaRPr sz="2900"/>
          </a:p>
        </p:txBody>
      </p:sp>
      <p:pic>
        <p:nvPicPr>
          <p:cNvPr descr="A diagram of a machine learning process&#10;&#10;Description automatically generated" id="111" name="Google Shape;111;p19"/>
          <p:cNvPicPr preferRelativeResize="0"/>
          <p:nvPr/>
        </p:nvPicPr>
        <p:blipFill rotWithShape="1">
          <a:blip r:embed="rId3">
            <a:alphaModFix/>
          </a:blip>
          <a:srcRect b="0" l="0" r="0" t="0"/>
          <a:stretch/>
        </p:blipFill>
        <p:spPr>
          <a:xfrm>
            <a:off x="348959" y="1165225"/>
            <a:ext cx="3689642" cy="317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3319f16c52_0_0"/>
          <p:cNvSpPr txBox="1"/>
          <p:nvPr>
            <p:ph idx="1" type="body"/>
          </p:nvPr>
        </p:nvSpPr>
        <p:spPr>
          <a:xfrm>
            <a:off x="447923" y="1305217"/>
            <a:ext cx="8197200" cy="2365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
        <p:nvSpPr>
          <p:cNvPr id="117" name="Google Shape;117;g33319f16c52_0_0"/>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Leading LLMs</a:t>
            </a:r>
            <a:endParaRPr/>
          </a:p>
        </p:txBody>
      </p:sp>
      <p:pic>
        <p:nvPicPr>
          <p:cNvPr id="118" name="Google Shape;118;g33319f16c52_0_0"/>
          <p:cNvPicPr preferRelativeResize="0"/>
          <p:nvPr/>
        </p:nvPicPr>
        <p:blipFill>
          <a:blip r:embed="rId4">
            <a:alphaModFix/>
          </a:blip>
          <a:stretch>
            <a:fillRect/>
          </a:stretch>
        </p:blipFill>
        <p:spPr>
          <a:xfrm>
            <a:off x="504650" y="1223850"/>
            <a:ext cx="7559475" cy="375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580017" y="150359"/>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124" name="Google Shape;124;p2"/>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25" name="Google Shape;125;p2"/>
          <p:cNvSpPr txBox="1"/>
          <p:nvPr/>
        </p:nvSpPr>
        <p:spPr>
          <a:xfrm>
            <a:off x="580017" y="1243565"/>
            <a:ext cx="8102664" cy="2829975"/>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Clr>
                <a:srgbClr val="000000"/>
              </a:buClr>
              <a:buSzPts val="1000"/>
              <a:buFont typeface="Arial"/>
              <a:buNone/>
            </a:pPr>
            <a:br>
              <a:rPr b="0" i="0" lang="en-US" sz="1200" u="none" cap="none" strike="noStrike">
                <a:solidFill>
                  <a:schemeClr val="accent3"/>
                </a:solidFill>
                <a:latin typeface="Arial"/>
                <a:ea typeface="Arial"/>
                <a:cs typeface="Arial"/>
                <a:sym typeface="Arial"/>
              </a:rPr>
            </a:br>
            <a:r>
              <a:rPr b="0" i="0" lang="en-US" sz="1200" u="none" cap="none" strike="noStrike">
                <a:solidFill>
                  <a:srgbClr val="666666"/>
                </a:solidFill>
                <a:latin typeface="Times New Roman"/>
                <a:ea typeface="Times New Roman"/>
                <a:cs typeface="Times New Roman"/>
                <a:sym typeface="Times New Roman"/>
              </a:rPr>
              <a:t>prompt_base = f"""</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Act as a policy researcher, you will classify the sentiment in the interviews of educational policy stakeholders as: “Positive”, “Negative”, or “Neutral”. Here is a statement from a policy stakeholder: </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[TextGoHere]</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To warrant “Positive” sentiment, the statement has to: (1) include the interviewee’s satisfaction about an educational policy (policies) and program(s), or (2) express an enhancement or potential to enhance the quality or equity of student learning or school system, or (3) identify an improvement from past practice. To warrant “Negative”, the statement describes the interviewees’ dissatisfactions, or identifies problems/issues/challenges, or suggests areas needed for further improvement. When the interviewee just states the fact without expressing either positive or negative sentiment, you can classify as “neutral”. When multiple sentiments are observed in one statement, identify the most prevailing sentiment. Explain your reasoning for your analysis."""</a:t>
            </a:r>
            <a:br>
              <a:rPr b="0" i="0" lang="en-US" sz="1200" u="none" cap="none" strike="noStrike">
                <a:solidFill>
                  <a:schemeClr val="accent3"/>
                </a:solidFill>
                <a:latin typeface="Arial"/>
                <a:ea typeface="Arial"/>
                <a:cs typeface="Arial"/>
                <a:sym typeface="Arial"/>
              </a:rPr>
            </a:br>
            <a:endParaRPr b="0" i="0" sz="1200" u="none" cap="none" strike="noStrike">
              <a:solidFill>
                <a:schemeClr val="accent3"/>
              </a:solidFill>
              <a:latin typeface="Arial"/>
              <a:ea typeface="Arial"/>
              <a:cs typeface="Arial"/>
              <a:sym typeface="Arial"/>
            </a:endParaRPr>
          </a:p>
        </p:txBody>
      </p:sp>
      <p:sp>
        <p:nvSpPr>
          <p:cNvPr id="126" name="Google Shape;126;p2"/>
          <p:cNvSpPr txBox="1"/>
          <p:nvPr/>
        </p:nvSpPr>
        <p:spPr>
          <a:xfrm>
            <a:off x="658811" y="1165442"/>
            <a:ext cx="2437072" cy="23080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Domain-specific definition of sentiment</a:t>
            </a:r>
            <a:endParaRPr b="0" i="0" sz="1050" u="none" cap="none" strike="noStrike">
              <a:solidFill>
                <a:srgbClr val="000000"/>
              </a:solidFill>
              <a:latin typeface="Arial"/>
              <a:ea typeface="Arial"/>
              <a:cs typeface="Arial"/>
              <a:sym typeface="Arial"/>
            </a:endParaRPr>
          </a:p>
        </p:txBody>
      </p:sp>
      <p:sp>
        <p:nvSpPr>
          <p:cNvPr id="127" name="Google Shape;127;p2"/>
          <p:cNvSpPr txBox="1"/>
          <p:nvPr/>
        </p:nvSpPr>
        <p:spPr>
          <a:xfrm>
            <a:off x="580017" y="3900324"/>
            <a:ext cx="46053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Lexical-based sentiment analysis: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nltk.sentiment.vader package in Python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664487" y="1001594"/>
            <a:ext cx="7594610" cy="198131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accent3"/>
              </a:buClr>
              <a:buSzPts val="3000"/>
              <a:buNone/>
            </a:pPr>
            <a:r>
              <a:rPr lang="en-US" sz="2800">
                <a:latin typeface="Arial"/>
                <a:ea typeface="Arial"/>
                <a:cs typeface="Arial"/>
                <a:sym typeface="Arial"/>
              </a:rPr>
              <a:t>From Voices to Validity: Leveraging Large Language Models (LLMs) for Textual Analysis of Policy Stakeholder Interviews </a:t>
            </a:r>
            <a:endParaRPr sz="2250"/>
          </a:p>
        </p:txBody>
      </p:sp>
      <p:sp>
        <p:nvSpPr>
          <p:cNvPr id="133" name="Google Shape;133;p20"/>
          <p:cNvSpPr txBox="1"/>
          <p:nvPr/>
        </p:nvSpPr>
        <p:spPr>
          <a:xfrm>
            <a:off x="613362" y="3731010"/>
            <a:ext cx="8220399" cy="62321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2"/>
                </a:solidFill>
                <a:latin typeface="Open Sans"/>
                <a:ea typeface="Open Sans"/>
                <a:cs typeface="Open Sans"/>
                <a:sym typeface="Open Sans"/>
              </a:rPr>
              <a:t>This study is supported by the Baller Group and William T. Grant Foundation (Grant No. 190735) and the National Science Foundation (Grant No. 2055062). Any opinions, findings, and conclusions or recommendations expressed in this material are those of the authors and do not necessarily reflect the views of the funders.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lt2"/>
                </a:solidFill>
                <a:latin typeface="Helvetica Neue"/>
                <a:ea typeface="Helvetica Neue"/>
                <a:cs typeface="Helvetica Neue"/>
                <a:sym typeface="Helvetica Neue"/>
              </a:rPr>
              <a:t>Liu &amp; Sun assume equal authorship.</a:t>
            </a:r>
            <a:endParaRPr b="0" i="0" sz="900" u="none" cap="none" strike="noStrike">
              <a:solidFill>
                <a:schemeClr val="lt2"/>
              </a:solidFill>
              <a:latin typeface="Open Sans"/>
              <a:ea typeface="Open Sans"/>
              <a:cs typeface="Open Sans"/>
              <a:sym typeface="Open Sans"/>
            </a:endParaRPr>
          </a:p>
        </p:txBody>
      </p:sp>
      <p:sp>
        <p:nvSpPr>
          <p:cNvPr id="134" name="Google Shape;134;p20"/>
          <p:cNvSpPr txBox="1"/>
          <p:nvPr/>
        </p:nvSpPr>
        <p:spPr>
          <a:xfrm>
            <a:off x="613363" y="3141115"/>
            <a:ext cx="82203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Liu, A., &amp; Sun, M. (2023). From Voices to Validity: Leveraging Large Language Models (LLMs) for Textual Analysis of Policy Stakeholder Interviews. </a:t>
            </a:r>
            <a:r>
              <a:rPr b="0" i="1" lang="en-US" sz="1400" u="none" cap="none" strike="noStrike">
                <a:solidFill>
                  <a:schemeClr val="lt1"/>
                </a:solidFill>
                <a:latin typeface="Arial"/>
                <a:ea typeface="Arial"/>
                <a:cs typeface="Arial"/>
                <a:sym typeface="Arial"/>
              </a:rPr>
              <a:t>arXiv preprint arXiv:2312.01202</a:t>
            </a:r>
            <a:r>
              <a:rPr b="0" i="0" lang="en-US"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525940" y="17622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Introduction</a:t>
            </a:r>
            <a:endParaRPr/>
          </a:p>
        </p:txBody>
      </p:sp>
      <p:sp>
        <p:nvSpPr>
          <p:cNvPr id="140" name="Google Shape;140;p21"/>
          <p:cNvSpPr txBox="1"/>
          <p:nvPr>
            <p:ph idx="1" type="body"/>
          </p:nvPr>
        </p:nvSpPr>
        <p:spPr>
          <a:xfrm>
            <a:off x="525940" y="1196907"/>
            <a:ext cx="8146112" cy="3138026"/>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FFFFFF"/>
              </a:buClr>
              <a:buSzPts val="1800"/>
              <a:buNone/>
            </a:pPr>
            <a:r>
              <a:rPr b="0" lang="en-US" sz="1350">
                <a:solidFill>
                  <a:schemeClr val="dk1"/>
                </a:solidFill>
              </a:rPr>
              <a:t>1. One important source of data to support policy discourse and decision-making involves </a:t>
            </a:r>
            <a:r>
              <a:rPr lang="en-US" sz="1350" u="sng">
                <a:solidFill>
                  <a:schemeClr val="dk1"/>
                </a:solidFill>
              </a:rPr>
              <a:t>stakeholders’ </a:t>
            </a:r>
            <a:r>
              <a:rPr b="0" lang="en-US" sz="1350">
                <a:solidFill>
                  <a:schemeClr val="dk1"/>
                </a:solidFill>
              </a:rPr>
              <a:t>lived experiences about the implementation of current policy and their opinions about how to improve. </a:t>
            </a:r>
            <a:endParaRPr sz="1350">
              <a:solidFill>
                <a:schemeClr val="dk1"/>
              </a:solidFill>
            </a:endParaRPr>
          </a:p>
          <a:p>
            <a:pPr indent="0" lvl="0" marL="0" rtl="0" algn="l">
              <a:lnSpc>
                <a:spcPct val="100000"/>
              </a:lnSpc>
              <a:spcBef>
                <a:spcPts val="0"/>
              </a:spcBef>
              <a:spcAft>
                <a:spcPts val="0"/>
              </a:spcAft>
              <a:buClr>
                <a:srgbClr val="FFFFFF"/>
              </a:buClr>
              <a:buSzPts val="1800"/>
              <a:buNone/>
            </a:pPr>
            <a:r>
              <a:rPr b="0" lang="en-US" sz="1350">
                <a:solidFill>
                  <a:schemeClr val="dk1"/>
                </a:solidFill>
              </a:rPr>
              <a:t>2. Stakeholders’ voices may be collected from </a:t>
            </a:r>
            <a:r>
              <a:rPr lang="en-US" sz="1350" u="sng">
                <a:solidFill>
                  <a:schemeClr val="dk1"/>
                </a:solidFill>
              </a:rPr>
              <a:t>interviews</a:t>
            </a:r>
            <a:r>
              <a:rPr b="0" lang="en-US" sz="1350">
                <a:solidFill>
                  <a:schemeClr val="dk1"/>
                </a:solidFill>
              </a:rPr>
              <a:t>, open-ended survey responses, or texts obtained from social media posts. </a:t>
            </a:r>
            <a:endParaRPr sz="1350">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3. The </a:t>
            </a:r>
            <a:r>
              <a:rPr lang="en-US" sz="1350" u="sng">
                <a:solidFill>
                  <a:schemeClr val="dk1"/>
                </a:solidFill>
              </a:rPr>
              <a:t>cost of manually</a:t>
            </a:r>
            <a:r>
              <a:rPr b="0" lang="en-US" sz="1350">
                <a:solidFill>
                  <a:schemeClr val="dk1"/>
                </a:solidFill>
              </a:rPr>
              <a:t> analyzing even a moderately sized text may hinder the actual use of stakeholders’ voices. </a:t>
            </a:r>
            <a:endParaRPr sz="1350">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4. Data science methods—like topic modeling (LDA), sentiment analysis, and large language models (LLMs, notably ChatGPT)—</a:t>
            </a:r>
            <a:r>
              <a:rPr b="0" lang="en-US" sz="1350" u="sng">
                <a:solidFill>
                  <a:schemeClr val="dk1"/>
                </a:solidFill>
              </a:rPr>
              <a:t>may offer the efficiency, but can be constrained by</a:t>
            </a:r>
            <a:r>
              <a:rPr lang="en-US" sz="1350" u="sng">
                <a:solidFill>
                  <a:schemeClr val="dk1"/>
                </a:solidFill>
              </a:rPr>
              <a:t> the lack of domain and contextual knowledge.</a:t>
            </a:r>
            <a:r>
              <a:rPr b="0" lang="en-US" sz="1350" u="sng">
                <a:solidFill>
                  <a:schemeClr val="dk1"/>
                </a:solidFill>
              </a:rPr>
              <a:t> </a:t>
            </a:r>
            <a:endParaRPr u="sng">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5. The central aim of this study is to examine </a:t>
            </a:r>
            <a:r>
              <a:rPr lang="en-US" sz="1350">
                <a:solidFill>
                  <a:schemeClr val="dk1"/>
                </a:solidFill>
              </a:rPr>
              <a:t>the validity of LLMs </a:t>
            </a:r>
            <a:r>
              <a:rPr b="0" lang="en-US" sz="1350">
                <a:solidFill>
                  <a:schemeClr val="dk1"/>
                </a:solidFill>
              </a:rPr>
              <a:t>to analyze interview data about a specific domain—education policies and programs—in a specific context—Washington state’s K-12 school system. </a:t>
            </a:r>
            <a:endParaRPr sz="1350">
              <a:solidFill>
                <a:schemeClr val="dk1"/>
              </a:solidFill>
            </a:endParaRPr>
          </a:p>
          <a:p>
            <a:pPr indent="-228600" lvl="0" marL="428625" rtl="0" algn="l">
              <a:lnSpc>
                <a:spcPct val="100000"/>
              </a:lnSpc>
              <a:spcBef>
                <a:spcPts val="270"/>
              </a:spcBef>
              <a:spcAft>
                <a:spcPts val="0"/>
              </a:spcAft>
              <a:buClr>
                <a:srgbClr val="FFFFFF"/>
              </a:buClr>
              <a:buSzPts val="1800"/>
              <a:buFont typeface="Arial"/>
              <a:buNone/>
            </a:pPr>
            <a:r>
              <a:t/>
            </a:r>
            <a:endParaRPr b="0" sz="135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681618" y="312336"/>
            <a:ext cx="6138497" cy="74883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lt2"/>
              </a:buClr>
              <a:buSzPts val="3000"/>
              <a:buFont typeface="Encode Sans Black"/>
              <a:buNone/>
            </a:pPr>
            <a:r>
              <a:rPr lang="en-US">
                <a:solidFill>
                  <a:schemeClr val="dk1"/>
                </a:solidFill>
              </a:rPr>
              <a:t>Research Questions</a:t>
            </a:r>
            <a:endParaRPr>
              <a:solidFill>
                <a:schemeClr val="dk1"/>
              </a:solidFill>
            </a:endParaRPr>
          </a:p>
        </p:txBody>
      </p:sp>
      <p:sp>
        <p:nvSpPr>
          <p:cNvPr id="147" name="Google Shape;147;p22"/>
          <p:cNvSpPr txBox="1"/>
          <p:nvPr>
            <p:ph idx="1" type="body"/>
          </p:nvPr>
        </p:nvSpPr>
        <p:spPr>
          <a:xfrm>
            <a:off x="681618" y="1231900"/>
            <a:ext cx="7869715" cy="308378"/>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Clr>
                <a:schemeClr val="accent3"/>
              </a:buClr>
              <a:buSzPts val="1800"/>
              <a:buNone/>
            </a:pPr>
            <a:r>
              <a:rPr lang="en-US" sz="1200">
                <a:solidFill>
                  <a:schemeClr val="dk1"/>
                </a:solidFill>
                <a:latin typeface="Encode Sans Black"/>
                <a:ea typeface="Encode Sans Black"/>
                <a:cs typeface="Encode Sans Black"/>
                <a:sym typeface="Encode Sans Black"/>
              </a:rPr>
              <a:t>A large study of identifying policies and programs that either advance or hinder racial and economic equity in Washington (WA) State’s K-12 public school system in 2022.</a:t>
            </a:r>
            <a:endParaRPr sz="1500">
              <a:solidFill>
                <a:schemeClr val="dk1"/>
              </a:solidFill>
              <a:latin typeface="Encode Sans Black"/>
              <a:ea typeface="Encode Sans Black"/>
              <a:cs typeface="Encode Sans Black"/>
              <a:sym typeface="Encode Sans Black"/>
            </a:endParaRPr>
          </a:p>
        </p:txBody>
      </p:sp>
      <p:sp>
        <p:nvSpPr>
          <p:cNvPr id="148" name="Google Shape;148;p22"/>
          <p:cNvSpPr txBox="1"/>
          <p:nvPr>
            <p:ph idx="2" type="body"/>
          </p:nvPr>
        </p:nvSpPr>
        <p:spPr>
          <a:xfrm>
            <a:off x="751443" y="1847881"/>
            <a:ext cx="7641114" cy="2715997"/>
          </a:xfrm>
          <a:prstGeom prst="rect">
            <a:avLst/>
          </a:prstGeom>
          <a:noFill/>
          <a:ln>
            <a:noFill/>
          </a:ln>
        </p:spPr>
        <p:txBody>
          <a:bodyPr anchorCtr="0" anchor="t" bIns="34275" lIns="68550" spcFirstLastPara="1" rIns="68550" wrap="square" tIns="34275">
            <a:noAutofit/>
          </a:bodyPr>
          <a:lstStyle/>
          <a:p>
            <a:pPr indent="0" lvl="0" marL="0" rtl="0" algn="just">
              <a:lnSpc>
                <a:spcPct val="100000"/>
              </a:lnSpc>
              <a:spcBef>
                <a:spcPts val="0"/>
              </a:spcBef>
              <a:spcAft>
                <a:spcPts val="0"/>
              </a:spcAft>
              <a:buClr>
                <a:schemeClr val="accent3"/>
              </a:buClr>
              <a:buSzPts val="1800"/>
              <a:buNone/>
            </a:pPr>
            <a:r>
              <a:rPr lang="en-US" sz="1200">
                <a:solidFill>
                  <a:schemeClr val="dk1"/>
                </a:solidFill>
              </a:rPr>
              <a:t>Substance Research Questions:</a:t>
            </a:r>
            <a:endParaRPr/>
          </a:p>
          <a:p>
            <a:pPr indent="0" lvl="0" marL="0" rtl="0" algn="just">
              <a:lnSpc>
                <a:spcPct val="100000"/>
              </a:lnSpc>
              <a:spcBef>
                <a:spcPts val="0"/>
              </a:spcBef>
              <a:spcAft>
                <a:spcPts val="0"/>
              </a:spcAft>
              <a:buClr>
                <a:schemeClr val="accent3"/>
              </a:buClr>
              <a:buSzPts val="1800"/>
              <a:buNone/>
            </a:pPr>
            <a:r>
              <a:t/>
            </a:r>
            <a:endParaRPr b="0" sz="1200">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What are the </a:t>
            </a:r>
            <a:r>
              <a:rPr lang="en-US" sz="1200" u="sng">
                <a:solidFill>
                  <a:schemeClr val="dk1"/>
                </a:solidFill>
              </a:rPr>
              <a:t>key themes that WA stakeholders voiced </a:t>
            </a:r>
            <a:r>
              <a:rPr b="0" lang="en-US" sz="1200">
                <a:solidFill>
                  <a:schemeClr val="dk1"/>
                </a:solidFill>
              </a:rPr>
              <a:t>about K-12 public school system? </a:t>
            </a:r>
            <a:endParaRPr>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Which themes did stakeholders </a:t>
            </a:r>
            <a:r>
              <a:rPr lang="en-US" sz="1200" u="sng">
                <a:solidFill>
                  <a:schemeClr val="dk1"/>
                </a:solidFill>
              </a:rPr>
              <a:t>recognize as advancing educational equity (positive)</a:t>
            </a:r>
            <a:r>
              <a:rPr b="0" lang="en-US" sz="1200" u="sng">
                <a:solidFill>
                  <a:schemeClr val="dk1"/>
                </a:solidFill>
              </a:rPr>
              <a:t>? </a:t>
            </a:r>
            <a:r>
              <a:rPr b="0" lang="en-US" sz="1200">
                <a:solidFill>
                  <a:schemeClr val="dk1"/>
                </a:solidFill>
              </a:rPr>
              <a:t>Conversely, which areas were mentioned </a:t>
            </a:r>
            <a:r>
              <a:rPr lang="en-US" sz="1200" u="sng">
                <a:solidFill>
                  <a:schemeClr val="dk1"/>
                </a:solidFill>
              </a:rPr>
              <a:t>as needing improvement or hinder (negative)</a:t>
            </a:r>
            <a:r>
              <a:rPr b="0" lang="en-US" sz="1200">
                <a:solidFill>
                  <a:schemeClr val="dk1"/>
                </a:solidFill>
              </a:rPr>
              <a:t> educational equity?</a:t>
            </a:r>
            <a:endParaRPr sz="1200">
              <a:solidFill>
                <a:schemeClr val="dk1"/>
              </a:solidFill>
            </a:endParaRPr>
          </a:p>
          <a:p>
            <a:pPr indent="0" lvl="0" marL="0" rtl="0" algn="just">
              <a:lnSpc>
                <a:spcPct val="100000"/>
              </a:lnSpc>
              <a:spcBef>
                <a:spcPts val="0"/>
              </a:spcBef>
              <a:spcAft>
                <a:spcPts val="0"/>
              </a:spcAft>
              <a:buClr>
                <a:schemeClr val="accent3"/>
              </a:buClr>
              <a:buSzPts val="1800"/>
              <a:buNone/>
            </a:pPr>
            <a:br>
              <a:rPr b="0" lang="en-US" sz="1200">
                <a:solidFill>
                  <a:schemeClr val="dk1"/>
                </a:solidFill>
              </a:rPr>
            </a:br>
            <a:r>
              <a:rPr lang="en-US" sz="1200">
                <a:solidFill>
                  <a:schemeClr val="dk1"/>
                </a:solidFill>
              </a:rPr>
              <a:t>Methodological Research Questions:</a:t>
            </a:r>
            <a:endParaRPr b="0" sz="1200">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How accurate and valid are GPT-4 labels of key themes when comparing to human experts’ labels and traditional topic modeling results?</a:t>
            </a:r>
            <a:endParaRPr>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How accurate and valid are GPT-4 sentiment classifications when comparing to human experts’ and lexicon-based sentiment analysis?</a:t>
            </a:r>
            <a:endParaRPr sz="1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461484" y="295566"/>
            <a:ext cx="768344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Data Collection and Preprocessing</a:t>
            </a:r>
            <a:endParaRPr/>
          </a:p>
        </p:txBody>
      </p:sp>
      <p:sp>
        <p:nvSpPr>
          <p:cNvPr id="155" name="Google Shape;155;p24"/>
          <p:cNvSpPr txBox="1"/>
          <p:nvPr>
            <p:ph idx="1" type="body"/>
          </p:nvPr>
        </p:nvSpPr>
        <p:spPr>
          <a:xfrm>
            <a:off x="570679" y="1311011"/>
            <a:ext cx="7879054" cy="3011623"/>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FFFFFF"/>
              </a:buClr>
              <a:buSzPts val="2400"/>
              <a:buNone/>
            </a:pPr>
            <a:r>
              <a:rPr lang="en-US" sz="1350">
                <a:solidFill>
                  <a:schemeClr val="dk1"/>
                </a:solidFill>
              </a:rPr>
              <a:t>1. 24 interviews (45-60 minutes) </a:t>
            </a:r>
            <a:r>
              <a:rPr b="0" lang="en-US" sz="1350">
                <a:solidFill>
                  <a:schemeClr val="dk1"/>
                </a:solidFill>
              </a:rPr>
              <a:t>with stakeholders:</a:t>
            </a:r>
            <a:endParaRPr>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Administrators: </a:t>
            </a:r>
            <a:r>
              <a:rPr b="0" lang="en-US" sz="1350">
                <a:solidFill>
                  <a:schemeClr val="dk1"/>
                </a:solidFill>
              </a:rPr>
              <a:t>state legislators, other state-level policymakers, school district administrators; </a:t>
            </a:r>
            <a:endParaRPr>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Non-Profit and Advocates: </a:t>
            </a:r>
            <a:r>
              <a:rPr b="0" lang="en-US" sz="1350">
                <a:solidFill>
                  <a:schemeClr val="dk1"/>
                </a:solidFill>
              </a:rPr>
              <a:t>teacher union representatives, policy advocates, and community leaders; </a:t>
            </a:r>
            <a:endParaRPr b="0" sz="1350">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Educators</a:t>
            </a:r>
            <a:r>
              <a:rPr lang="en-US" sz="1350">
                <a:solidFill>
                  <a:schemeClr val="dk1"/>
                </a:solidFill>
              </a:rPr>
              <a:t>:</a:t>
            </a:r>
            <a:r>
              <a:rPr b="0" lang="en-US" sz="1350">
                <a:solidFill>
                  <a:schemeClr val="dk1"/>
                </a:solidFill>
              </a:rPr>
              <a:t> teachers, teacher coaches or mentors</a:t>
            </a:r>
            <a:endParaRPr sz="1350">
              <a:solidFill>
                <a:schemeClr val="dk1"/>
              </a:solidFill>
            </a:endParaRPr>
          </a:p>
          <a:p>
            <a:pPr indent="0" lvl="0" marL="0" rtl="0" algn="l">
              <a:lnSpc>
                <a:spcPct val="100000"/>
              </a:lnSpc>
              <a:spcBef>
                <a:spcPts val="270"/>
              </a:spcBef>
              <a:spcAft>
                <a:spcPts val="0"/>
              </a:spcAft>
              <a:buClr>
                <a:schemeClr val="accent3"/>
              </a:buClr>
              <a:buSzPts val="1800"/>
              <a:buNone/>
            </a:pPr>
            <a:r>
              <a:rPr b="0" lang="en-US" sz="1350">
                <a:solidFill>
                  <a:schemeClr val="dk1"/>
                </a:solidFill>
              </a:rPr>
              <a:t>2. Tidytext-format data contains about 1,700 entries (i.e. documents).</a:t>
            </a:r>
            <a:endParaRPr sz="1350">
              <a:solidFill>
                <a:schemeClr val="dk1"/>
              </a:solidFill>
            </a:endParaRPr>
          </a:p>
          <a:p>
            <a:pPr indent="-214312" lvl="1" marL="557213" rtl="0" algn="l">
              <a:lnSpc>
                <a:spcPct val="100000"/>
              </a:lnSpc>
              <a:spcBef>
                <a:spcPts val="210"/>
              </a:spcBef>
              <a:spcAft>
                <a:spcPts val="0"/>
              </a:spcAft>
              <a:buClr>
                <a:schemeClr val="accent3"/>
              </a:buClr>
              <a:buSzPts val="1400"/>
              <a:buChar char="–"/>
            </a:pPr>
            <a:r>
              <a:rPr b="0" lang="en-US" sz="1350">
                <a:solidFill>
                  <a:schemeClr val="dk1"/>
                </a:solidFill>
              </a:rPr>
              <a:t>One complete thought (one long or several short sentences)</a:t>
            </a:r>
            <a:endParaRPr sz="1350">
              <a:solidFill>
                <a:schemeClr val="dk1"/>
              </a:solidFill>
            </a:endParaRPr>
          </a:p>
          <a:p>
            <a:pPr indent="-214312" lvl="1" marL="557213" rtl="0" algn="l">
              <a:lnSpc>
                <a:spcPct val="100000"/>
              </a:lnSpc>
              <a:spcBef>
                <a:spcPts val="270"/>
              </a:spcBef>
              <a:spcAft>
                <a:spcPts val="0"/>
              </a:spcAft>
              <a:buClr>
                <a:schemeClr val="accent3"/>
              </a:buClr>
              <a:buSzPts val="1400"/>
              <a:buChar char="–"/>
            </a:pPr>
            <a:r>
              <a:rPr b="0" lang="en-US" sz="1350">
                <a:solidFill>
                  <a:schemeClr val="dk1"/>
                </a:solidFill>
              </a:rPr>
              <a:t>Filtered out stop words and words like “um,” “so,” and “you know” </a:t>
            </a:r>
            <a:endParaRPr b="0" sz="1350">
              <a:solidFill>
                <a:schemeClr val="dk1"/>
              </a:solidFill>
            </a:endParaRPr>
          </a:p>
          <a:p>
            <a:pPr indent="-214312" lvl="1" marL="557213" rtl="0" algn="l">
              <a:lnSpc>
                <a:spcPct val="100000"/>
              </a:lnSpc>
              <a:spcBef>
                <a:spcPts val="210"/>
              </a:spcBef>
              <a:spcAft>
                <a:spcPts val="0"/>
              </a:spcAft>
              <a:buClr>
                <a:schemeClr val="accent3"/>
              </a:buClr>
              <a:buSzPts val="1400"/>
              <a:buChar char="–"/>
            </a:pPr>
            <a:r>
              <a:rPr b="0" lang="en-US" sz="1350">
                <a:solidFill>
                  <a:schemeClr val="dk1"/>
                </a:solidFill>
              </a:rPr>
              <a:t>Stemming</a:t>
            </a:r>
            <a:endParaRPr sz="1350">
              <a:solidFill>
                <a:schemeClr val="dk1"/>
              </a:solidFill>
            </a:endParaRPr>
          </a:p>
          <a:p>
            <a:pPr indent="0" lvl="0" marL="0" rtl="0" algn="l">
              <a:lnSpc>
                <a:spcPct val="100000"/>
              </a:lnSpc>
              <a:spcBef>
                <a:spcPts val="0"/>
              </a:spcBef>
              <a:spcAft>
                <a:spcPts val="0"/>
              </a:spcAft>
              <a:buClr>
                <a:schemeClr val="accent3"/>
              </a:buClr>
              <a:buSzPts val="1800"/>
              <a:buNone/>
            </a:pPr>
            <a:r>
              <a:rPr b="0" lang="en-US" sz="1350">
                <a:solidFill>
                  <a:schemeClr val="dk1"/>
                </a:solidFill>
              </a:rPr>
              <a:t>3. Contains interviewees’ research ID, demographics, job roles, and job location. </a:t>
            </a:r>
            <a:br>
              <a:rPr lang="en-US" sz="1350">
                <a:solidFill>
                  <a:schemeClr val="dk1"/>
                </a:solidFill>
              </a:rPr>
            </a:br>
            <a:endParaRPr b="0" sz="1350">
              <a:solidFill>
                <a:schemeClr val="dk1"/>
              </a:solidFill>
            </a:endParaRPr>
          </a:p>
          <a:p>
            <a:pPr indent="-142875" lvl="0" marL="257175" rtl="0" algn="l">
              <a:lnSpc>
                <a:spcPct val="100000"/>
              </a:lnSpc>
              <a:spcBef>
                <a:spcPts val="360"/>
              </a:spcBef>
              <a:spcAft>
                <a:spcPts val="0"/>
              </a:spcAft>
              <a:buClr>
                <a:srgbClr val="FFFFFF"/>
              </a:buClr>
              <a:buSzPts val="2400"/>
              <a:buNone/>
            </a:pPr>
            <a:r>
              <a:t/>
            </a:r>
            <a:endParaRPr sz="1350">
              <a:solidFill>
                <a:schemeClr val="dk1"/>
              </a:solidFill>
            </a:endParaRPr>
          </a:p>
          <a:p>
            <a:pPr indent="-142875" lvl="0" marL="257175" rtl="0" algn="l">
              <a:lnSpc>
                <a:spcPct val="100000"/>
              </a:lnSpc>
              <a:spcBef>
                <a:spcPts val="360"/>
              </a:spcBef>
              <a:spcAft>
                <a:spcPts val="0"/>
              </a:spcAft>
              <a:buClr>
                <a:srgbClr val="FFFFFF"/>
              </a:buClr>
              <a:buSzPts val="2400"/>
              <a:buNone/>
            </a:pPr>
            <a:r>
              <a:t/>
            </a:r>
            <a:endParaRPr sz="135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533400" y="182880"/>
            <a:ext cx="8094133"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200"/>
              <a:buNone/>
            </a:pPr>
            <a:r>
              <a:rPr b="0" lang="en-US" sz="2400"/>
              <a:t>Methods: Human-Computer Interactive Approach</a:t>
            </a:r>
            <a:endParaRPr/>
          </a:p>
        </p:txBody>
      </p:sp>
      <p:pic>
        <p:nvPicPr>
          <p:cNvPr id="161" name="Google Shape;161;p25"/>
          <p:cNvPicPr preferRelativeResize="0"/>
          <p:nvPr/>
        </p:nvPicPr>
        <p:blipFill rotWithShape="1">
          <a:blip r:embed="rId3">
            <a:alphaModFix/>
          </a:blip>
          <a:srcRect b="8564" l="0" r="5993" t="6616"/>
          <a:stretch/>
        </p:blipFill>
        <p:spPr>
          <a:xfrm>
            <a:off x="2962275" y="1218882"/>
            <a:ext cx="5981701" cy="2980585"/>
          </a:xfrm>
          <a:prstGeom prst="rect">
            <a:avLst/>
          </a:prstGeom>
          <a:noFill/>
          <a:ln>
            <a:noFill/>
          </a:ln>
        </p:spPr>
      </p:pic>
      <p:sp>
        <p:nvSpPr>
          <p:cNvPr id="162" name="Google Shape;162;p25"/>
          <p:cNvSpPr txBox="1"/>
          <p:nvPr/>
        </p:nvSpPr>
        <p:spPr>
          <a:xfrm>
            <a:off x="57149" y="1209039"/>
            <a:ext cx="2905126" cy="32778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“This human-computer partnership approach (socio-technical) perspective on learning highlights how technology exerts agency in a relationship with educators and learners, as generative AI learns more with the quantity and quality of what humans provide to the technology, and vice versa. The reciprocal nature of AI learning and teaching interactions means that less bias and more flexibility in the tool are possible with increased human use.”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imes New Roman"/>
                <a:ea typeface="Times New Roman"/>
                <a:cs typeface="Times New Roman"/>
                <a:sym typeface="Times New Roman"/>
              </a:rPr>
              <a:t>-- Katie Headrick Taylor, Alex Liu, Min Sun</a:t>
            </a:r>
            <a:endParaRPr b="0" i="0" sz="1100" u="none" cap="none" strike="noStrike">
              <a:solidFill>
                <a:srgbClr val="000000"/>
              </a:solidFill>
              <a:latin typeface="Arial"/>
              <a:ea typeface="Arial"/>
              <a:cs typeface="Arial"/>
              <a:sym typeface="Arial"/>
            </a:endParaRPr>
          </a:p>
        </p:txBody>
      </p:sp>
      <p:sp>
        <p:nvSpPr>
          <p:cNvPr id="163" name="Google Shape;163;p25"/>
          <p:cNvSpPr/>
          <p:nvPr/>
        </p:nvSpPr>
        <p:spPr>
          <a:xfrm>
            <a:off x="4572000" y="2571750"/>
            <a:ext cx="4467225" cy="1828800"/>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3319f16c52_0_6"/>
          <p:cNvSpPr txBox="1"/>
          <p:nvPr>
            <p:ph type="title"/>
          </p:nvPr>
        </p:nvSpPr>
        <p:spPr>
          <a:xfrm>
            <a:off x="732418" y="248402"/>
            <a:ext cx="6138600" cy="74880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lt2"/>
              </a:buClr>
              <a:buSzPts val="3000"/>
              <a:buFont typeface="Encode Sans Black"/>
              <a:buNone/>
            </a:pPr>
            <a:r>
              <a:rPr lang="en-US">
                <a:solidFill>
                  <a:schemeClr val="dk1"/>
                </a:solidFill>
              </a:rPr>
              <a:t>Conceptual Framework</a:t>
            </a:r>
            <a:endParaRPr>
              <a:solidFill>
                <a:schemeClr val="dk1"/>
              </a:solidFill>
            </a:endParaRPr>
          </a:p>
        </p:txBody>
      </p:sp>
      <p:sp>
        <p:nvSpPr>
          <p:cNvPr id="169" name="Google Shape;169;g33319f16c52_0_6"/>
          <p:cNvSpPr txBox="1"/>
          <p:nvPr>
            <p:ph idx="1" type="body"/>
          </p:nvPr>
        </p:nvSpPr>
        <p:spPr>
          <a:xfrm>
            <a:off x="664991" y="1310987"/>
            <a:ext cx="2660100" cy="27141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SzPts val="2400"/>
              <a:buNone/>
            </a:pPr>
            <a:r>
              <a:rPr lang="en-US">
                <a:solidFill>
                  <a:schemeClr val="dk1"/>
                </a:solidFill>
              </a:rPr>
              <a:t>Resources Equity Framework Embedded in a Data-Informed Iterative Improvement Cycle</a:t>
            </a:r>
            <a:endParaRPr>
              <a:solidFill>
                <a:schemeClr val="dk1"/>
              </a:solidFill>
            </a:endParaRPr>
          </a:p>
          <a:p>
            <a:pPr indent="0" lvl="0" marL="0" rtl="0" algn="l">
              <a:lnSpc>
                <a:spcPct val="90000"/>
              </a:lnSpc>
              <a:spcBef>
                <a:spcPts val="360"/>
              </a:spcBef>
              <a:spcAft>
                <a:spcPts val="0"/>
              </a:spcAft>
              <a:buSzPts val="2400"/>
              <a:buNone/>
            </a:pPr>
            <a:r>
              <a:t/>
            </a:r>
            <a:endParaRPr>
              <a:solidFill>
                <a:schemeClr val="dk1"/>
              </a:solidFill>
            </a:endParaRPr>
          </a:p>
        </p:txBody>
      </p:sp>
      <p:pic>
        <p:nvPicPr>
          <p:cNvPr descr="A diagram of a diagram&#10;&#10;Description automatically generated" id="170" name="Google Shape;170;g33319f16c52_0_6"/>
          <p:cNvPicPr preferRelativeResize="0"/>
          <p:nvPr/>
        </p:nvPicPr>
        <p:blipFill rotWithShape="1">
          <a:blip r:embed="rId3">
            <a:alphaModFix/>
          </a:blip>
          <a:srcRect b="0" l="0" r="0" t="0"/>
          <a:stretch/>
        </p:blipFill>
        <p:spPr>
          <a:xfrm>
            <a:off x="4179003" y="997232"/>
            <a:ext cx="3821998" cy="36223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LDA</a:t>
            </a:r>
            <a:endParaRPr/>
          </a:p>
        </p:txBody>
      </p:sp>
      <p:grpSp>
        <p:nvGrpSpPr>
          <p:cNvPr id="176" name="Google Shape;176;p26"/>
          <p:cNvGrpSpPr/>
          <p:nvPr/>
        </p:nvGrpSpPr>
        <p:grpSpPr>
          <a:xfrm>
            <a:off x="461970" y="1657603"/>
            <a:ext cx="8306029" cy="1980761"/>
            <a:chOff x="14048" y="495484"/>
            <a:chExt cx="8306029" cy="1980761"/>
          </a:xfrm>
        </p:grpSpPr>
        <p:sp>
          <p:nvSpPr>
            <p:cNvPr id="177" name="Google Shape;177;p26"/>
            <p:cNvSpPr/>
            <p:nvPr/>
          </p:nvSpPr>
          <p:spPr>
            <a:xfrm>
              <a:off x="14048"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6"/>
            <p:cNvSpPr txBox="1"/>
            <p:nvPr/>
          </p:nvSpPr>
          <p:spPr>
            <a:xfrm>
              <a:off x="14048"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Input</a:t>
              </a:r>
              <a:endParaRPr b="0" i="0" sz="1400" u="none" cap="none" strike="noStrike">
                <a:solidFill>
                  <a:srgbClr val="000000"/>
                </a:solidFill>
                <a:latin typeface="Arial"/>
                <a:ea typeface="Arial"/>
                <a:cs typeface="Arial"/>
                <a:sym typeface="Arial"/>
              </a:endParaRPr>
            </a:p>
          </p:txBody>
        </p:sp>
        <p:sp>
          <p:nvSpPr>
            <p:cNvPr id="179" name="Google Shape;179;p26"/>
            <p:cNvSpPr/>
            <p:nvPr/>
          </p:nvSpPr>
          <p:spPr>
            <a:xfrm>
              <a:off x="236808"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6"/>
            <p:cNvSpPr txBox="1"/>
            <p:nvPr/>
          </p:nvSpPr>
          <p:spPr>
            <a:xfrm>
              <a:off x="268694"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Unorganized messy conversational texts</a:t>
              </a:r>
              <a:endParaRPr b="0" i="0" sz="1400" u="none" cap="none" strike="noStrike">
                <a:solidFill>
                  <a:srgbClr val="000000"/>
                </a:solidFill>
                <a:latin typeface="Arial"/>
                <a:ea typeface="Arial"/>
                <a:cs typeface="Arial"/>
                <a:sym typeface="Arial"/>
              </a:endParaRPr>
            </a:p>
          </p:txBody>
        </p:sp>
        <p:sp>
          <p:nvSpPr>
            <p:cNvPr id="181" name="Google Shape;181;p26"/>
            <p:cNvSpPr/>
            <p:nvPr/>
          </p:nvSpPr>
          <p:spPr>
            <a:xfrm>
              <a:off x="1267702"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6"/>
            <p:cNvSpPr txBox="1"/>
            <p:nvPr/>
          </p:nvSpPr>
          <p:spPr>
            <a:xfrm>
              <a:off x="1267702"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3" name="Google Shape;183;p26"/>
            <p:cNvSpPr/>
            <p:nvPr/>
          </p:nvSpPr>
          <p:spPr>
            <a:xfrm>
              <a:off x="1762702"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6"/>
            <p:cNvSpPr txBox="1"/>
            <p:nvPr/>
          </p:nvSpPr>
          <p:spPr>
            <a:xfrm>
              <a:off x="1762702"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Pre-processing</a:t>
              </a:r>
              <a:endParaRPr b="0" i="0" sz="1400" u="none" cap="none" strike="noStrike">
                <a:solidFill>
                  <a:srgbClr val="000000"/>
                </a:solidFill>
                <a:latin typeface="Arial"/>
                <a:ea typeface="Arial"/>
                <a:cs typeface="Arial"/>
                <a:sym typeface="Arial"/>
              </a:endParaRPr>
            </a:p>
          </p:txBody>
        </p:sp>
        <p:sp>
          <p:nvSpPr>
            <p:cNvPr id="185" name="Google Shape;185;p26"/>
            <p:cNvSpPr/>
            <p:nvPr/>
          </p:nvSpPr>
          <p:spPr>
            <a:xfrm>
              <a:off x="1985462"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6"/>
            <p:cNvSpPr txBox="1"/>
            <p:nvPr/>
          </p:nvSpPr>
          <p:spPr>
            <a:xfrm>
              <a:off x="2017348"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Remove stop words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Stemming</a:t>
              </a:r>
              <a:endParaRPr b="0" i="0" sz="1400" u="none" cap="none" strike="noStrike">
                <a:solidFill>
                  <a:srgbClr val="000000"/>
                </a:solidFill>
                <a:latin typeface="Arial"/>
                <a:ea typeface="Arial"/>
                <a:cs typeface="Arial"/>
                <a:sym typeface="Arial"/>
              </a:endParaRPr>
            </a:p>
          </p:txBody>
        </p:sp>
        <p:sp>
          <p:nvSpPr>
            <p:cNvPr id="187" name="Google Shape;187;p26"/>
            <p:cNvSpPr/>
            <p:nvPr/>
          </p:nvSpPr>
          <p:spPr>
            <a:xfrm>
              <a:off x="3016356"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6"/>
            <p:cNvSpPr txBox="1"/>
            <p:nvPr/>
          </p:nvSpPr>
          <p:spPr>
            <a:xfrm>
              <a:off x="3016356"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89" name="Google Shape;189;p26"/>
            <p:cNvSpPr/>
            <p:nvPr/>
          </p:nvSpPr>
          <p:spPr>
            <a:xfrm>
              <a:off x="3511356"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6"/>
            <p:cNvSpPr txBox="1"/>
            <p:nvPr/>
          </p:nvSpPr>
          <p:spPr>
            <a:xfrm>
              <a:off x="3511356"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Topic modeling</a:t>
              </a:r>
              <a:endParaRPr b="0" i="0" sz="1400" u="none" cap="none" strike="noStrike">
                <a:solidFill>
                  <a:srgbClr val="000000"/>
                </a:solidFill>
                <a:latin typeface="Arial"/>
                <a:ea typeface="Arial"/>
                <a:cs typeface="Arial"/>
                <a:sym typeface="Arial"/>
              </a:endParaRPr>
            </a:p>
          </p:txBody>
        </p:sp>
        <p:sp>
          <p:nvSpPr>
            <p:cNvPr id="191" name="Google Shape;191;p26"/>
            <p:cNvSpPr/>
            <p:nvPr/>
          </p:nvSpPr>
          <p:spPr>
            <a:xfrm>
              <a:off x="3734115"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6"/>
            <p:cNvSpPr txBox="1"/>
            <p:nvPr/>
          </p:nvSpPr>
          <p:spPr>
            <a:xfrm>
              <a:off x="3766001"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Human validation</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Human labeling and making sense of the topics</a:t>
              </a:r>
              <a:endParaRPr b="0" i="0" sz="1400" u="none" cap="none" strike="noStrike">
                <a:solidFill>
                  <a:srgbClr val="000000"/>
                </a:solidFill>
                <a:latin typeface="Arial"/>
                <a:ea typeface="Arial"/>
                <a:cs typeface="Arial"/>
                <a:sym typeface="Arial"/>
              </a:endParaRPr>
            </a:p>
          </p:txBody>
        </p:sp>
        <p:sp>
          <p:nvSpPr>
            <p:cNvPr id="193" name="Google Shape;193;p26"/>
            <p:cNvSpPr/>
            <p:nvPr/>
          </p:nvSpPr>
          <p:spPr>
            <a:xfrm>
              <a:off x="4765010"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6"/>
            <p:cNvSpPr txBox="1"/>
            <p:nvPr/>
          </p:nvSpPr>
          <p:spPr>
            <a:xfrm>
              <a:off x="4765010"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95" name="Google Shape;195;p26"/>
            <p:cNvSpPr/>
            <p:nvPr/>
          </p:nvSpPr>
          <p:spPr>
            <a:xfrm>
              <a:off x="5260010"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6"/>
            <p:cNvSpPr txBox="1"/>
            <p:nvPr/>
          </p:nvSpPr>
          <p:spPr>
            <a:xfrm>
              <a:off x="5260010"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197" name="Google Shape;197;p26"/>
            <p:cNvSpPr/>
            <p:nvPr/>
          </p:nvSpPr>
          <p:spPr>
            <a:xfrm>
              <a:off x="5482769"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6"/>
            <p:cNvSpPr txBox="1"/>
            <p:nvPr/>
          </p:nvSpPr>
          <p:spPr>
            <a:xfrm>
              <a:off x="5514655"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List of coherent, valid topics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Proportion distribution of documents to topics</a:t>
              </a:r>
              <a:endParaRPr b="0" i="0" sz="1400" u="none" cap="none" strike="noStrike">
                <a:solidFill>
                  <a:srgbClr val="000000"/>
                </a:solidFill>
                <a:latin typeface="Arial"/>
                <a:ea typeface="Arial"/>
                <a:cs typeface="Arial"/>
                <a:sym typeface="Arial"/>
              </a:endParaRPr>
            </a:p>
          </p:txBody>
        </p:sp>
        <p:sp>
          <p:nvSpPr>
            <p:cNvPr id="199" name="Google Shape;199;p26"/>
            <p:cNvSpPr/>
            <p:nvPr/>
          </p:nvSpPr>
          <p:spPr>
            <a:xfrm>
              <a:off x="6513664"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6"/>
            <p:cNvSpPr txBox="1"/>
            <p:nvPr/>
          </p:nvSpPr>
          <p:spPr>
            <a:xfrm>
              <a:off x="6513664"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1" name="Google Shape;201;p26"/>
            <p:cNvSpPr/>
            <p:nvPr/>
          </p:nvSpPr>
          <p:spPr>
            <a:xfrm>
              <a:off x="7008664"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6"/>
            <p:cNvSpPr txBox="1"/>
            <p:nvPr/>
          </p:nvSpPr>
          <p:spPr>
            <a:xfrm>
              <a:off x="7008664"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Validation</a:t>
              </a:r>
              <a:endParaRPr b="0" i="0" sz="1400" u="none" cap="none" strike="noStrike">
                <a:solidFill>
                  <a:srgbClr val="000000"/>
                </a:solidFill>
                <a:latin typeface="Arial"/>
                <a:ea typeface="Arial"/>
                <a:cs typeface="Arial"/>
                <a:sym typeface="Arial"/>
              </a:endParaRPr>
            </a:p>
          </p:txBody>
        </p:sp>
        <p:sp>
          <p:nvSpPr>
            <p:cNvPr id="203" name="Google Shape;203;p26"/>
            <p:cNvSpPr/>
            <p:nvPr/>
          </p:nvSpPr>
          <p:spPr>
            <a:xfrm>
              <a:off x="7231423"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6"/>
            <p:cNvSpPr txBox="1"/>
            <p:nvPr/>
          </p:nvSpPr>
          <p:spPr>
            <a:xfrm>
              <a:off x="7263309"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Summarizing topic proportions by subgroups of interviewees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Alignment with human coding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2"/>
          <p:cNvSpPr txBox="1"/>
          <p:nvPr>
            <p:ph idx="1" type="body"/>
          </p:nvPr>
        </p:nvSpPr>
        <p:spPr>
          <a:xfrm>
            <a:off x="552698" y="1562392"/>
            <a:ext cx="7829302"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What is one learning or news you came across this week about AI/ML, or data analysis, that excite/concern you the most?</a:t>
            </a:r>
            <a:endParaRPr/>
          </a:p>
        </p:txBody>
      </p:sp>
      <p:sp>
        <p:nvSpPr>
          <p:cNvPr id="48" name="Google Shape;48;p1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Warm Up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LDA</a:t>
            </a:r>
            <a:endParaRPr/>
          </a:p>
        </p:txBody>
      </p:sp>
      <p:sp>
        <p:nvSpPr>
          <p:cNvPr id="210" name="Google Shape;210;p27"/>
          <p:cNvSpPr txBox="1"/>
          <p:nvPr/>
        </p:nvSpPr>
        <p:spPr>
          <a:xfrm>
            <a:off x="657224" y="1202145"/>
            <a:ext cx="36004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Times New Roman"/>
                <a:ea typeface="Times New Roman"/>
                <a:cs typeface="Times New Roman"/>
                <a:sym typeface="Times New Roman"/>
              </a:rPr>
              <a:t>Diagnostic Values for a Number of Topics</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pic>
        <p:nvPicPr>
          <p:cNvPr descr="Chart, line chart&#10;&#10;Description automatically generated" id="211" name="Google Shape;211;p27"/>
          <p:cNvPicPr preferRelativeResize="0"/>
          <p:nvPr/>
        </p:nvPicPr>
        <p:blipFill rotWithShape="1">
          <a:blip r:embed="rId3">
            <a:alphaModFix/>
          </a:blip>
          <a:srcRect b="0" l="0" r="0" t="0"/>
          <a:stretch/>
        </p:blipFill>
        <p:spPr>
          <a:xfrm>
            <a:off x="406717" y="1790146"/>
            <a:ext cx="4101465" cy="2515154"/>
          </a:xfrm>
          <a:prstGeom prst="rect">
            <a:avLst/>
          </a:prstGeom>
          <a:noFill/>
          <a:ln>
            <a:noFill/>
          </a:ln>
        </p:spPr>
      </p:pic>
      <p:sp>
        <p:nvSpPr>
          <p:cNvPr id="212" name="Google Shape;212;p27"/>
          <p:cNvSpPr txBox="1"/>
          <p:nvPr/>
        </p:nvSpPr>
        <p:spPr>
          <a:xfrm>
            <a:off x="5619032" y="1073712"/>
            <a:ext cx="2380780" cy="405432"/>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1" lang="en-US" sz="1200" u="none" cap="none" strike="noStrike">
                <a:solidFill>
                  <a:srgbClr val="000000"/>
                </a:solidFill>
                <a:latin typeface="Times New Roman"/>
                <a:ea typeface="Times New Roman"/>
                <a:cs typeface="Times New Roman"/>
                <a:sym typeface="Times New Roman"/>
              </a:rPr>
              <a:t>Exclusivity vs. Semantic Coherence</a:t>
            </a:r>
            <a:endParaRPr b="0" i="0" sz="1200" u="none" cap="none" strike="noStrike">
              <a:solidFill>
                <a:srgbClr val="000000"/>
              </a:solidFill>
              <a:latin typeface="Times New Roman"/>
              <a:ea typeface="Times New Roman"/>
              <a:cs typeface="Times New Roman"/>
              <a:sym typeface="Times New Roman"/>
            </a:endParaRPr>
          </a:p>
        </p:txBody>
      </p:sp>
      <p:pic>
        <p:nvPicPr>
          <p:cNvPr descr="Chart, scatter chart&#10;&#10;Description automatically generated" id="213" name="Google Shape;213;p27"/>
          <p:cNvPicPr preferRelativeResize="0"/>
          <p:nvPr/>
        </p:nvPicPr>
        <p:blipFill rotWithShape="1">
          <a:blip r:embed="rId4">
            <a:alphaModFix/>
          </a:blip>
          <a:srcRect b="0" l="0" r="0" t="0"/>
          <a:stretch/>
        </p:blipFill>
        <p:spPr>
          <a:xfrm>
            <a:off x="4815840" y="1790146"/>
            <a:ext cx="4101465" cy="2591354"/>
          </a:xfrm>
          <a:prstGeom prst="rect">
            <a:avLst/>
          </a:prstGeom>
          <a:noFill/>
          <a:ln>
            <a:noFill/>
          </a:ln>
        </p:spPr>
      </p:pic>
      <p:sp>
        <p:nvSpPr>
          <p:cNvPr id="214" name="Google Shape;214;p27"/>
          <p:cNvSpPr/>
          <p:nvPr/>
        </p:nvSpPr>
        <p:spPr>
          <a:xfrm>
            <a:off x="3124201" y="3248025"/>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 name="Google Shape;215;p27"/>
          <p:cNvSpPr/>
          <p:nvPr/>
        </p:nvSpPr>
        <p:spPr>
          <a:xfrm>
            <a:off x="3267076" y="2449587"/>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p27"/>
          <p:cNvSpPr/>
          <p:nvPr/>
        </p:nvSpPr>
        <p:spPr>
          <a:xfrm>
            <a:off x="1352551" y="2143125"/>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7" name="Google Shape;217;p27"/>
          <p:cNvSpPr/>
          <p:nvPr/>
        </p:nvSpPr>
        <p:spPr>
          <a:xfrm>
            <a:off x="1266826" y="3512730"/>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idx="1" type="body"/>
          </p:nvPr>
        </p:nvSpPr>
        <p:spPr>
          <a:xfrm>
            <a:off x="447917" y="1020160"/>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sz="1800"/>
              <a:t>Zero-shot</a:t>
            </a:r>
            <a:endParaRPr/>
          </a:p>
          <a:p>
            <a:pPr indent="-355600" lvl="1" marL="914400" rtl="0" algn="l">
              <a:lnSpc>
                <a:spcPct val="100000"/>
              </a:lnSpc>
              <a:spcBef>
                <a:spcPts val="400"/>
              </a:spcBef>
              <a:spcAft>
                <a:spcPts val="0"/>
              </a:spcAft>
              <a:buSzPts val="2000"/>
              <a:buChar char="–"/>
            </a:pPr>
            <a:r>
              <a:rPr b="0" lang="en-US" sz="1800">
                <a:latin typeface="Arial"/>
                <a:ea typeface="Arial"/>
                <a:cs typeface="Arial"/>
                <a:sym typeface="Arial"/>
              </a:rPr>
              <a:t>Use the codebook to label three child and/or parent codes for each document; if no child code works, only label the parent codes.</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1800"/>
              <a:t>Few shot: </a:t>
            </a:r>
            <a:endParaRPr/>
          </a:p>
          <a:p>
            <a:pPr indent="-355600" lvl="1" marL="914400" rtl="0" algn="l">
              <a:lnSpc>
                <a:spcPct val="100000"/>
              </a:lnSpc>
              <a:spcBef>
                <a:spcPts val="400"/>
              </a:spcBef>
              <a:spcAft>
                <a:spcPts val="0"/>
              </a:spcAft>
              <a:buSzPts val="2000"/>
              <a:buChar char="–"/>
            </a:pPr>
            <a:r>
              <a:rPr b="0" lang="en-US" sz="1800"/>
              <a:t>Zero shot + here are a few examples.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sz="1800"/>
              <a:t>Chain of thoughts</a:t>
            </a:r>
            <a:endParaRPr/>
          </a:p>
          <a:p>
            <a:pPr indent="-355600" lvl="1" marL="914400" rtl="0" algn="l">
              <a:lnSpc>
                <a:spcPct val="100000"/>
              </a:lnSpc>
              <a:spcBef>
                <a:spcPts val="400"/>
              </a:spcBef>
              <a:spcAft>
                <a:spcPts val="0"/>
              </a:spcAft>
              <a:buSzPts val="2000"/>
              <a:buChar char="–"/>
            </a:pPr>
            <a:r>
              <a:rPr b="0" lang="en-US" sz="1800">
                <a:latin typeface="Arial"/>
                <a:ea typeface="Arial"/>
                <a:cs typeface="Arial"/>
                <a:sym typeface="Arial"/>
              </a:rPr>
              <a:t>Step 1: label three parent codes with reasoning; Step 2: label child code within each parent code. If none of the child code applies, keep the parent code. </a:t>
            </a:r>
            <a:endParaRPr b="0" sz="1800"/>
          </a:p>
          <a:p>
            <a:pPr indent="-228600" lvl="1" marL="914400" rtl="0" algn="l">
              <a:lnSpc>
                <a:spcPct val="100000"/>
              </a:lnSpc>
              <a:spcBef>
                <a:spcPts val="400"/>
              </a:spcBef>
              <a:spcAft>
                <a:spcPts val="0"/>
              </a:spcAft>
              <a:buSzPts val="2000"/>
              <a:buNone/>
            </a:pPr>
            <a:r>
              <a:t/>
            </a:r>
            <a:endParaRPr sz="1800"/>
          </a:p>
        </p:txBody>
      </p:sp>
      <p:sp>
        <p:nvSpPr>
          <p:cNvPr id="223" name="Google Shape;223;p2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u="sng">
                <a:solidFill>
                  <a:schemeClr val="hlink"/>
                </a:solidFill>
                <a:hlinkClick r:id="rId3"/>
              </a:rPr>
              <a:t>Prompt Engineering</a:t>
            </a:r>
            <a:endParaRPr/>
          </a:p>
        </p:txBody>
      </p:sp>
      <p:sp>
        <p:nvSpPr>
          <p:cNvPr id="224" name="Google Shape;224;p28"/>
          <p:cNvSpPr txBox="1"/>
          <p:nvPr/>
        </p:nvSpPr>
        <p:spPr>
          <a:xfrm>
            <a:off x="304800" y="3876018"/>
            <a:ext cx="8534400" cy="664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Resources to learn more about prompt engineering: </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480"/>
              </a:spcBef>
              <a:spcAft>
                <a:spcPts val="0"/>
              </a:spcAft>
              <a:buClr>
                <a:srgbClr val="000000"/>
              </a:buClr>
              <a:buSzPts val="1200"/>
              <a:buFont typeface="Arial"/>
              <a:buAutoNum type="arabicPeriod"/>
            </a:pPr>
            <a:r>
              <a:rPr b="0" i="0" lang="en-US" sz="1100" u="sng" cap="none" strike="noStrike">
                <a:solidFill>
                  <a:schemeClr val="hlink"/>
                </a:solidFill>
                <a:latin typeface="Arial"/>
                <a:ea typeface="Arial"/>
                <a:cs typeface="Arial"/>
                <a:sym typeface="Arial"/>
                <a:hlinkClick r:id="rId4"/>
              </a:rPr>
              <a:t>https://www.deeplearning.ai/short-courses/chatgpt-prompt-engineering-for-developers/</a:t>
            </a:r>
            <a:endParaRPr b="0" i="0" sz="11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AutoNum type="arabicPeriod"/>
            </a:pPr>
            <a:r>
              <a:rPr b="0" i="0" lang="en-US" sz="1100" u="none" cap="none" strike="noStrike">
                <a:solidFill>
                  <a:srgbClr val="000000"/>
                </a:solidFill>
                <a:latin typeface="Arial"/>
                <a:ea typeface="Arial"/>
                <a:cs typeface="Arial"/>
                <a:sym typeface="Arial"/>
              </a:rPr>
              <a:t>https://www.youtube.com/watch?v=dOxUroR57xs&amp;ab_channel=ElvisSaravia</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575735" y="9092"/>
            <a:ext cx="8568265" cy="497226"/>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2000"/>
              <a:t>GPT-4 Thematic Analysis: Chain-of-Thought (CoT) Prompt</a:t>
            </a:r>
            <a:endParaRPr sz="2000"/>
          </a:p>
        </p:txBody>
      </p:sp>
      <p:cxnSp>
        <p:nvCxnSpPr>
          <p:cNvPr id="231" name="Google Shape;231;p29"/>
          <p:cNvCxnSpPr/>
          <p:nvPr/>
        </p:nvCxnSpPr>
        <p:spPr>
          <a:xfrm>
            <a:off x="1838068" y="1464276"/>
            <a:ext cx="1028700" cy="0"/>
          </a:xfrm>
          <a:prstGeom prst="straightConnector1">
            <a:avLst/>
          </a:prstGeom>
          <a:noFill/>
          <a:ln cap="flat" cmpd="sng" w="9525">
            <a:solidFill>
              <a:srgbClr val="E3CE9C"/>
            </a:solidFill>
            <a:prstDash val="solid"/>
            <a:round/>
            <a:headEnd len="sm" w="sm" type="none"/>
            <a:tailEnd len="sm" w="sm" type="none"/>
          </a:ln>
        </p:spPr>
      </p:cxnSp>
      <p:sp>
        <p:nvSpPr>
          <p:cNvPr id="232" name="Google Shape;232;p29"/>
          <p:cNvSpPr/>
          <p:nvPr/>
        </p:nvSpPr>
        <p:spPr>
          <a:xfrm>
            <a:off x="7419566" y="1280328"/>
            <a:ext cx="74141" cy="389233"/>
          </a:xfrm>
          <a:prstGeom prst="rightBrace">
            <a:avLst>
              <a:gd fmla="val 8333" name="adj1"/>
              <a:gd fmla="val 50000" name="adj2"/>
            </a:avLst>
          </a:prstGeom>
          <a:noFill/>
          <a:ln cap="flat" cmpd="sng" w="9525">
            <a:solidFill>
              <a:srgbClr val="E3CE9C"/>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233" name="Google Shape;233;p29"/>
          <p:cNvSpPr txBox="1"/>
          <p:nvPr/>
        </p:nvSpPr>
        <p:spPr>
          <a:xfrm>
            <a:off x="7538363" y="887943"/>
            <a:ext cx="1135066" cy="39238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Role, context, and overall task</a:t>
            </a:r>
            <a:endParaRPr b="0" i="0" sz="1050" u="none" cap="none" strike="noStrike">
              <a:solidFill>
                <a:srgbClr val="000000"/>
              </a:solidFill>
              <a:latin typeface="Arial"/>
              <a:ea typeface="Arial"/>
              <a:cs typeface="Arial"/>
              <a:sym typeface="Arial"/>
            </a:endParaRPr>
          </a:p>
        </p:txBody>
      </p:sp>
      <p:sp>
        <p:nvSpPr>
          <p:cNvPr id="234" name="Google Shape;234;p29"/>
          <p:cNvSpPr txBox="1"/>
          <p:nvPr/>
        </p:nvSpPr>
        <p:spPr>
          <a:xfrm>
            <a:off x="552298" y="506318"/>
            <a:ext cx="8477402" cy="4033382"/>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Clr>
                <a:srgbClr val="000000"/>
              </a:buClr>
              <a:buSzPts val="800"/>
              <a:buFont typeface="Arial"/>
              <a:buNone/>
            </a:pPr>
            <a:r>
              <a:rPr b="1" i="1" lang="en-US" sz="800" u="none" cap="none" strike="noStrike">
                <a:solidFill>
                  <a:schemeClr val="dk1"/>
                </a:solidFill>
                <a:latin typeface="Helvetica Neue"/>
                <a:ea typeface="Helvetica Neue"/>
                <a:cs typeface="Helvetica Neue"/>
                <a:sym typeface="Helvetica Neue"/>
              </a:rPr>
              <a:t>prompt_base = f"""</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Task: As a policy researcher, you’ve been provided with a paragraph extracted from an interview with an education policy stakeholder. Utilize the attached “Voice to validity codebook “ (in excel format) to code the paragraph. The Codebook comprises four columns: ‘Parent’, ‘Child’, ‘Child_description’, and ‘Key words’.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Steps: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1. Identify Salient Themes: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Understand the paragraph’s content within the context of the Washington State K-12 public school system.</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Refer to the ‘Parent’ column in the Codebook for broader thematic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Pinpoint up to three salient themes from these ‘Parent’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These themes should highlight the most significant ideas in the paragraph.</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Label the paragraph with the chosen ‘Parent’ themes.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2. Dive into Child Themes: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 ‘Child’ column in the Codebook lists detailed thematic subcategories, which fall under the broader ‘Parent’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 ‘Child_description’ elaborates on the ‘Child’ categories, and the ‘Key words’ column lists pertinent terms for each ‘Child’ category.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3. Associate with Child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Revisit the paragraph, keeping the Washington State K-12 public school system context in mind.</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For each previously identified ‘Parent’ theme, pinpoint the appropriate ‘Child’ subcategories from the Codebook. The ‘Child_description’ and ‘Key words’ columns can aid your decision.</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Ensure the ‘Child’ categories align with the paragraph’s content. If there’s no fit or you’re uncertain, label it as ‘None’.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From your identified ‘Parent’ and ‘Child’ pairs, pick the top three pairs that encapsulate the paragraph’s central ideas.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Label the paragraph with these three ‘Parent’ and corresponding ‘Child’ pairs.</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Codebook: see attachment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Paragraph for Analysis: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[[[TEXTGOHERE]]]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Response Format: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Frame your answer as a JSON object containing the keys: ‘Parent 1’, ‘Child 1’, ‘Parent 2’, ‘Child 2’, ‘Parent 3’, ‘Child 3’, and ‘Reasoning’.</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a:t>
            </a:r>
            <a:endParaRPr b="0" i="0" sz="750" u="none" cap="none" strike="noStrike">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idx="1" type="body"/>
          </p:nvPr>
        </p:nvSpPr>
        <p:spPr>
          <a:xfrm>
            <a:off x="447923" y="1305217"/>
            <a:ext cx="3412877"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Snippet of the codebook </a:t>
            </a:r>
            <a:endParaRPr/>
          </a:p>
        </p:txBody>
      </p:sp>
      <p:sp>
        <p:nvSpPr>
          <p:cNvPr id="240" name="Google Shape;240;p30"/>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Codebook</a:t>
            </a:r>
            <a:endParaRPr/>
          </a:p>
        </p:txBody>
      </p:sp>
      <p:pic>
        <p:nvPicPr>
          <p:cNvPr descr="A white rectangular grid with black text&#10;&#10;Description automatically generated with medium confidence" id="241" name="Google Shape;241;p30"/>
          <p:cNvPicPr preferRelativeResize="0"/>
          <p:nvPr/>
        </p:nvPicPr>
        <p:blipFill rotWithShape="1">
          <a:blip r:embed="rId3">
            <a:alphaModFix/>
          </a:blip>
          <a:srcRect b="0" l="0" r="0" t="0"/>
          <a:stretch/>
        </p:blipFill>
        <p:spPr>
          <a:xfrm>
            <a:off x="3860800" y="26386"/>
            <a:ext cx="4835278" cy="49731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rPr lang="en-US" sz="1400">
                <a:latin typeface="Open Sans"/>
                <a:ea typeface="Open Sans"/>
                <a:cs typeface="Open Sans"/>
                <a:sym typeface="Open Sans"/>
              </a:rPr>
              <a:t>Sample Interview quotes: </a:t>
            </a:r>
            <a:br>
              <a:rPr lang="en-US" sz="1400">
                <a:latin typeface="Open Sans"/>
                <a:ea typeface="Open Sans"/>
                <a:cs typeface="Open Sans"/>
                <a:sym typeface="Open Sans"/>
              </a:rPr>
            </a:br>
            <a:r>
              <a:rPr lang="en-US" sz="1400">
                <a:latin typeface="Open Sans"/>
                <a:ea typeface="Open Sans"/>
                <a:cs typeface="Open Sans"/>
                <a:sym typeface="Open Sans"/>
              </a:rPr>
              <a:t>“</a:t>
            </a:r>
            <a:r>
              <a:rPr b="0" i="1" lang="en-US" sz="1400">
                <a:solidFill>
                  <a:srgbClr val="000000"/>
                </a:solidFill>
                <a:latin typeface="Open Sans"/>
                <a:ea typeface="Open Sans"/>
                <a:cs typeface="Open Sans"/>
                <a:sym typeface="Open Sans"/>
              </a:rPr>
              <a:t>I think the thing that we have been able to do in that shifting, in that transition, is really clarify our commitment to bilingualism. And especially for our families who are second language, around that is your heritage language, that is the language of your ancestors. That is what connects us to who we are and the generations who came before us, and how important that is.”</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1" sz="1400">
              <a:solidFill>
                <a:srgbClr val="000000"/>
              </a:solidFill>
              <a:latin typeface="Open Sans"/>
              <a:ea typeface="Open Sans"/>
              <a:cs typeface="Open Sans"/>
              <a:sym typeface="Open Sans"/>
            </a:endParaRPr>
          </a:p>
          <a:p>
            <a:pPr indent="-228600" lvl="0" marL="457200" rtl="0" algn="l">
              <a:lnSpc>
                <a:spcPct val="100000"/>
              </a:lnSpc>
              <a:spcBef>
                <a:spcPts val="480"/>
              </a:spcBef>
              <a:spcAft>
                <a:spcPts val="0"/>
              </a:spcAft>
              <a:buSzPts val="2400"/>
              <a:buNone/>
            </a:pPr>
            <a:r>
              <a:rPr b="0" i="1" lang="en-US" sz="1400">
                <a:solidFill>
                  <a:srgbClr val="000000"/>
                </a:solidFill>
                <a:latin typeface="Open Sans"/>
                <a:ea typeface="Open Sans"/>
                <a:cs typeface="Open Sans"/>
                <a:sym typeface="Open Sans"/>
              </a:rPr>
              <a:t>“</a:t>
            </a:r>
            <a:r>
              <a:rPr b="0" i="0" lang="en-US" sz="1400">
                <a:solidFill>
                  <a:srgbClr val="000000"/>
                </a:solidFill>
                <a:latin typeface="Open Sans"/>
                <a:ea typeface="Open Sans"/>
                <a:cs typeface="Open Sans"/>
                <a:sym typeface="Open Sans"/>
              </a:rPr>
              <a:t>when you are looking at funding, we have put in almost $10 billion in the last 10 years, but there is really no accountability system to that. We still have 23 different accounting systems that feed into OSPI, and then they have to figure it out.”</a:t>
            </a:r>
            <a:endParaRPr sz="1400">
              <a:latin typeface="Open Sans"/>
              <a:ea typeface="Open Sans"/>
              <a:cs typeface="Open Sans"/>
              <a:sym typeface="Open Sans"/>
            </a:endParaRPr>
          </a:p>
        </p:txBody>
      </p:sp>
      <p:sp>
        <p:nvSpPr>
          <p:cNvPr id="247" name="Google Shape;247;p31"/>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u="sng">
                <a:solidFill>
                  <a:schemeClr val="hlink"/>
                </a:solidFill>
                <a:hlinkClick r:id="rId3"/>
              </a:rPr>
              <a:t>Interactive Demo and Self-Practice</a:t>
            </a:r>
            <a:br>
              <a:rPr lang="en-US" u="sng">
                <a:solidFill>
                  <a:schemeClr val="hlink"/>
                </a:solidFill>
                <a:hlinkClick r:id="rId4"/>
              </a:rPr>
            </a:br>
            <a:r>
              <a:rPr lang="en-US" u="sng">
                <a:solidFill>
                  <a:schemeClr val="hlink"/>
                </a:solidFill>
                <a:hlinkClick r:id="rId5"/>
              </a:rPr>
              <a:t>(10 mins)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idx="1" type="body"/>
          </p:nvPr>
        </p:nvSpPr>
        <p:spPr>
          <a:xfrm>
            <a:off x="447923" y="1305217"/>
            <a:ext cx="2227544" cy="2885783"/>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0" lang="en-US" sz="2000">
                <a:solidFill>
                  <a:schemeClr val="dk1"/>
                </a:solidFill>
              </a:rPr>
              <a:t>What are the </a:t>
            </a:r>
            <a:r>
              <a:rPr lang="en-US" sz="2000" u="sng">
                <a:solidFill>
                  <a:schemeClr val="dk1"/>
                </a:solidFill>
              </a:rPr>
              <a:t>key themes that WA stakeholders voiced </a:t>
            </a:r>
            <a:r>
              <a:rPr b="0" lang="en-US" sz="2000">
                <a:solidFill>
                  <a:schemeClr val="dk1"/>
                </a:solidFill>
              </a:rPr>
              <a:t>about K-12 public school system? </a:t>
            </a:r>
            <a:endParaRPr sz="2000">
              <a:solidFill>
                <a:schemeClr val="dk1"/>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2000"/>
          </a:p>
        </p:txBody>
      </p:sp>
      <p:sp>
        <p:nvSpPr>
          <p:cNvPr id="253" name="Google Shape;253;p32"/>
          <p:cNvSpPr txBox="1"/>
          <p:nvPr>
            <p:ph type="title"/>
          </p:nvPr>
        </p:nvSpPr>
        <p:spPr>
          <a:xfrm>
            <a:off x="447922" y="26385"/>
            <a:ext cx="2820211"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Results– SRQ1</a:t>
            </a:r>
            <a:endParaRPr/>
          </a:p>
        </p:txBody>
      </p:sp>
      <p:pic>
        <p:nvPicPr>
          <p:cNvPr id="254" name="Google Shape;254;p32"/>
          <p:cNvPicPr preferRelativeResize="0"/>
          <p:nvPr/>
        </p:nvPicPr>
        <p:blipFill rotWithShape="1">
          <a:blip r:embed="rId3">
            <a:alphaModFix/>
          </a:blip>
          <a:srcRect b="0" l="0" r="713" t="0"/>
          <a:stretch/>
        </p:blipFill>
        <p:spPr>
          <a:xfrm>
            <a:off x="3259666" y="26385"/>
            <a:ext cx="5799668" cy="1683882"/>
          </a:xfrm>
          <a:prstGeom prst="rect">
            <a:avLst/>
          </a:prstGeom>
          <a:noFill/>
          <a:ln>
            <a:noFill/>
          </a:ln>
        </p:spPr>
      </p:pic>
      <p:pic>
        <p:nvPicPr>
          <p:cNvPr id="255" name="Google Shape;255;p32"/>
          <p:cNvPicPr preferRelativeResize="0"/>
          <p:nvPr/>
        </p:nvPicPr>
        <p:blipFill rotWithShape="1">
          <a:blip r:embed="rId4">
            <a:alphaModFix/>
          </a:blip>
          <a:srcRect b="0" l="0" r="736" t="0"/>
          <a:stretch/>
        </p:blipFill>
        <p:spPr>
          <a:xfrm>
            <a:off x="3175000" y="1710267"/>
            <a:ext cx="5968999" cy="33257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idx="1" type="body"/>
          </p:nvPr>
        </p:nvSpPr>
        <p:spPr>
          <a:xfrm>
            <a:off x="473442" y="980832"/>
            <a:ext cx="8197200" cy="4221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1400">
                <a:solidFill>
                  <a:schemeClr val="dk1"/>
                </a:solidFill>
              </a:rPr>
              <a:t>How accurate and valid are GPT-4 labels of key themes when comparing to human experts’ labels and traditional topic modeling results?</a:t>
            </a:r>
            <a:endParaRPr sz="1400">
              <a:solidFill>
                <a:schemeClr val="dk1"/>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1400"/>
          </a:p>
        </p:txBody>
      </p:sp>
      <p:sp>
        <p:nvSpPr>
          <p:cNvPr id="261" name="Google Shape;261;p3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Results– MRQ1</a:t>
            </a:r>
            <a:endParaRPr/>
          </a:p>
        </p:txBody>
      </p:sp>
      <p:pic>
        <p:nvPicPr>
          <p:cNvPr descr="A screenshot of a paper&#10;&#10;Description automatically generated" id="262" name="Google Shape;262;p33"/>
          <p:cNvPicPr preferRelativeResize="0"/>
          <p:nvPr/>
        </p:nvPicPr>
        <p:blipFill rotWithShape="1">
          <a:blip r:embed="rId3">
            <a:alphaModFix/>
          </a:blip>
          <a:srcRect b="0" l="0" r="0" t="0"/>
          <a:stretch/>
        </p:blipFill>
        <p:spPr>
          <a:xfrm>
            <a:off x="804333" y="1633993"/>
            <a:ext cx="7772400" cy="1525424"/>
          </a:xfrm>
          <a:prstGeom prst="rect">
            <a:avLst/>
          </a:prstGeom>
          <a:noFill/>
          <a:ln>
            <a:noFill/>
          </a:ln>
        </p:spPr>
      </p:pic>
      <p:pic>
        <p:nvPicPr>
          <p:cNvPr descr="A table with numbers and text&#10;&#10;Description automatically generated" id="263" name="Google Shape;263;p33"/>
          <p:cNvPicPr preferRelativeResize="0"/>
          <p:nvPr/>
        </p:nvPicPr>
        <p:blipFill rotWithShape="1">
          <a:blip r:embed="rId4">
            <a:alphaModFix/>
          </a:blip>
          <a:srcRect b="0" l="0" r="0" t="0"/>
          <a:stretch/>
        </p:blipFill>
        <p:spPr>
          <a:xfrm>
            <a:off x="872631" y="3159417"/>
            <a:ext cx="7772400" cy="16428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447923" y="-21101"/>
            <a:ext cx="7788275" cy="79578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1950"/>
              <a:t>GPT-Human vs LDA- Human Cohen’s K by Child Code</a:t>
            </a:r>
            <a:endParaRPr/>
          </a:p>
        </p:txBody>
      </p:sp>
      <p:pic>
        <p:nvPicPr>
          <p:cNvPr id="269" name="Google Shape;269;p34"/>
          <p:cNvPicPr preferRelativeResize="0"/>
          <p:nvPr/>
        </p:nvPicPr>
        <p:blipFill rotWithShape="1">
          <a:blip r:embed="rId3">
            <a:alphaModFix/>
          </a:blip>
          <a:srcRect b="0" l="0" r="0" t="0"/>
          <a:stretch/>
        </p:blipFill>
        <p:spPr>
          <a:xfrm>
            <a:off x="4419600" y="868600"/>
            <a:ext cx="4495799" cy="4273265"/>
          </a:xfrm>
          <a:prstGeom prst="rect">
            <a:avLst/>
          </a:prstGeom>
          <a:noFill/>
          <a:ln>
            <a:noFill/>
          </a:ln>
        </p:spPr>
      </p:pic>
      <p:sp>
        <p:nvSpPr>
          <p:cNvPr id="270" name="Google Shape;270;p34"/>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pic>
        <p:nvPicPr>
          <p:cNvPr id="271" name="Google Shape;271;p34"/>
          <p:cNvPicPr preferRelativeResize="0"/>
          <p:nvPr/>
        </p:nvPicPr>
        <p:blipFill rotWithShape="1">
          <a:blip r:embed="rId4">
            <a:alphaModFix/>
          </a:blip>
          <a:srcRect b="2835" l="0" r="0" t="0"/>
          <a:stretch/>
        </p:blipFill>
        <p:spPr>
          <a:xfrm>
            <a:off x="277512" y="868601"/>
            <a:ext cx="4294487" cy="3996266"/>
          </a:xfrm>
          <a:prstGeom prst="rect">
            <a:avLst/>
          </a:prstGeom>
          <a:noFill/>
          <a:ln>
            <a:noFill/>
          </a:ln>
        </p:spPr>
      </p:pic>
      <p:sp>
        <p:nvSpPr>
          <p:cNvPr id="272" name="Google Shape;272;p34"/>
          <p:cNvSpPr txBox="1"/>
          <p:nvPr/>
        </p:nvSpPr>
        <p:spPr>
          <a:xfrm>
            <a:off x="1898055" y="4864867"/>
            <a:ext cx="22317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entury Gothic"/>
                <a:ea typeface="Century Gothic"/>
                <a:cs typeface="Century Gothic"/>
                <a:sym typeface="Century Gothic"/>
              </a:rPr>
              <a:t>LDA vs. Human</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431800" y="278633"/>
            <a:ext cx="3698047" cy="79578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1950"/>
              <a:t>Distribution of GPT-Human Cohen’s K by Child Code</a:t>
            </a:r>
            <a:endParaRPr/>
          </a:p>
        </p:txBody>
      </p:sp>
      <p:sp>
        <p:nvSpPr>
          <p:cNvPr id="278" name="Google Shape;278;p35"/>
          <p:cNvSpPr txBox="1"/>
          <p:nvPr>
            <p:ph idx="1" type="body"/>
          </p:nvPr>
        </p:nvSpPr>
        <p:spPr>
          <a:xfrm>
            <a:off x="228601" y="1327944"/>
            <a:ext cx="2898648" cy="3011623"/>
          </a:xfrm>
          <a:prstGeom prst="rect">
            <a:avLst/>
          </a:prstGeom>
          <a:noFill/>
          <a:ln>
            <a:noFill/>
          </a:ln>
        </p:spPr>
        <p:txBody>
          <a:bodyPr anchorCtr="0" anchor="t" bIns="34275" lIns="68550" spcFirstLastPara="1" rIns="68550" wrap="square" tIns="34275">
            <a:noAutofit/>
          </a:bodyPr>
          <a:lstStyle/>
          <a:p>
            <a:pPr indent="-285750" lvl="0" marL="342900" rtl="0" algn="l">
              <a:lnSpc>
                <a:spcPct val="100000"/>
              </a:lnSpc>
              <a:spcBef>
                <a:spcPts val="360"/>
              </a:spcBef>
              <a:spcAft>
                <a:spcPts val="0"/>
              </a:spcAft>
              <a:buClr>
                <a:srgbClr val="FFFFFF"/>
              </a:buClr>
              <a:buSzPts val="2400"/>
              <a:buChar char="&gt;"/>
            </a:pPr>
            <a:r>
              <a:rPr b="0" lang="en-US" sz="1500"/>
              <a:t>The agreement varies greatly by themes.  </a:t>
            </a:r>
            <a:endParaRPr/>
          </a:p>
          <a:p>
            <a:pPr indent="-266700" lvl="1" marL="685800" rtl="0" algn="l">
              <a:lnSpc>
                <a:spcPct val="100000"/>
              </a:lnSpc>
              <a:spcBef>
                <a:spcPts val="300"/>
              </a:spcBef>
              <a:spcAft>
                <a:spcPts val="0"/>
              </a:spcAft>
              <a:buSzPts val="2000"/>
              <a:buChar char="–"/>
            </a:pPr>
            <a:r>
              <a:rPr b="0" lang="en-US" sz="825"/>
              <a:t>Higher agreement on themes that are less domain specific, including multilingual programs; diversity teacher workforce; teacher union, salary workforce; funding formula; school board; data access, analysis, reporting, use, quality, and transparency. </a:t>
            </a:r>
            <a:endParaRPr/>
          </a:p>
          <a:p>
            <a:pPr indent="-266700" lvl="1" marL="685800" rtl="0" algn="l">
              <a:lnSpc>
                <a:spcPct val="100000"/>
              </a:lnSpc>
              <a:spcBef>
                <a:spcPts val="300"/>
              </a:spcBef>
              <a:spcAft>
                <a:spcPts val="0"/>
              </a:spcAft>
              <a:buSzPts val="2000"/>
              <a:buChar char="–"/>
            </a:pPr>
            <a:r>
              <a:rPr b="0" lang="en-US" sz="825"/>
              <a:t>Low agreement on themes that are more domain specific themes , including progressive funding; local control and district policies and politics; data capacity; trauma at home, instructional programs. </a:t>
            </a:r>
            <a:endParaRPr/>
          </a:p>
          <a:p>
            <a:pPr indent="-171450" lvl="1" marL="685800" rtl="0" algn="l">
              <a:lnSpc>
                <a:spcPct val="100000"/>
              </a:lnSpc>
              <a:spcBef>
                <a:spcPts val="300"/>
              </a:spcBef>
              <a:spcAft>
                <a:spcPts val="0"/>
              </a:spcAft>
              <a:buSzPts val="2000"/>
              <a:buNone/>
            </a:pPr>
            <a:r>
              <a:t/>
            </a:r>
            <a:endParaRPr b="0" sz="825"/>
          </a:p>
          <a:p>
            <a:pPr indent="-171450" lvl="0" marL="342900" rtl="0" algn="l">
              <a:lnSpc>
                <a:spcPct val="100000"/>
              </a:lnSpc>
              <a:spcBef>
                <a:spcPts val="360"/>
              </a:spcBef>
              <a:spcAft>
                <a:spcPts val="0"/>
              </a:spcAft>
              <a:buClr>
                <a:srgbClr val="FFFFFF"/>
              </a:buClr>
              <a:buSzPts val="2400"/>
              <a:buNone/>
            </a:pPr>
            <a:r>
              <a:t/>
            </a:r>
            <a:endParaRPr b="0" sz="1500"/>
          </a:p>
        </p:txBody>
      </p:sp>
      <p:pic>
        <p:nvPicPr>
          <p:cNvPr id="279" name="Google Shape;279;p35"/>
          <p:cNvPicPr preferRelativeResize="0"/>
          <p:nvPr/>
        </p:nvPicPr>
        <p:blipFill rotWithShape="1">
          <a:blip r:embed="rId3">
            <a:alphaModFix/>
          </a:blip>
          <a:srcRect b="0" l="0" r="0" t="0"/>
          <a:stretch/>
        </p:blipFill>
        <p:spPr>
          <a:xfrm>
            <a:off x="4036713" y="102364"/>
            <a:ext cx="4878686" cy="49543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
          <p:cNvSpPr txBox="1"/>
          <p:nvPr>
            <p:ph type="title"/>
          </p:nvPr>
        </p:nvSpPr>
        <p:spPr>
          <a:xfrm>
            <a:off x="637167" y="24053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285" name="Google Shape;285;p3"/>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86" name="Google Shape;286;p3"/>
          <p:cNvSpPr txBox="1"/>
          <p:nvPr/>
        </p:nvSpPr>
        <p:spPr>
          <a:xfrm>
            <a:off x="978195" y="3744869"/>
            <a:ext cx="5924550" cy="38898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a:ea typeface="Times"/>
                <a:cs typeface="Times"/>
                <a:sym typeface="Times"/>
              </a:rPr>
              <a:t>GPT-4 is doing much better job than lexicon-based approach.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a:ea typeface="Times"/>
                <a:cs typeface="Times"/>
                <a:sym typeface="Times"/>
              </a:rPr>
              <a:t>Agarwal et al. [2019] saw 𝜅 = 0.44 for news sentiment</a:t>
            </a:r>
            <a:endParaRPr b="0" i="0" sz="1050" u="none" cap="none" strike="noStrike">
              <a:solidFill>
                <a:schemeClr val="dk1"/>
              </a:solidFill>
              <a:latin typeface="Arial"/>
              <a:ea typeface="Arial"/>
              <a:cs typeface="Arial"/>
              <a:sym typeface="Arial"/>
            </a:endParaRPr>
          </a:p>
        </p:txBody>
      </p:sp>
      <p:graphicFrame>
        <p:nvGraphicFramePr>
          <p:cNvPr id="287" name="Google Shape;287;p3"/>
          <p:cNvGraphicFramePr/>
          <p:nvPr/>
        </p:nvGraphicFramePr>
        <p:xfrm>
          <a:off x="978195" y="1598831"/>
          <a:ext cx="3000000" cy="3000000"/>
        </p:xfrm>
        <a:graphic>
          <a:graphicData uri="http://schemas.openxmlformats.org/drawingml/2006/table">
            <a:tbl>
              <a:tblPr>
                <a:noFill/>
                <a:tableStyleId>{87860392-765C-4399-A29D-3052EDF89642}</a:tableStyleId>
              </a:tblPr>
              <a:tblGrid>
                <a:gridCol w="657850"/>
                <a:gridCol w="574675"/>
                <a:gridCol w="539125"/>
                <a:gridCol w="552450"/>
                <a:gridCol w="561975"/>
                <a:gridCol w="571500"/>
                <a:gridCol w="590550"/>
                <a:gridCol w="647700"/>
                <a:gridCol w="552450"/>
                <a:gridCol w="676275"/>
              </a:tblGrid>
              <a:tr h="2381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GPT-4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Lexicon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Performance Metrics</a:t>
                      </a:r>
                      <a:endParaRPr sz="1200" u="none" cap="none" strike="noStrike">
                        <a:latin typeface="Times New Roman"/>
                        <a:ea typeface="Times New Roman"/>
                        <a:cs typeface="Times New Roman"/>
                        <a:sym typeface="Times New Roman"/>
                      </a:endParaRPr>
                    </a:p>
                  </a:txBody>
                  <a:tcPr marT="12700" marB="63500" marR="12700" marL="12700" anchor="ctr"/>
                </a:tc>
                <a:tc hMerge="1"/>
                <a:tc hMerge="1"/>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Human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Accuracy</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Cohen's κ</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218</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20</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16</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GPT-4 vs.Human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0.58</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0.38</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71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322</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162</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347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151</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57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LDA vs. 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0.09</a:t>
                      </a:r>
                      <a:endParaRPr sz="1200" u="none" cap="none" strike="noStrike">
                        <a:latin typeface="Times New Roman"/>
                        <a:ea typeface="Times New Roman"/>
                        <a:cs typeface="Times New Roman"/>
                        <a:sym typeface="Times New Roman"/>
                      </a:endParaRPr>
                    </a:p>
                  </a:txBody>
                  <a:tcPr marT="12700" marB="63500" marR="12700" marL="12700" anchor="ctr"/>
                </a:tc>
              </a:tr>
              <a:tr h="25717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405</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64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43</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r>
            </a:tbl>
          </a:graphicData>
        </a:graphic>
      </p:graphicFrame>
      <p:sp>
        <p:nvSpPr>
          <p:cNvPr id="288" name="Google Shape;288;p3"/>
          <p:cNvSpPr/>
          <p:nvPr/>
        </p:nvSpPr>
        <p:spPr>
          <a:xfrm>
            <a:off x="1247774" y="1202439"/>
            <a:ext cx="592454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1" lang="en-US" sz="1200" u="none" cap="none" strike="noStrike">
                <a:solidFill>
                  <a:schemeClr val="dk1"/>
                </a:solidFill>
                <a:latin typeface="Arial"/>
                <a:ea typeface="Arial"/>
                <a:cs typeface="Arial"/>
                <a:sym typeface="Arial"/>
              </a:rPr>
              <a:t>Confusion Matrix and Performance Metrics for Sentiment Analysis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0"/>
          <p:cNvSpPr txBox="1"/>
          <p:nvPr>
            <p:ph type="title"/>
          </p:nvPr>
        </p:nvSpPr>
        <p:spPr>
          <a:xfrm>
            <a:off x="447922" y="542260"/>
            <a:ext cx="8197109" cy="47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3000"/>
              <a:buFont typeface="Encode Sans Black"/>
              <a:buNone/>
            </a:pPr>
            <a:r>
              <a:rPr lang="en-US"/>
              <a:t>Today’s Agenda</a:t>
            </a:r>
            <a:endParaRPr/>
          </a:p>
        </p:txBody>
      </p:sp>
      <p:sp>
        <p:nvSpPr>
          <p:cNvPr id="55" name="Google Shape;55;p10"/>
          <p:cNvSpPr txBox="1"/>
          <p:nvPr>
            <p:ph idx="1" type="body"/>
          </p:nvPr>
        </p:nvSpPr>
        <p:spPr>
          <a:xfrm>
            <a:off x="473075" y="1114425"/>
            <a:ext cx="8197850" cy="3296315"/>
          </a:xfrm>
          <a:prstGeom prst="rect">
            <a:avLst/>
          </a:prstGeom>
          <a:noFill/>
          <a:ln>
            <a:noFill/>
          </a:ln>
        </p:spPr>
        <p:txBody>
          <a:bodyPr anchorCtr="0" anchor="t" bIns="34275" lIns="68575" spcFirstLastPara="1" rIns="68575" wrap="square" tIns="34275">
            <a:noAutofit/>
          </a:bodyPr>
          <a:lstStyle/>
          <a:p>
            <a:pPr indent="-322263" lvl="0" marL="385763" rtl="0" algn="l">
              <a:lnSpc>
                <a:spcPct val="100000"/>
              </a:lnSpc>
              <a:spcBef>
                <a:spcPts val="480"/>
              </a:spcBef>
              <a:spcAft>
                <a:spcPts val="0"/>
              </a:spcAft>
              <a:buSzPts val="1400"/>
              <a:buFont typeface="Calibri"/>
              <a:buAutoNum type="arabicPeriod"/>
            </a:pPr>
            <a:r>
              <a:rPr lang="en-US" sz="1400"/>
              <a:t>Natural Language Processing (NLP)</a:t>
            </a:r>
            <a:endParaRPr sz="1400"/>
          </a:p>
          <a:p>
            <a:pPr indent="-322263" lvl="0" marL="385763" rtl="0" algn="l">
              <a:lnSpc>
                <a:spcPct val="100000"/>
              </a:lnSpc>
              <a:spcBef>
                <a:spcPts val="480"/>
              </a:spcBef>
              <a:spcAft>
                <a:spcPts val="0"/>
              </a:spcAft>
              <a:buSzPts val="1400"/>
              <a:buFont typeface="Calibri"/>
              <a:buAutoNum type="arabicPeriod"/>
            </a:pPr>
            <a:r>
              <a:rPr lang="en-US" sz="1400"/>
              <a:t>Thematic topics identification, text summarization</a:t>
            </a:r>
            <a:endParaRPr sz="1400"/>
          </a:p>
          <a:p>
            <a:pPr indent="-322262" lvl="1" marL="842962" rtl="0" algn="l">
              <a:lnSpc>
                <a:spcPct val="100000"/>
              </a:lnSpc>
              <a:spcBef>
                <a:spcPts val="480"/>
              </a:spcBef>
              <a:spcAft>
                <a:spcPts val="0"/>
              </a:spcAft>
              <a:buSzPts val="1400"/>
              <a:buFont typeface="Calibri"/>
              <a:buAutoNum type="arabicPeriod"/>
            </a:pPr>
            <a:r>
              <a:rPr lang="en-US" sz="1400"/>
              <a:t>LLM Prompting Engineering</a:t>
            </a:r>
            <a:endParaRPr sz="1400"/>
          </a:p>
          <a:p>
            <a:pPr indent="-317500" lvl="1" marL="914400" rtl="0" algn="l">
              <a:spcBef>
                <a:spcPts val="480"/>
              </a:spcBef>
              <a:spcAft>
                <a:spcPts val="0"/>
              </a:spcAft>
              <a:buSzPts val="1400"/>
              <a:buFont typeface="Calibri"/>
              <a:buAutoNum type="arabicPeriod"/>
            </a:pPr>
            <a:r>
              <a:rPr lang="en-US" sz="1400"/>
              <a:t>Traditional NLP—Topic Modeling /Classification</a:t>
            </a:r>
            <a:endParaRPr sz="1400"/>
          </a:p>
          <a:p>
            <a:pPr indent="-322263" lvl="0" marL="385763" rtl="0" algn="l">
              <a:lnSpc>
                <a:spcPct val="100000"/>
              </a:lnSpc>
              <a:spcBef>
                <a:spcPts val="480"/>
              </a:spcBef>
              <a:spcAft>
                <a:spcPts val="0"/>
              </a:spcAft>
              <a:buSzPts val="1400"/>
              <a:buFont typeface="Calibri"/>
              <a:buAutoNum type="arabicPeriod"/>
            </a:pPr>
            <a:r>
              <a:rPr lang="en-US" sz="1400"/>
              <a:t>Sentiment Analysis</a:t>
            </a:r>
            <a:endParaRPr sz="1400"/>
          </a:p>
          <a:p>
            <a:pPr indent="-347663" lvl="1" marL="842963" rtl="0" algn="l">
              <a:lnSpc>
                <a:spcPct val="100000"/>
              </a:lnSpc>
              <a:spcBef>
                <a:spcPts val="400"/>
              </a:spcBef>
              <a:spcAft>
                <a:spcPts val="0"/>
              </a:spcAft>
              <a:buSzPts val="1400"/>
              <a:buFont typeface="Calibri"/>
              <a:buAutoNum type="arabicPeriod"/>
            </a:pPr>
            <a:r>
              <a:rPr lang="en-US" sz="1400"/>
              <a:t>Traditional and LLM methods</a:t>
            </a:r>
            <a:endParaRPr sz="1400"/>
          </a:p>
          <a:p>
            <a:pPr indent="-322263" lvl="0" marL="385763" rtl="0" algn="l">
              <a:lnSpc>
                <a:spcPct val="100000"/>
              </a:lnSpc>
              <a:spcBef>
                <a:spcPts val="480"/>
              </a:spcBef>
              <a:spcAft>
                <a:spcPts val="0"/>
              </a:spcAft>
              <a:buSzPts val="1400"/>
              <a:buFont typeface="Calibri"/>
              <a:buAutoNum type="arabicPeriod"/>
            </a:pPr>
            <a:r>
              <a:rPr lang="en-US" sz="1400"/>
              <a:t>Application in one paper: analyzing interview data</a:t>
            </a:r>
            <a:endParaRPr sz="1400"/>
          </a:p>
          <a:p>
            <a:pPr indent="-322263" lvl="1" marL="842963" rtl="0" algn="l">
              <a:lnSpc>
                <a:spcPct val="100000"/>
              </a:lnSpc>
              <a:spcBef>
                <a:spcPts val="480"/>
              </a:spcBef>
              <a:spcAft>
                <a:spcPts val="0"/>
              </a:spcAft>
              <a:buSzPts val="1400"/>
              <a:buFont typeface="Calibri"/>
              <a:buAutoNum type="arabicPeriod"/>
            </a:pPr>
            <a:r>
              <a:rPr lang="en-US" sz="1400"/>
              <a:t>The benefits of human and computer interactive learning in the AI era</a:t>
            </a:r>
            <a:endParaRPr sz="1400"/>
          </a:p>
          <a:p>
            <a:pPr indent="-322262" lvl="0" marL="385762" rtl="0" algn="l">
              <a:lnSpc>
                <a:spcPct val="100000"/>
              </a:lnSpc>
              <a:spcBef>
                <a:spcPts val="480"/>
              </a:spcBef>
              <a:spcAft>
                <a:spcPts val="0"/>
              </a:spcAft>
              <a:buSzPts val="1400"/>
              <a:buFont typeface="Calibri"/>
              <a:buAutoNum type="arabicPeriod"/>
            </a:pPr>
            <a:r>
              <a:rPr lang="en-US" sz="1400"/>
              <a:t>Code and programming</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6"/>
          <p:cNvSpPr txBox="1"/>
          <p:nvPr>
            <p:ph type="title"/>
          </p:nvPr>
        </p:nvSpPr>
        <p:spPr>
          <a:xfrm>
            <a:off x="613883" y="267462"/>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Discussion</a:t>
            </a:r>
            <a:endParaRPr/>
          </a:p>
        </p:txBody>
      </p:sp>
      <p:sp>
        <p:nvSpPr>
          <p:cNvPr id="295" name="Google Shape;295;p36"/>
          <p:cNvSpPr txBox="1"/>
          <p:nvPr>
            <p:ph idx="1" type="body"/>
          </p:nvPr>
        </p:nvSpPr>
        <p:spPr>
          <a:xfrm>
            <a:off x="628683" y="1088471"/>
            <a:ext cx="7886700" cy="3330600"/>
          </a:xfrm>
          <a:prstGeom prst="rect">
            <a:avLst/>
          </a:prstGeom>
          <a:noFill/>
          <a:ln>
            <a:noFill/>
          </a:ln>
        </p:spPr>
        <p:txBody>
          <a:bodyPr anchorCtr="0" anchor="t" bIns="34275" lIns="68550" spcFirstLastPara="1" rIns="68550" wrap="square" tIns="34275">
            <a:noAutofit/>
          </a:bodyPr>
          <a:lstStyle/>
          <a:p>
            <a:pPr indent="-222250" lvl="0" marL="342900" rtl="0" algn="l">
              <a:lnSpc>
                <a:spcPct val="100000"/>
              </a:lnSpc>
              <a:spcBef>
                <a:spcPts val="360"/>
              </a:spcBef>
              <a:spcAft>
                <a:spcPts val="0"/>
              </a:spcAft>
              <a:buClr>
                <a:srgbClr val="FFFFFF"/>
              </a:buClr>
              <a:buSzPts val="1400"/>
              <a:buChar char="&gt;"/>
            </a:pPr>
            <a:r>
              <a:rPr lang="en-US" sz="1400">
                <a:solidFill>
                  <a:schemeClr val="dk1"/>
                </a:solidFill>
              </a:rPr>
              <a:t>LLMs’ performance is sensitive to prompts. </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The utility of LLMs to assist domain-specific data analysis hinges on the integration of domain knowledge to inform prompt development</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GPT-4 classifications are more accurate and valid for themes that are less domain specific. </a:t>
            </a:r>
            <a:endParaRPr b="0" sz="1400">
              <a:solidFill>
                <a:schemeClr val="dk1"/>
              </a:solidFill>
            </a:endParaRPr>
          </a:p>
          <a:p>
            <a:pPr indent="-222250" lvl="0" marL="342900" rtl="0" algn="l">
              <a:lnSpc>
                <a:spcPct val="100000"/>
              </a:lnSpc>
              <a:spcBef>
                <a:spcPts val="360"/>
              </a:spcBef>
              <a:spcAft>
                <a:spcPts val="0"/>
              </a:spcAft>
              <a:buClr>
                <a:srgbClr val="FFFFFF"/>
              </a:buClr>
              <a:buSzPts val="1400"/>
              <a:buChar char="&gt;"/>
            </a:pPr>
            <a:r>
              <a:rPr lang="en-US" sz="1400">
                <a:solidFill>
                  <a:schemeClr val="dk1"/>
                </a:solidFill>
              </a:rPr>
              <a:t>(LLM vs Human) compares with (Traditional NLP vs Human)</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LLM, to some degree, understand the meaning of the language and contexts, which traditional LDA or lexicon-based analysis are not able to.</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Human experts have theoretical and domain knowledge and lived experience in ed policy.</a:t>
            </a:r>
            <a:endParaRPr b="0" sz="1400">
              <a:solidFill>
                <a:schemeClr val="dk1"/>
              </a:solidFill>
            </a:endParaRPr>
          </a:p>
          <a:p>
            <a:pPr indent="-222250" lvl="0" marL="342900" rtl="0" algn="l">
              <a:lnSpc>
                <a:spcPct val="100000"/>
              </a:lnSpc>
              <a:spcBef>
                <a:spcPts val="360"/>
              </a:spcBef>
              <a:spcAft>
                <a:spcPts val="0"/>
              </a:spcAft>
              <a:buClr>
                <a:srgbClr val="FFFFFF"/>
              </a:buClr>
              <a:buSzPts val="1400"/>
              <a:buChar char="&gt;"/>
            </a:pPr>
            <a:r>
              <a:rPr lang="en-US" sz="1400">
                <a:solidFill>
                  <a:schemeClr val="dk1"/>
                </a:solidFill>
              </a:rPr>
              <a:t>Sentiment analysis</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GPT and human have a higher agreement on either positive or negative, but lower agreement on neutral.</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Traditional lexicon-based approach couldn’t capture domain-specific sentiment.</a:t>
            </a:r>
            <a:endParaRPr sz="1400">
              <a:solidFill>
                <a:schemeClr val="dk1"/>
              </a:solidFill>
            </a:endParaRPr>
          </a:p>
          <a:p>
            <a:pPr indent="-171450" lvl="1" marL="685800" rtl="0" algn="l">
              <a:lnSpc>
                <a:spcPct val="100000"/>
              </a:lnSpc>
              <a:spcBef>
                <a:spcPts val="300"/>
              </a:spcBef>
              <a:spcAft>
                <a:spcPts val="0"/>
              </a:spcAft>
              <a:buSzPts val="2000"/>
              <a:buNone/>
            </a:pPr>
            <a:r>
              <a:t/>
            </a:r>
            <a:endParaRPr b="0" sz="1400">
              <a:solidFill>
                <a:schemeClr val="dk1"/>
              </a:solidFill>
            </a:endParaRPr>
          </a:p>
          <a:p>
            <a:pPr indent="-171450" lvl="0" marL="342900" rtl="0" algn="l">
              <a:lnSpc>
                <a:spcPct val="100000"/>
              </a:lnSpc>
              <a:spcBef>
                <a:spcPts val="360"/>
              </a:spcBef>
              <a:spcAft>
                <a:spcPts val="0"/>
              </a:spcAft>
              <a:buClr>
                <a:srgbClr val="FFFFFF"/>
              </a:buClr>
              <a:buSzPts val="2400"/>
              <a:buNone/>
            </a:pPr>
            <a:r>
              <a:t/>
            </a:r>
            <a:endParaRPr sz="1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3"/>
              </a:rPr>
              <a:t>LLM using API</a:t>
            </a:r>
            <a:endParaRPr u="sng">
              <a:solidFill>
                <a:schemeClr val="hlink"/>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u="sng">
              <a:solidFill>
                <a:schemeClr val="hlink"/>
              </a:solidFill>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4"/>
              </a:rPr>
              <a:t>STM</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301" name="Google Shape;301;p3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 Demo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06" name="Shape 306"/>
        <p:cNvGrpSpPr/>
        <p:nvPr/>
      </p:nvGrpSpPr>
      <p:grpSpPr>
        <a:xfrm>
          <a:off x="0" y="0"/>
          <a:ext cx="0" cy="0"/>
          <a:chOff x="0" y="0"/>
          <a:chExt cx="0" cy="0"/>
        </a:xfrm>
      </p:grpSpPr>
      <p:sp>
        <p:nvSpPr>
          <p:cNvPr id="307" name="Google Shape;307;g33319f16c52_162_3"/>
          <p:cNvSpPr/>
          <p:nvPr/>
        </p:nvSpPr>
        <p:spPr>
          <a:xfrm>
            <a:off x="3368278" y="1902619"/>
            <a:ext cx="5254541" cy="741422"/>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595959"/>
              </a:buClr>
              <a:buSzPts val="2250"/>
              <a:buFont typeface="Arial"/>
              <a:buNone/>
            </a:pPr>
            <a:r>
              <a:rPr b="0" i="0" lang="en-US" sz="2250" u="none" cap="none" strike="noStrike">
                <a:solidFill>
                  <a:srgbClr val="595959"/>
                </a:solidFill>
                <a:latin typeface="Arial"/>
                <a:ea typeface="Arial"/>
                <a:cs typeface="Arial"/>
                <a:sym typeface="Arial"/>
              </a:rPr>
              <a:t>LLM-Assisted Qualitative Coding: </a:t>
            </a:r>
            <a:endParaRPr/>
          </a:p>
          <a:p>
            <a:pPr indent="0" lvl="0" marL="0" marR="0" rtl="0" algn="l">
              <a:lnSpc>
                <a:spcPct val="80000"/>
              </a:lnSpc>
              <a:spcBef>
                <a:spcPts val="281"/>
              </a:spcBef>
              <a:spcAft>
                <a:spcPts val="0"/>
              </a:spcAft>
              <a:buClr>
                <a:srgbClr val="595959"/>
              </a:buClr>
              <a:buSzPts val="2250"/>
              <a:buFont typeface="Arial"/>
              <a:buNone/>
            </a:pPr>
            <a:r>
              <a:rPr b="0" i="0" lang="en-US" sz="2250" u="none" cap="none" strike="noStrike">
                <a:solidFill>
                  <a:srgbClr val="595959"/>
                </a:solidFill>
                <a:latin typeface="Arial"/>
                <a:ea typeface="Arial"/>
                <a:cs typeface="Arial"/>
                <a:sym typeface="Arial"/>
              </a:rPr>
              <a:t>A Hands-on Training Workshop</a:t>
            </a:r>
            <a:endParaRPr b="0" i="0" sz="1125" u="none" cap="none" strike="noStrike">
              <a:solidFill>
                <a:schemeClr val="dk1"/>
              </a:solidFill>
              <a:latin typeface="Calibri"/>
              <a:ea typeface="Calibri"/>
              <a:cs typeface="Calibri"/>
              <a:sym typeface="Calibri"/>
            </a:endParaRPr>
          </a:p>
        </p:txBody>
      </p:sp>
      <p:sp>
        <p:nvSpPr>
          <p:cNvPr id="308" name="Google Shape;308;g33319f16c52_162_3"/>
          <p:cNvSpPr/>
          <p:nvPr/>
        </p:nvSpPr>
        <p:spPr>
          <a:xfrm>
            <a:off x="3146822" y="2874169"/>
            <a:ext cx="5112544" cy="0"/>
          </a:xfrm>
          <a:custGeom>
            <a:rect b="b" l="l" r="r" t="t"/>
            <a:pathLst>
              <a:path extrusionOk="0" h="120000" w="5112544">
                <a:moveTo>
                  <a:pt x="0" y="0"/>
                </a:moveTo>
                <a:lnTo>
                  <a:pt x="5112544" y="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309" name="Google Shape;309;g33319f16c52_162_3"/>
          <p:cNvPicPr preferRelativeResize="0"/>
          <p:nvPr/>
        </p:nvPicPr>
        <p:blipFill rotWithShape="1">
          <a:blip r:embed="rId3">
            <a:alphaModFix/>
          </a:blip>
          <a:srcRect b="0" l="0" r="0" t="0"/>
          <a:stretch/>
        </p:blipFill>
        <p:spPr>
          <a:xfrm>
            <a:off x="-47327" y="734616"/>
            <a:ext cx="4709268" cy="4408884"/>
          </a:xfrm>
          <a:prstGeom prst="rect">
            <a:avLst/>
          </a:prstGeom>
          <a:noFill/>
          <a:ln>
            <a:noFill/>
          </a:ln>
        </p:spPr>
      </p:pic>
      <p:sp>
        <p:nvSpPr>
          <p:cNvPr id="310" name="Google Shape;310;g33319f16c52_162_3"/>
          <p:cNvSpPr/>
          <p:nvPr/>
        </p:nvSpPr>
        <p:spPr>
          <a:xfrm>
            <a:off x="3440795" y="3113631"/>
            <a:ext cx="1057232" cy="357188"/>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125"/>
              <a:buFont typeface="Arial"/>
              <a:buNone/>
            </a:pPr>
            <a:r>
              <a:rPr lang="en-US" sz="1125">
                <a:solidFill>
                  <a:srgbClr val="333333"/>
                </a:solidFill>
                <a:latin typeface="Arial"/>
                <a:ea typeface="Arial"/>
                <a:cs typeface="Arial"/>
                <a:sym typeface="Arial"/>
              </a:rPr>
              <a:t>Alex Liu</a:t>
            </a:r>
            <a:endParaRPr sz="1125">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15" name="Shape 315"/>
        <p:cNvGrpSpPr/>
        <p:nvPr/>
      </p:nvGrpSpPr>
      <p:grpSpPr>
        <a:xfrm>
          <a:off x="0" y="0"/>
          <a:ext cx="0" cy="0"/>
          <a:chOff x="0" y="0"/>
          <a:chExt cx="0" cy="0"/>
        </a:xfrm>
      </p:grpSpPr>
      <p:pic>
        <p:nvPicPr>
          <p:cNvPr descr="preencoded.png" id="316" name="Google Shape;316;g33319f16c52_162_12"/>
          <p:cNvPicPr preferRelativeResize="0"/>
          <p:nvPr/>
        </p:nvPicPr>
        <p:blipFill rotWithShape="1">
          <a:blip r:embed="rId3">
            <a:alphaModFix/>
          </a:blip>
          <a:srcRect b="0" l="0" r="0" t="0"/>
          <a:stretch/>
        </p:blipFill>
        <p:spPr>
          <a:xfrm>
            <a:off x="0" y="519361"/>
            <a:ext cx="4347120" cy="4611290"/>
          </a:xfrm>
          <a:prstGeom prst="rect">
            <a:avLst/>
          </a:prstGeom>
          <a:noFill/>
          <a:ln>
            <a:noFill/>
          </a:ln>
        </p:spPr>
      </p:pic>
      <p:sp>
        <p:nvSpPr>
          <p:cNvPr id="317" name="Google Shape;317;g33319f16c52_162_12"/>
          <p:cNvSpPr/>
          <p:nvPr/>
        </p:nvSpPr>
        <p:spPr>
          <a:xfrm>
            <a:off x="4140392" y="752966"/>
            <a:ext cx="4486774"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333333"/>
              </a:buClr>
              <a:buSzPts val="1350"/>
              <a:buFont typeface="Arial"/>
              <a:buNone/>
            </a:pPr>
            <a:r>
              <a:rPr lang="en-US" sz="1350">
                <a:solidFill>
                  <a:srgbClr val="333333"/>
                </a:solidFill>
                <a:latin typeface="Arial"/>
                <a:ea typeface="Arial"/>
                <a:cs typeface="Arial"/>
                <a:sym typeface="Arial"/>
              </a:rPr>
              <a:t>Workshop Setup and Overview</a:t>
            </a:r>
            <a:endParaRPr sz="1125">
              <a:solidFill>
                <a:schemeClr val="dk1"/>
              </a:solidFill>
              <a:latin typeface="Calibri"/>
              <a:ea typeface="Calibri"/>
              <a:cs typeface="Calibri"/>
              <a:sym typeface="Calibri"/>
            </a:endParaRPr>
          </a:p>
        </p:txBody>
      </p:sp>
      <p:sp>
        <p:nvSpPr>
          <p:cNvPr id="318" name="Google Shape;318;g33319f16c52_162_12"/>
          <p:cNvSpPr/>
          <p:nvPr/>
        </p:nvSpPr>
        <p:spPr>
          <a:xfrm>
            <a:off x="3834268" y="815968"/>
            <a:ext cx="231027" cy="232012"/>
          </a:xfrm>
          <a:custGeom>
            <a:rect b="b" l="l" r="r" t="t"/>
            <a:pathLst>
              <a:path extrusionOk="0" h="232012" w="231027">
                <a:moveTo>
                  <a:pt x="115513" y="0"/>
                </a:moveTo>
                <a:cubicBezTo>
                  <a:pt x="179267" y="0"/>
                  <a:pt x="231027" y="51981"/>
                  <a:pt x="231027" y="116006"/>
                </a:cubicBezTo>
                <a:cubicBezTo>
                  <a:pt x="231027" y="180032"/>
                  <a:pt x="179267" y="232012"/>
                  <a:pt x="115513" y="232012"/>
                </a:cubicBezTo>
                <a:cubicBezTo>
                  <a:pt x="51760" y="232012"/>
                  <a:pt x="0" y="180032"/>
                  <a:pt x="0" y="116006"/>
                </a:cubicBezTo>
                <a:cubicBezTo>
                  <a:pt x="0" y="51981"/>
                  <a:pt x="51760" y="0"/>
                  <a:pt x="115513" y="0"/>
                </a:cubicBez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g33319f16c52_162_12"/>
          <p:cNvSpPr/>
          <p:nvPr/>
        </p:nvSpPr>
        <p:spPr>
          <a:xfrm>
            <a:off x="3834268" y="815968"/>
            <a:ext cx="231027" cy="2320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 </a:t>
            </a:r>
            <a:endParaRPr sz="1125">
              <a:solidFill>
                <a:schemeClr val="dk1"/>
              </a:solidFill>
              <a:latin typeface="Calibri"/>
              <a:ea typeface="Calibri"/>
              <a:cs typeface="Calibri"/>
              <a:sym typeface="Calibri"/>
            </a:endParaRPr>
          </a:p>
        </p:txBody>
      </p:sp>
      <p:sp>
        <p:nvSpPr>
          <p:cNvPr id="320" name="Google Shape;320;g33319f16c52_162_12"/>
          <p:cNvSpPr/>
          <p:nvPr/>
        </p:nvSpPr>
        <p:spPr>
          <a:xfrm>
            <a:off x="3835697" y="786847"/>
            <a:ext cx="195301"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1</a:t>
            </a:r>
            <a:endParaRPr sz="1125">
              <a:solidFill>
                <a:schemeClr val="dk1"/>
              </a:solidFill>
              <a:latin typeface="Calibri"/>
              <a:ea typeface="Calibri"/>
              <a:cs typeface="Calibri"/>
              <a:sym typeface="Calibri"/>
            </a:endParaRPr>
          </a:p>
        </p:txBody>
      </p:sp>
      <p:sp>
        <p:nvSpPr>
          <p:cNvPr id="321" name="Google Shape;321;g33319f16c52_162_12"/>
          <p:cNvSpPr/>
          <p:nvPr/>
        </p:nvSpPr>
        <p:spPr>
          <a:xfrm>
            <a:off x="4190399" y="2667844"/>
            <a:ext cx="4786474"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333333"/>
              </a:buClr>
              <a:buSzPts val="1350"/>
              <a:buFont typeface="Arial"/>
              <a:buNone/>
            </a:pPr>
            <a:r>
              <a:rPr lang="en-US" sz="1350">
                <a:solidFill>
                  <a:srgbClr val="333333"/>
                </a:solidFill>
                <a:latin typeface="Arial"/>
                <a:ea typeface="Arial"/>
                <a:cs typeface="Arial"/>
                <a:sym typeface="Arial"/>
              </a:rPr>
              <a:t>Codebook-Based Analysis</a:t>
            </a:r>
            <a:endParaRPr sz="1125">
              <a:solidFill>
                <a:schemeClr val="dk1"/>
              </a:solidFill>
              <a:latin typeface="Calibri"/>
              <a:ea typeface="Calibri"/>
              <a:cs typeface="Calibri"/>
              <a:sym typeface="Calibri"/>
            </a:endParaRPr>
          </a:p>
        </p:txBody>
      </p:sp>
      <p:sp>
        <p:nvSpPr>
          <p:cNvPr id="322" name="Google Shape;322;g33319f16c52_162_12"/>
          <p:cNvSpPr/>
          <p:nvPr/>
        </p:nvSpPr>
        <p:spPr>
          <a:xfrm>
            <a:off x="3834268" y="1814297"/>
            <a:ext cx="231058" cy="229639"/>
          </a:xfrm>
          <a:custGeom>
            <a:rect b="b" l="l" r="r" t="t"/>
            <a:pathLst>
              <a:path extrusionOk="0" h="229639" w="231058">
                <a:moveTo>
                  <a:pt x="115529" y="0"/>
                </a:moveTo>
                <a:cubicBezTo>
                  <a:pt x="179291" y="0"/>
                  <a:pt x="231058" y="51449"/>
                  <a:pt x="231058" y="114819"/>
                </a:cubicBezTo>
                <a:cubicBezTo>
                  <a:pt x="231058" y="178190"/>
                  <a:pt x="179291" y="229639"/>
                  <a:pt x="115529" y="229639"/>
                </a:cubicBezTo>
                <a:cubicBezTo>
                  <a:pt x="51767" y="229639"/>
                  <a:pt x="0" y="178190"/>
                  <a:pt x="0" y="114819"/>
                </a:cubicBezTo>
                <a:cubicBezTo>
                  <a:pt x="0" y="51449"/>
                  <a:pt x="51767" y="0"/>
                  <a:pt x="115529" y="0"/>
                </a:cubicBez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g33319f16c52_162_12"/>
          <p:cNvSpPr/>
          <p:nvPr/>
        </p:nvSpPr>
        <p:spPr>
          <a:xfrm>
            <a:off x="3834268" y="1814297"/>
            <a:ext cx="231058" cy="22963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 </a:t>
            </a:r>
            <a:endParaRPr sz="1125">
              <a:solidFill>
                <a:schemeClr val="dk1"/>
              </a:solidFill>
              <a:latin typeface="Calibri"/>
              <a:ea typeface="Calibri"/>
              <a:cs typeface="Calibri"/>
              <a:sym typeface="Calibri"/>
            </a:endParaRPr>
          </a:p>
        </p:txBody>
      </p:sp>
      <p:sp>
        <p:nvSpPr>
          <p:cNvPr id="324" name="Google Shape;324;g33319f16c52_162_12"/>
          <p:cNvSpPr/>
          <p:nvPr/>
        </p:nvSpPr>
        <p:spPr>
          <a:xfrm>
            <a:off x="3834400" y="1771954"/>
            <a:ext cx="195327"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2</a:t>
            </a:r>
            <a:endParaRPr sz="1125">
              <a:solidFill>
                <a:schemeClr val="dk1"/>
              </a:solidFill>
              <a:latin typeface="Calibri"/>
              <a:ea typeface="Calibri"/>
              <a:cs typeface="Calibri"/>
              <a:sym typeface="Calibri"/>
            </a:endParaRPr>
          </a:p>
        </p:txBody>
      </p:sp>
      <p:sp>
        <p:nvSpPr>
          <p:cNvPr id="325" name="Google Shape;325;g33319f16c52_162_12"/>
          <p:cNvSpPr/>
          <p:nvPr/>
        </p:nvSpPr>
        <p:spPr>
          <a:xfrm>
            <a:off x="4190399" y="1729611"/>
            <a:ext cx="4766589"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333333"/>
              </a:buClr>
              <a:buSzPts val="1350"/>
              <a:buFont typeface="Arial"/>
              <a:buNone/>
            </a:pPr>
            <a:r>
              <a:rPr lang="en-US" sz="1350">
                <a:solidFill>
                  <a:srgbClr val="333333"/>
                </a:solidFill>
                <a:latin typeface="Arial"/>
                <a:ea typeface="Arial"/>
                <a:cs typeface="Arial"/>
                <a:sym typeface="Arial"/>
              </a:rPr>
              <a:t>Exploratory Analysis Demo</a:t>
            </a:r>
            <a:endParaRPr sz="1125">
              <a:solidFill>
                <a:schemeClr val="dk1"/>
              </a:solidFill>
              <a:latin typeface="Calibri"/>
              <a:ea typeface="Calibri"/>
              <a:cs typeface="Calibri"/>
              <a:sym typeface="Calibri"/>
            </a:endParaRPr>
          </a:p>
        </p:txBody>
      </p:sp>
      <p:sp>
        <p:nvSpPr>
          <p:cNvPr id="326" name="Google Shape;326;g33319f16c52_162_12"/>
          <p:cNvSpPr/>
          <p:nvPr/>
        </p:nvSpPr>
        <p:spPr>
          <a:xfrm>
            <a:off x="3853805" y="2696419"/>
            <a:ext cx="231058" cy="232109"/>
          </a:xfrm>
          <a:custGeom>
            <a:rect b="b" l="l" r="r" t="t"/>
            <a:pathLst>
              <a:path extrusionOk="0" h="232109" w="231058">
                <a:moveTo>
                  <a:pt x="115529" y="0"/>
                </a:moveTo>
                <a:cubicBezTo>
                  <a:pt x="179291" y="0"/>
                  <a:pt x="231058" y="52002"/>
                  <a:pt x="231058" y="116054"/>
                </a:cubicBezTo>
                <a:cubicBezTo>
                  <a:pt x="231058" y="180106"/>
                  <a:pt x="179291" y="232109"/>
                  <a:pt x="115529" y="232109"/>
                </a:cubicBezTo>
                <a:cubicBezTo>
                  <a:pt x="51767" y="232109"/>
                  <a:pt x="0" y="180106"/>
                  <a:pt x="0" y="116054"/>
                </a:cubicBezTo>
                <a:cubicBezTo>
                  <a:pt x="0" y="52002"/>
                  <a:pt x="51767" y="0"/>
                  <a:pt x="115529" y="0"/>
                </a:cubicBez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g33319f16c52_162_12"/>
          <p:cNvSpPr/>
          <p:nvPr/>
        </p:nvSpPr>
        <p:spPr>
          <a:xfrm>
            <a:off x="3853805" y="2696419"/>
            <a:ext cx="231058" cy="23210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 </a:t>
            </a:r>
            <a:endParaRPr sz="1125">
              <a:solidFill>
                <a:schemeClr val="dk1"/>
              </a:solidFill>
              <a:latin typeface="Calibri"/>
              <a:ea typeface="Calibri"/>
              <a:cs typeface="Calibri"/>
              <a:sym typeface="Calibri"/>
            </a:endParaRPr>
          </a:p>
        </p:txBody>
      </p:sp>
      <p:sp>
        <p:nvSpPr>
          <p:cNvPr id="328" name="Google Shape;328;g33319f16c52_162_12"/>
          <p:cNvSpPr/>
          <p:nvPr/>
        </p:nvSpPr>
        <p:spPr>
          <a:xfrm>
            <a:off x="3848567" y="2660202"/>
            <a:ext cx="195327"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3</a:t>
            </a:r>
            <a:endParaRPr sz="1125">
              <a:solidFill>
                <a:schemeClr val="dk1"/>
              </a:solidFill>
              <a:latin typeface="Calibri"/>
              <a:ea typeface="Calibri"/>
              <a:cs typeface="Calibri"/>
              <a:sym typeface="Calibri"/>
            </a:endParaRPr>
          </a:p>
        </p:txBody>
      </p:sp>
      <p:sp>
        <p:nvSpPr>
          <p:cNvPr id="329" name="Google Shape;329;g33319f16c52_162_12"/>
          <p:cNvSpPr/>
          <p:nvPr/>
        </p:nvSpPr>
        <p:spPr>
          <a:xfrm>
            <a:off x="4190399" y="3546338"/>
            <a:ext cx="4735924"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333333"/>
              </a:buClr>
              <a:buSzPts val="1350"/>
              <a:buFont typeface="Arial"/>
              <a:buNone/>
            </a:pPr>
            <a:r>
              <a:rPr lang="en-US" sz="1350">
                <a:solidFill>
                  <a:srgbClr val="333333"/>
                </a:solidFill>
                <a:latin typeface="Arial"/>
                <a:ea typeface="Arial"/>
                <a:cs typeface="Arial"/>
                <a:sym typeface="Arial"/>
              </a:rPr>
              <a:t>Practical Exercise</a:t>
            </a:r>
            <a:endParaRPr sz="1125">
              <a:solidFill>
                <a:schemeClr val="dk1"/>
              </a:solidFill>
              <a:latin typeface="Calibri"/>
              <a:ea typeface="Calibri"/>
              <a:cs typeface="Calibri"/>
              <a:sym typeface="Calibri"/>
            </a:endParaRPr>
          </a:p>
        </p:txBody>
      </p:sp>
      <p:sp>
        <p:nvSpPr>
          <p:cNvPr id="330" name="Google Shape;330;g33319f16c52_162_12"/>
          <p:cNvSpPr/>
          <p:nvPr/>
        </p:nvSpPr>
        <p:spPr>
          <a:xfrm>
            <a:off x="3868093" y="3587947"/>
            <a:ext cx="230997" cy="231107"/>
          </a:xfrm>
          <a:custGeom>
            <a:rect b="b" l="l" r="r" t="t"/>
            <a:pathLst>
              <a:path extrusionOk="0" h="231107" w="230997">
                <a:moveTo>
                  <a:pt x="115498" y="0"/>
                </a:moveTo>
                <a:cubicBezTo>
                  <a:pt x="179244" y="0"/>
                  <a:pt x="230997" y="51778"/>
                  <a:pt x="230997" y="115554"/>
                </a:cubicBezTo>
                <a:cubicBezTo>
                  <a:pt x="230997" y="179329"/>
                  <a:pt x="179244" y="231107"/>
                  <a:pt x="115498" y="231107"/>
                </a:cubicBezTo>
                <a:cubicBezTo>
                  <a:pt x="51753" y="231107"/>
                  <a:pt x="0" y="179329"/>
                  <a:pt x="0" y="115554"/>
                </a:cubicBezTo>
                <a:cubicBezTo>
                  <a:pt x="0" y="51778"/>
                  <a:pt x="51753" y="0"/>
                  <a:pt x="115498" y="0"/>
                </a:cubicBez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g33319f16c52_162_12"/>
          <p:cNvSpPr/>
          <p:nvPr/>
        </p:nvSpPr>
        <p:spPr>
          <a:xfrm>
            <a:off x="3868093" y="3587947"/>
            <a:ext cx="230997" cy="2311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 </a:t>
            </a:r>
            <a:endParaRPr sz="1125">
              <a:solidFill>
                <a:schemeClr val="dk1"/>
              </a:solidFill>
              <a:latin typeface="Calibri"/>
              <a:ea typeface="Calibri"/>
              <a:cs typeface="Calibri"/>
              <a:sym typeface="Calibri"/>
            </a:endParaRPr>
          </a:p>
        </p:txBody>
      </p:sp>
      <p:sp>
        <p:nvSpPr>
          <p:cNvPr id="332" name="Google Shape;332;g33319f16c52_162_12"/>
          <p:cNvSpPr/>
          <p:nvPr/>
        </p:nvSpPr>
        <p:spPr>
          <a:xfrm>
            <a:off x="3863330" y="3551321"/>
            <a:ext cx="195275" cy="3143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FFFFFF"/>
              </a:buClr>
              <a:buSzPts val="1350"/>
              <a:buFont typeface="Arial"/>
              <a:buNone/>
            </a:pPr>
            <a:r>
              <a:rPr lang="en-US" sz="1350">
                <a:solidFill>
                  <a:srgbClr val="FFFFFF"/>
                </a:solidFill>
                <a:latin typeface="Arial"/>
                <a:ea typeface="Arial"/>
                <a:cs typeface="Arial"/>
                <a:sym typeface="Arial"/>
              </a:rPr>
              <a:t>4</a:t>
            </a:r>
            <a:endParaRPr sz="1125">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37" name="Shape 337"/>
        <p:cNvGrpSpPr/>
        <p:nvPr/>
      </p:nvGrpSpPr>
      <p:grpSpPr>
        <a:xfrm>
          <a:off x="0" y="0"/>
          <a:ext cx="0" cy="0"/>
          <a:chOff x="0" y="0"/>
          <a:chExt cx="0" cy="0"/>
        </a:xfrm>
      </p:grpSpPr>
      <p:pic>
        <p:nvPicPr>
          <p:cNvPr descr="preencoded.png" id="338" name="Google Shape;338;g33319f16c52_162_33"/>
          <p:cNvPicPr preferRelativeResize="0"/>
          <p:nvPr/>
        </p:nvPicPr>
        <p:blipFill rotWithShape="1">
          <a:blip r:embed="rId3">
            <a:alphaModFix/>
          </a:blip>
          <a:srcRect b="0" l="0" r="0" t="0"/>
          <a:stretch/>
        </p:blipFill>
        <p:spPr>
          <a:xfrm>
            <a:off x="2626519" y="0"/>
            <a:ext cx="6517481" cy="5148263"/>
          </a:xfrm>
          <a:prstGeom prst="rect">
            <a:avLst/>
          </a:prstGeom>
          <a:noFill/>
          <a:ln>
            <a:noFill/>
          </a:ln>
        </p:spPr>
      </p:pic>
      <p:sp>
        <p:nvSpPr>
          <p:cNvPr id="339" name="Google Shape;339;g33319f16c52_162_33"/>
          <p:cNvSpPr/>
          <p:nvPr/>
        </p:nvSpPr>
        <p:spPr>
          <a:xfrm>
            <a:off x="0" y="2114550"/>
            <a:ext cx="9144000" cy="1343025"/>
          </a:xfrm>
          <a:custGeom>
            <a:rect b="b" l="l" r="r" t="t"/>
            <a:pathLst>
              <a:path extrusionOk="0" h="1343025" w="9144000">
                <a:moveTo>
                  <a:pt x="0" y="0"/>
                </a:moveTo>
                <a:lnTo>
                  <a:pt x="9144000" y="0"/>
                </a:lnTo>
                <a:lnTo>
                  <a:pt x="9144000" y="1343025"/>
                </a:lnTo>
                <a:lnTo>
                  <a:pt x="0" y="1343025"/>
                </a:lnTo>
                <a:close/>
              </a:path>
            </a:pathLst>
          </a:custGeom>
          <a:solidFill>
            <a:srgbClr val="939393">
              <a:alpha val="6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g33319f16c52_162_33"/>
          <p:cNvSpPr/>
          <p:nvPr/>
        </p:nvSpPr>
        <p:spPr>
          <a:xfrm>
            <a:off x="0" y="2114550"/>
            <a:ext cx="9144000" cy="1343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sp>
        <p:nvSpPr>
          <p:cNvPr id="341" name="Google Shape;341;g33319f16c52_162_33"/>
          <p:cNvSpPr/>
          <p:nvPr/>
        </p:nvSpPr>
        <p:spPr>
          <a:xfrm>
            <a:off x="1335652" y="2252663"/>
            <a:ext cx="6320635" cy="457200"/>
          </a:xfrm>
          <a:prstGeom prst="rect">
            <a:avLst/>
          </a:prstGeom>
          <a:noFill/>
          <a:ln>
            <a:noFill/>
          </a:ln>
        </p:spPr>
        <p:txBody>
          <a:bodyPr anchorCtr="0" anchor="t" bIns="71425" lIns="71425" spcFirstLastPara="1" rIns="71425" wrap="square" tIns="71425">
            <a:noAutofit/>
          </a:bodyPr>
          <a:lstStyle/>
          <a:p>
            <a:pPr indent="0" lvl="0" marL="0" marR="0" rtl="0" algn="ctr">
              <a:lnSpc>
                <a:spcPct val="80000"/>
              </a:lnSpc>
              <a:spcBef>
                <a:spcPts val="0"/>
              </a:spcBef>
              <a:spcAft>
                <a:spcPts val="0"/>
              </a:spcAft>
              <a:buClr>
                <a:srgbClr val="000000"/>
              </a:buClr>
              <a:buSzPts val="2475"/>
              <a:buFont typeface="Arial"/>
              <a:buNone/>
            </a:pPr>
            <a:r>
              <a:rPr lang="en-US" sz="2475">
                <a:solidFill>
                  <a:srgbClr val="000000"/>
                </a:solidFill>
                <a:latin typeface="Arial"/>
                <a:ea typeface="Arial"/>
                <a:cs typeface="Arial"/>
                <a:sym typeface="Arial"/>
              </a:rPr>
              <a:t>Workshop Setup and Overview</a:t>
            </a:r>
            <a:endParaRPr sz="1125">
              <a:solidFill>
                <a:schemeClr val="dk1"/>
              </a:solidFill>
              <a:latin typeface="Calibri"/>
              <a:ea typeface="Calibri"/>
              <a:cs typeface="Calibri"/>
              <a:sym typeface="Calibri"/>
            </a:endParaRPr>
          </a:p>
        </p:txBody>
      </p:sp>
      <p:sp>
        <p:nvSpPr>
          <p:cNvPr id="342" name="Google Shape;342;g33319f16c52_162_33"/>
          <p:cNvSpPr/>
          <p:nvPr/>
        </p:nvSpPr>
        <p:spPr>
          <a:xfrm>
            <a:off x="3995653"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Part.</a:t>
            </a:r>
            <a:endParaRPr sz="1125">
              <a:solidFill>
                <a:schemeClr val="dk1"/>
              </a:solidFill>
              <a:latin typeface="Calibri"/>
              <a:ea typeface="Calibri"/>
              <a:cs typeface="Calibri"/>
              <a:sym typeface="Calibri"/>
            </a:endParaRPr>
          </a:p>
        </p:txBody>
      </p:sp>
      <p:sp>
        <p:nvSpPr>
          <p:cNvPr id="343" name="Google Shape;343;g33319f16c52_162_33"/>
          <p:cNvSpPr/>
          <p:nvPr/>
        </p:nvSpPr>
        <p:spPr>
          <a:xfrm>
            <a:off x="4849948"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1</a:t>
            </a:r>
            <a:endParaRPr sz="1125">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48" name="Shape 348"/>
        <p:cNvGrpSpPr/>
        <p:nvPr/>
      </p:nvGrpSpPr>
      <p:grpSpPr>
        <a:xfrm>
          <a:off x="0" y="0"/>
          <a:ext cx="0" cy="0"/>
          <a:chOff x="0" y="0"/>
          <a:chExt cx="0" cy="0"/>
        </a:xfrm>
      </p:grpSpPr>
      <p:pic>
        <p:nvPicPr>
          <p:cNvPr descr="preencoded.png" id="349" name="Google Shape;349;g33319f16c52_162_43"/>
          <p:cNvPicPr preferRelativeResize="0"/>
          <p:nvPr/>
        </p:nvPicPr>
        <p:blipFill rotWithShape="1">
          <a:blip r:embed="rId3">
            <a:alphaModFix/>
          </a:blip>
          <a:srcRect b="0" l="0" r="0" t="0"/>
          <a:stretch/>
        </p:blipFill>
        <p:spPr>
          <a:xfrm>
            <a:off x="0" y="532209"/>
            <a:ext cx="4331505" cy="4611291"/>
          </a:xfrm>
          <a:prstGeom prst="rect">
            <a:avLst/>
          </a:prstGeom>
          <a:noFill/>
          <a:ln>
            <a:noFill/>
          </a:ln>
        </p:spPr>
      </p:pic>
      <p:sp>
        <p:nvSpPr>
          <p:cNvPr id="350" name="Google Shape;350;g33319f16c52_162_43"/>
          <p:cNvSpPr/>
          <p:nvPr/>
        </p:nvSpPr>
        <p:spPr>
          <a:xfrm>
            <a:off x="6047594" y="1512429"/>
            <a:ext cx="2575637" cy="2893114"/>
          </a:xfrm>
          <a:custGeom>
            <a:rect b="b" l="l" r="r" t="t"/>
            <a:pathLst>
              <a:path extrusionOk="0" h="2893114" w="2575637">
                <a:moveTo>
                  <a:pt x="0" y="0"/>
                </a:moveTo>
                <a:lnTo>
                  <a:pt x="2575637" y="0"/>
                </a:lnTo>
                <a:lnTo>
                  <a:pt x="2575637" y="2893114"/>
                </a:lnTo>
                <a:lnTo>
                  <a:pt x="0" y="2893114"/>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g33319f16c52_162_43"/>
          <p:cNvSpPr/>
          <p:nvPr/>
        </p:nvSpPr>
        <p:spPr>
          <a:xfrm>
            <a:off x="6047594" y="1512429"/>
            <a:ext cx="2575637" cy="3450096"/>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Practice implementing LLM-assisted coding workflows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Gain hands-on experience with both codebook and exploratory approaches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Learn troubleshooting techniques for common challenges</a:t>
            </a:r>
            <a:endParaRPr/>
          </a:p>
          <a:p>
            <a:pPr indent="-117840" lvl="0" marL="196453" marR="0" rtl="0" algn="l">
              <a:spcBef>
                <a:spcPts val="10"/>
              </a:spcBef>
              <a:spcAft>
                <a:spcPts val="0"/>
              </a:spcAft>
              <a:buClr>
                <a:schemeClr val="dk1"/>
              </a:buClr>
              <a:buSzPts val="1238"/>
              <a:buFont typeface="Calibri"/>
              <a:buNone/>
            </a:pPr>
            <a:r>
              <a:t/>
            </a:r>
            <a:endParaRPr sz="1238">
              <a:solidFill>
                <a:srgbClr val="333333"/>
              </a:solidFill>
              <a:latin typeface="Arial"/>
              <a:ea typeface="Arial"/>
              <a:cs typeface="Arial"/>
              <a:sym typeface="Arial"/>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For each approach, I will describe the workflow first. Then I will show the code in Google Colab using LLM API. Last, I will show the equivalent approach using website-based chatbot.</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352" name="Google Shape;352;g33319f16c52_162_43"/>
          <p:cNvSpPr/>
          <p:nvPr/>
        </p:nvSpPr>
        <p:spPr>
          <a:xfrm>
            <a:off x="2749070" y="1512429"/>
            <a:ext cx="2654732" cy="2853645"/>
          </a:xfrm>
          <a:custGeom>
            <a:rect b="b" l="l" r="r" t="t"/>
            <a:pathLst>
              <a:path extrusionOk="0" h="2853645" w="2654732">
                <a:moveTo>
                  <a:pt x="0" y="0"/>
                </a:moveTo>
                <a:lnTo>
                  <a:pt x="2654732" y="0"/>
                </a:lnTo>
                <a:lnTo>
                  <a:pt x="2654732" y="2853645"/>
                </a:lnTo>
                <a:lnTo>
                  <a:pt x="0" y="285364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g33319f16c52_162_43"/>
          <p:cNvSpPr/>
          <p:nvPr/>
        </p:nvSpPr>
        <p:spPr>
          <a:xfrm>
            <a:off x="2749070" y="1512429"/>
            <a:ext cx="2654732" cy="285364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Ensure participants have access to web-based GPT interface or alternative LLM tools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Verify sample datasets are downloaded and accessible</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Confirm access to provided code templates and notebooks</a:t>
            </a:r>
            <a:endParaRPr/>
          </a:p>
          <a:p>
            <a:pPr indent="-117840" lvl="0" marL="196453" marR="0" rtl="0" algn="l">
              <a:spcBef>
                <a:spcPts val="10"/>
              </a:spcBef>
              <a:spcAft>
                <a:spcPts val="0"/>
              </a:spcAft>
              <a:buClr>
                <a:schemeClr val="dk1"/>
              </a:buClr>
              <a:buSzPts val="1238"/>
              <a:buFont typeface="Calibri"/>
              <a:buNone/>
            </a:pPr>
            <a:r>
              <a:t/>
            </a:r>
            <a:endParaRPr sz="1238">
              <a:solidFill>
                <a:srgbClr val="333333"/>
              </a:solidFill>
              <a:latin typeface="Arial"/>
              <a:ea typeface="Arial"/>
              <a:cs typeface="Arial"/>
              <a:sym typeface="Arial"/>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If you do not have LLM API access, use website-based chatbot.</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354" name="Google Shape;354;g33319f16c52_162_43"/>
          <p:cNvSpPr/>
          <p:nvPr/>
        </p:nvSpPr>
        <p:spPr>
          <a:xfrm>
            <a:off x="2749070" y="1114760"/>
            <a:ext cx="2654732" cy="397669"/>
          </a:xfrm>
          <a:custGeom>
            <a:rect b="b" l="l" r="r" t="t"/>
            <a:pathLst>
              <a:path extrusionOk="0" h="397669" w="2654732">
                <a:moveTo>
                  <a:pt x="0" y="0"/>
                </a:moveTo>
                <a:lnTo>
                  <a:pt x="2654732" y="0"/>
                </a:lnTo>
                <a:lnTo>
                  <a:pt x="2654732" y="397669"/>
                </a:lnTo>
                <a:lnTo>
                  <a:pt x="0" y="397669"/>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g33319f16c52_162_43"/>
          <p:cNvSpPr/>
          <p:nvPr/>
        </p:nvSpPr>
        <p:spPr>
          <a:xfrm>
            <a:off x="2749070" y="1114760"/>
            <a:ext cx="2654732" cy="3976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687"/>
              <a:buFont typeface="Arial"/>
              <a:buNone/>
            </a:pPr>
            <a:r>
              <a:rPr lang="en-US" sz="1687">
                <a:solidFill>
                  <a:srgbClr val="FFFFFF"/>
                </a:solidFill>
                <a:latin typeface="Arial"/>
                <a:ea typeface="Arial"/>
                <a:cs typeface="Arial"/>
                <a:sym typeface="Arial"/>
              </a:rPr>
              <a:t>Environment Check</a:t>
            </a:r>
            <a:endParaRPr sz="1125">
              <a:solidFill>
                <a:schemeClr val="dk1"/>
              </a:solidFill>
              <a:latin typeface="Calibri"/>
              <a:ea typeface="Calibri"/>
              <a:cs typeface="Calibri"/>
              <a:sym typeface="Calibri"/>
            </a:endParaRPr>
          </a:p>
        </p:txBody>
      </p:sp>
      <p:sp>
        <p:nvSpPr>
          <p:cNvPr id="356" name="Google Shape;356;g33319f16c52_162_43"/>
          <p:cNvSpPr/>
          <p:nvPr/>
        </p:nvSpPr>
        <p:spPr>
          <a:xfrm flipH="1">
            <a:off x="5671112" y="1100472"/>
            <a:ext cx="45719" cy="3128627"/>
          </a:xfrm>
          <a:custGeom>
            <a:rect b="b" l="l" r="r" t="t"/>
            <a:pathLst>
              <a:path extrusionOk="0" h="2485390" w="120000">
                <a:moveTo>
                  <a:pt x="0" y="0"/>
                </a:moveTo>
                <a:lnTo>
                  <a:pt x="0" y="248539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g33319f16c52_162_43"/>
          <p:cNvSpPr/>
          <p:nvPr/>
        </p:nvSpPr>
        <p:spPr>
          <a:xfrm>
            <a:off x="6047594" y="1114760"/>
            <a:ext cx="2575637" cy="397669"/>
          </a:xfrm>
          <a:custGeom>
            <a:rect b="b" l="l" r="r" t="t"/>
            <a:pathLst>
              <a:path extrusionOk="0" h="397669" w="2575637">
                <a:moveTo>
                  <a:pt x="0" y="0"/>
                </a:moveTo>
                <a:lnTo>
                  <a:pt x="2575637" y="0"/>
                </a:lnTo>
                <a:lnTo>
                  <a:pt x="2575637" y="397669"/>
                </a:lnTo>
                <a:lnTo>
                  <a:pt x="0" y="397669"/>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g33319f16c52_162_43"/>
          <p:cNvSpPr/>
          <p:nvPr/>
        </p:nvSpPr>
        <p:spPr>
          <a:xfrm>
            <a:off x="6047594" y="1114760"/>
            <a:ext cx="2575637" cy="3976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687"/>
              <a:buFont typeface="Arial"/>
              <a:buNone/>
            </a:pPr>
            <a:r>
              <a:rPr lang="en-US" sz="1687">
                <a:solidFill>
                  <a:srgbClr val="FFFFFF"/>
                </a:solidFill>
                <a:latin typeface="Arial"/>
                <a:ea typeface="Arial"/>
                <a:cs typeface="Arial"/>
                <a:sym typeface="Arial"/>
              </a:rPr>
              <a:t>Workshop Goals</a:t>
            </a:r>
            <a:endParaRPr sz="1125">
              <a:solidFill>
                <a:schemeClr val="dk1"/>
              </a:solidFill>
              <a:latin typeface="Calibri"/>
              <a:ea typeface="Calibri"/>
              <a:cs typeface="Calibri"/>
              <a:sym typeface="Calibri"/>
            </a:endParaRPr>
          </a:p>
        </p:txBody>
      </p:sp>
      <p:sp>
        <p:nvSpPr>
          <p:cNvPr id="359" name="Google Shape;359;g33319f16c52_162_43"/>
          <p:cNvSpPr/>
          <p:nvPr/>
        </p:nvSpPr>
        <p:spPr>
          <a:xfrm>
            <a:off x="0" y="0"/>
            <a:ext cx="3952769" cy="388690"/>
          </a:xfrm>
          <a:custGeom>
            <a:rect b="b" l="l" r="r" t="t"/>
            <a:pathLst>
              <a:path extrusionOk="0" h="388690" w="3952769">
                <a:moveTo>
                  <a:pt x="0" y="0"/>
                </a:moveTo>
                <a:lnTo>
                  <a:pt x="3952769" y="0"/>
                </a:lnTo>
                <a:lnTo>
                  <a:pt x="3952769" y="388690"/>
                </a:lnTo>
                <a:lnTo>
                  <a:pt x="0" y="38869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g33319f16c52_162_43"/>
          <p:cNvSpPr/>
          <p:nvPr/>
        </p:nvSpPr>
        <p:spPr>
          <a:xfrm>
            <a:off x="0" y="0"/>
            <a:ext cx="3952769" cy="388690"/>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Getting Started</a:t>
            </a:r>
            <a:endParaRPr sz="1125">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65" name="Shape 365"/>
        <p:cNvGrpSpPr/>
        <p:nvPr/>
      </p:nvGrpSpPr>
      <p:grpSpPr>
        <a:xfrm>
          <a:off x="0" y="0"/>
          <a:ext cx="0" cy="0"/>
          <a:chOff x="0" y="0"/>
          <a:chExt cx="0" cy="0"/>
        </a:xfrm>
      </p:grpSpPr>
      <p:pic>
        <p:nvPicPr>
          <p:cNvPr descr="preencoded.png" id="366" name="Google Shape;366;g33319f16c52_162_59"/>
          <p:cNvPicPr preferRelativeResize="0"/>
          <p:nvPr/>
        </p:nvPicPr>
        <p:blipFill rotWithShape="1">
          <a:blip r:embed="rId3">
            <a:alphaModFix/>
          </a:blip>
          <a:srcRect b="0" l="0" r="0" t="0"/>
          <a:stretch/>
        </p:blipFill>
        <p:spPr>
          <a:xfrm>
            <a:off x="0" y="532209"/>
            <a:ext cx="4331505" cy="4611291"/>
          </a:xfrm>
          <a:prstGeom prst="rect">
            <a:avLst/>
          </a:prstGeom>
          <a:noFill/>
          <a:ln>
            <a:noFill/>
          </a:ln>
        </p:spPr>
      </p:pic>
      <p:sp>
        <p:nvSpPr>
          <p:cNvPr id="367" name="Google Shape;367;g33319f16c52_162_59"/>
          <p:cNvSpPr/>
          <p:nvPr/>
        </p:nvSpPr>
        <p:spPr>
          <a:xfrm>
            <a:off x="6108947" y="1885501"/>
            <a:ext cx="2575637" cy="2063959"/>
          </a:xfrm>
          <a:custGeom>
            <a:rect b="b" l="l" r="r" t="t"/>
            <a:pathLst>
              <a:path extrusionOk="0" h="2063959" w="2575637">
                <a:moveTo>
                  <a:pt x="0" y="0"/>
                </a:moveTo>
                <a:lnTo>
                  <a:pt x="2575637" y="0"/>
                </a:lnTo>
                <a:lnTo>
                  <a:pt x="2575637" y="2063959"/>
                </a:lnTo>
                <a:lnTo>
                  <a:pt x="0" y="206395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g33319f16c52_162_59"/>
          <p:cNvSpPr/>
          <p:nvPr/>
        </p:nvSpPr>
        <p:spPr>
          <a:xfrm>
            <a:off x="6108947" y="1885501"/>
            <a:ext cx="2575637" cy="2063959"/>
          </a:xfrm>
          <a:prstGeom prst="rect">
            <a:avLst/>
          </a:prstGeom>
          <a:solidFill>
            <a:srgbClr val="FFFFFF">
              <a:alpha val="0"/>
            </a:srgbClr>
          </a:solidFill>
          <a:ln>
            <a:noFill/>
          </a:ln>
        </p:spPr>
        <p:txBody>
          <a:bodyPr anchorCtr="0" anchor="t" bIns="45700" lIns="91425" spcFirstLastPara="1" rIns="91425" wrap="square" tIns="45700">
            <a:noAutofit/>
          </a:bodyPr>
          <a:lstStyle/>
          <a:p>
            <a:pPr indent="-196453" lvl="0" marL="196453" marR="0" rtl="0" algn="l">
              <a:spcBef>
                <a:spcPts val="0"/>
              </a:spcBef>
              <a:spcAft>
                <a:spcPts val="0"/>
              </a:spcAft>
              <a:buClr>
                <a:srgbClr val="333333"/>
              </a:buClr>
              <a:buSzPts val="1238"/>
              <a:buFont typeface="Arial"/>
              <a:buChar char="•"/>
            </a:pPr>
            <a:r>
              <a:rPr lang="en-US" sz="1238">
                <a:solidFill>
                  <a:srgbClr val="333333"/>
                </a:solidFill>
                <a:latin typeface="Arial"/>
                <a:ea typeface="Arial"/>
                <a:cs typeface="Arial"/>
                <a:sym typeface="Arial"/>
              </a:rPr>
              <a:t>Testing existing theoretical frameworks or hypotheses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Replication studies requiring consistent coding schemes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Large-scale projects with multiple coders needing standardization</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Comparative analysis across multiple datasets or time periods</a:t>
            </a:r>
            <a:endParaRPr sz="1125">
              <a:solidFill>
                <a:schemeClr val="dk1"/>
              </a:solidFill>
              <a:latin typeface="Calibri"/>
              <a:ea typeface="Calibri"/>
              <a:cs typeface="Calibri"/>
              <a:sym typeface="Calibri"/>
            </a:endParaRPr>
          </a:p>
        </p:txBody>
      </p:sp>
      <p:sp>
        <p:nvSpPr>
          <p:cNvPr id="369" name="Google Shape;369;g33319f16c52_162_59"/>
          <p:cNvSpPr/>
          <p:nvPr/>
        </p:nvSpPr>
        <p:spPr>
          <a:xfrm>
            <a:off x="2749070" y="1885501"/>
            <a:ext cx="2697101" cy="2063959"/>
          </a:xfrm>
          <a:custGeom>
            <a:rect b="b" l="l" r="r" t="t"/>
            <a:pathLst>
              <a:path extrusionOk="0" h="2063959" w="2697101">
                <a:moveTo>
                  <a:pt x="0" y="0"/>
                </a:moveTo>
                <a:lnTo>
                  <a:pt x="2697101" y="0"/>
                </a:lnTo>
                <a:lnTo>
                  <a:pt x="2697101" y="2063959"/>
                </a:lnTo>
                <a:lnTo>
                  <a:pt x="0" y="206395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g33319f16c52_162_59"/>
          <p:cNvSpPr/>
          <p:nvPr/>
        </p:nvSpPr>
        <p:spPr>
          <a:xfrm>
            <a:off x="2749070" y="1885501"/>
            <a:ext cx="2697101" cy="2063959"/>
          </a:xfrm>
          <a:prstGeom prst="rect">
            <a:avLst/>
          </a:prstGeom>
          <a:solidFill>
            <a:srgbClr val="FFFFFF">
              <a:alpha val="0"/>
            </a:srgbClr>
          </a:solidFill>
          <a:ln>
            <a:noFill/>
          </a:ln>
        </p:spPr>
        <p:txBody>
          <a:bodyPr anchorCtr="0" anchor="t" bIns="45700" lIns="91425" spcFirstLastPara="1" rIns="91425" wrap="square" tIns="45700">
            <a:noAutofit/>
          </a:bodyPr>
          <a:lstStyle/>
          <a:p>
            <a:pPr indent="-196453" lvl="0" marL="196453" marR="0" rtl="0" algn="l">
              <a:spcBef>
                <a:spcPts val="0"/>
              </a:spcBef>
              <a:spcAft>
                <a:spcPts val="0"/>
              </a:spcAft>
              <a:buClr>
                <a:srgbClr val="333333"/>
              </a:buClr>
              <a:buSzPts val="1238"/>
              <a:buFont typeface="Arial"/>
              <a:buChar char="•"/>
            </a:pPr>
            <a:r>
              <a:rPr lang="en-US" sz="1238">
                <a:solidFill>
                  <a:srgbClr val="333333"/>
                </a:solidFill>
                <a:latin typeface="Arial"/>
                <a:ea typeface="Arial"/>
                <a:cs typeface="Arial"/>
                <a:sym typeface="Arial"/>
              </a:rPr>
              <a:t>Exploring new or understudied phenomena where existing frameworks may not apply</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Generating theory from ground-up through inductive analysis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Initial phase of mixed-methods research to identify emerging themes</a:t>
            </a:r>
            <a:endParaRPr sz="1125">
              <a:solidFill>
                <a:schemeClr val="dk1"/>
              </a:solidFill>
              <a:latin typeface="Calibri"/>
              <a:ea typeface="Calibri"/>
              <a:cs typeface="Calibri"/>
              <a:sym typeface="Calibri"/>
            </a:endParaRPr>
          </a:p>
          <a:p>
            <a:pPr indent="-196453" lvl="0" marL="196453" marR="0" rtl="0" algn="l">
              <a:spcBef>
                <a:spcPts val="10"/>
              </a:spcBef>
              <a:spcAft>
                <a:spcPts val="0"/>
              </a:spcAft>
              <a:buClr>
                <a:srgbClr val="333333"/>
              </a:buClr>
              <a:buSzPts val="1238"/>
              <a:buFont typeface="Arial"/>
              <a:buChar char="•"/>
            </a:pPr>
            <a:r>
              <a:rPr lang="en-US" sz="1238">
                <a:solidFill>
                  <a:srgbClr val="333333"/>
                </a:solidFill>
                <a:latin typeface="Arial"/>
                <a:ea typeface="Arial"/>
                <a:cs typeface="Arial"/>
                <a:sym typeface="Arial"/>
              </a:rPr>
              <a:t>Working with diverse or unexpected data patterns</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371" name="Google Shape;371;g33319f16c52_162_59"/>
          <p:cNvSpPr/>
          <p:nvPr/>
        </p:nvSpPr>
        <p:spPr>
          <a:xfrm>
            <a:off x="2749070" y="761762"/>
            <a:ext cx="2654732" cy="1123739"/>
          </a:xfrm>
          <a:custGeom>
            <a:rect b="b" l="l" r="r" t="t"/>
            <a:pathLst>
              <a:path extrusionOk="0" h="1123739" w="2654732">
                <a:moveTo>
                  <a:pt x="0" y="0"/>
                </a:moveTo>
                <a:lnTo>
                  <a:pt x="2654732" y="0"/>
                </a:lnTo>
                <a:lnTo>
                  <a:pt x="2654732" y="1123739"/>
                </a:lnTo>
                <a:lnTo>
                  <a:pt x="0" y="1123739"/>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g33319f16c52_162_59"/>
          <p:cNvSpPr/>
          <p:nvPr/>
        </p:nvSpPr>
        <p:spPr>
          <a:xfrm>
            <a:off x="2749070" y="761762"/>
            <a:ext cx="2654732" cy="112373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25"/>
              <a:buFont typeface="Arial"/>
              <a:buNone/>
            </a:pPr>
            <a:r>
              <a:rPr lang="en-US" sz="1125">
                <a:solidFill>
                  <a:srgbClr val="000000"/>
                </a:solidFill>
                <a:highlight>
                  <a:srgbClr val="F7F7F9"/>
                </a:highlight>
                <a:latin typeface="Arial"/>
                <a:ea typeface="Arial"/>
                <a:cs typeface="Arial"/>
                <a:sym typeface="Arial"/>
              </a:rPr>
              <a:t>Open Coding Situations</a:t>
            </a:r>
            <a:endParaRPr sz="1125">
              <a:solidFill>
                <a:schemeClr val="dk1"/>
              </a:solidFill>
              <a:latin typeface="Calibri"/>
              <a:ea typeface="Calibri"/>
              <a:cs typeface="Calibri"/>
              <a:sym typeface="Calibri"/>
            </a:endParaRPr>
          </a:p>
          <a:p>
            <a:pPr indent="0" lvl="0" marL="0" marR="0" rtl="0" algn="l">
              <a:spcBef>
                <a:spcPts val="281"/>
              </a:spcBef>
              <a:spcAft>
                <a:spcPts val="0"/>
              </a:spcAft>
              <a:buClr>
                <a:srgbClr val="DDD8C3"/>
              </a:buClr>
              <a:buSzPts val="1125"/>
              <a:buFont typeface="Arial"/>
              <a:buNone/>
            </a:pPr>
            <a:r>
              <a:rPr lang="en-US" sz="1125">
                <a:solidFill>
                  <a:srgbClr val="DDD8C3"/>
                </a:solidFill>
                <a:latin typeface="Arial"/>
                <a:ea typeface="Arial"/>
                <a:cs typeface="Arial"/>
                <a:sym typeface="Arial"/>
              </a:rPr>
              <a:t>examine data (like interviews, observations, or texts) without preconceived categories, allowing themes and patterns to emerge naturally from the data itself.</a:t>
            </a:r>
            <a:endParaRPr sz="1125">
              <a:solidFill>
                <a:schemeClr val="dk1"/>
              </a:solidFill>
              <a:latin typeface="Calibri"/>
              <a:ea typeface="Calibri"/>
              <a:cs typeface="Calibri"/>
              <a:sym typeface="Calibri"/>
            </a:endParaRPr>
          </a:p>
        </p:txBody>
      </p:sp>
      <p:sp>
        <p:nvSpPr>
          <p:cNvPr id="373" name="Google Shape;373;g33319f16c52_162_59"/>
          <p:cNvSpPr/>
          <p:nvPr/>
        </p:nvSpPr>
        <p:spPr>
          <a:xfrm>
            <a:off x="5716831" y="1100473"/>
            <a:ext cx="0" cy="2485390"/>
          </a:xfrm>
          <a:custGeom>
            <a:rect b="b" l="l" r="r" t="t"/>
            <a:pathLst>
              <a:path extrusionOk="0" h="2485390" w="120000">
                <a:moveTo>
                  <a:pt x="0" y="0"/>
                </a:moveTo>
                <a:lnTo>
                  <a:pt x="0" y="248539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g33319f16c52_162_59"/>
          <p:cNvSpPr/>
          <p:nvPr/>
        </p:nvSpPr>
        <p:spPr>
          <a:xfrm>
            <a:off x="6108947" y="761762"/>
            <a:ext cx="2575637" cy="1123739"/>
          </a:xfrm>
          <a:custGeom>
            <a:rect b="b" l="l" r="r" t="t"/>
            <a:pathLst>
              <a:path extrusionOk="0" h="1123739" w="2575637">
                <a:moveTo>
                  <a:pt x="0" y="0"/>
                </a:moveTo>
                <a:lnTo>
                  <a:pt x="2575637" y="0"/>
                </a:lnTo>
                <a:lnTo>
                  <a:pt x="2575637" y="1123739"/>
                </a:lnTo>
                <a:lnTo>
                  <a:pt x="0" y="1123739"/>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g33319f16c52_162_59"/>
          <p:cNvSpPr/>
          <p:nvPr/>
        </p:nvSpPr>
        <p:spPr>
          <a:xfrm>
            <a:off x="6108947" y="761762"/>
            <a:ext cx="2575637" cy="1123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125"/>
              <a:buFont typeface="Arial"/>
              <a:buNone/>
            </a:pPr>
            <a:r>
              <a:rPr lang="en-US" sz="1125">
                <a:solidFill>
                  <a:srgbClr val="000000"/>
                </a:solidFill>
                <a:highlight>
                  <a:srgbClr val="F7F7F9"/>
                </a:highlight>
                <a:latin typeface="Arial"/>
                <a:ea typeface="Arial"/>
                <a:cs typeface="Arial"/>
                <a:sym typeface="Arial"/>
              </a:rPr>
              <a:t>Codebook-Based Situations</a:t>
            </a:r>
            <a:endParaRPr sz="1125">
              <a:solidFill>
                <a:schemeClr val="dk1"/>
              </a:solidFill>
              <a:latin typeface="Calibri"/>
              <a:ea typeface="Calibri"/>
              <a:cs typeface="Calibri"/>
              <a:sym typeface="Calibri"/>
            </a:endParaRPr>
          </a:p>
          <a:p>
            <a:pPr indent="0" lvl="0" marL="0" marR="0" rtl="0" algn="l">
              <a:spcBef>
                <a:spcPts val="281"/>
              </a:spcBef>
              <a:spcAft>
                <a:spcPts val="0"/>
              </a:spcAft>
              <a:buClr>
                <a:srgbClr val="DDD8C3"/>
              </a:buClr>
              <a:buSzPts val="1125"/>
              <a:buFont typeface="Arial"/>
              <a:buNone/>
            </a:pPr>
            <a:r>
              <a:rPr lang="en-US" sz="1125">
                <a:solidFill>
                  <a:srgbClr val="DDD8C3"/>
                </a:solidFill>
                <a:latin typeface="Arial"/>
                <a:ea typeface="Arial"/>
                <a:cs typeface="Arial"/>
                <a:sym typeface="Arial"/>
              </a:rPr>
              <a:t>examine data (like interviews, observations, or texts) with preconceived categories</a:t>
            </a:r>
            <a:endParaRPr sz="1125">
              <a:solidFill>
                <a:schemeClr val="dk1"/>
              </a:solidFill>
              <a:latin typeface="Calibri"/>
              <a:ea typeface="Calibri"/>
              <a:cs typeface="Calibri"/>
              <a:sym typeface="Calibri"/>
            </a:endParaRPr>
          </a:p>
        </p:txBody>
      </p:sp>
      <p:sp>
        <p:nvSpPr>
          <p:cNvPr id="376" name="Google Shape;376;g33319f16c52_162_59"/>
          <p:cNvSpPr/>
          <p:nvPr/>
        </p:nvSpPr>
        <p:spPr>
          <a:xfrm>
            <a:off x="0" y="0"/>
            <a:ext cx="5670087" cy="475036"/>
          </a:xfrm>
          <a:custGeom>
            <a:rect b="b" l="l" r="r" t="t"/>
            <a:pathLst>
              <a:path extrusionOk="0" h="475036" w="5670087">
                <a:moveTo>
                  <a:pt x="0" y="0"/>
                </a:moveTo>
                <a:lnTo>
                  <a:pt x="5670087" y="0"/>
                </a:lnTo>
                <a:lnTo>
                  <a:pt x="5670087" y="475036"/>
                </a:lnTo>
                <a:lnTo>
                  <a:pt x="0" y="475036"/>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g33319f16c52_162_59"/>
          <p:cNvSpPr/>
          <p:nvPr/>
        </p:nvSpPr>
        <p:spPr>
          <a:xfrm>
            <a:off x="0" y="0"/>
            <a:ext cx="5670087" cy="475036"/>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Choosing Your Coding Approach</a:t>
            </a:r>
            <a:endParaRPr sz="1125">
              <a:solidFill>
                <a:schemeClr val="dk1"/>
              </a:solidFill>
              <a:latin typeface="Calibri"/>
              <a:ea typeface="Calibri"/>
              <a:cs typeface="Calibri"/>
              <a:sym typeface="Calibri"/>
            </a:endParaRPr>
          </a:p>
        </p:txBody>
      </p:sp>
      <p:sp>
        <p:nvSpPr>
          <p:cNvPr id="378" name="Google Shape;378;g33319f16c52_162_59"/>
          <p:cNvSpPr/>
          <p:nvPr/>
        </p:nvSpPr>
        <p:spPr>
          <a:xfrm>
            <a:off x="2749070" y="4049249"/>
            <a:ext cx="5655836" cy="857250"/>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125"/>
              <a:buFont typeface="Arial"/>
              <a:buNone/>
            </a:pPr>
            <a:r>
              <a:rPr b="1" lang="en-US" sz="1125">
                <a:solidFill>
                  <a:srgbClr val="333333"/>
                </a:solidFill>
                <a:latin typeface="Arial"/>
                <a:ea typeface="Arial"/>
                <a:cs typeface="Arial"/>
                <a:sym typeface="Arial"/>
              </a:rPr>
              <a:t>Next:</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125"/>
              <a:buFont typeface="Arial"/>
              <a:buNone/>
            </a:pPr>
            <a:r>
              <a:rPr lang="en-US" sz="1125">
                <a:solidFill>
                  <a:srgbClr val="333333"/>
                </a:solidFill>
                <a:latin typeface="Arial"/>
                <a:ea typeface="Arial"/>
                <a:cs typeface="Arial"/>
                <a:sym typeface="Arial"/>
              </a:rPr>
              <a:t>Part 2. Open coding with LLM to establish codebook</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125"/>
              <a:buFont typeface="Arial"/>
              <a:buNone/>
            </a:pPr>
            <a:r>
              <a:rPr lang="en-US" sz="1125">
                <a:solidFill>
                  <a:srgbClr val="333333"/>
                </a:solidFill>
                <a:latin typeface="Arial"/>
                <a:ea typeface="Arial"/>
                <a:cs typeface="Arial"/>
                <a:sym typeface="Arial"/>
              </a:rPr>
              <a:t>Part 3. Use codebook for codebook-based coding</a:t>
            </a:r>
            <a:endParaRPr sz="1125">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A diagram of a coder&#10;&#10;AI-generated content may be incorrect." id="384" name="Google Shape;384;g33319f16c52_162_76"/>
          <p:cNvPicPr preferRelativeResize="0"/>
          <p:nvPr/>
        </p:nvPicPr>
        <p:blipFill rotWithShape="1">
          <a:blip r:embed="rId3">
            <a:alphaModFix/>
          </a:blip>
          <a:srcRect b="18723" l="0" r="0" t="15286"/>
          <a:stretch/>
        </p:blipFill>
        <p:spPr>
          <a:xfrm>
            <a:off x="3133725" y="392504"/>
            <a:ext cx="5875805" cy="3731822"/>
          </a:xfrm>
          <a:prstGeom prst="rect">
            <a:avLst/>
          </a:prstGeom>
          <a:noFill/>
          <a:ln>
            <a:noFill/>
          </a:ln>
        </p:spPr>
      </p:pic>
      <p:pic>
        <p:nvPicPr>
          <p:cNvPr descr="preencoded.png" id="385" name="Google Shape;385;g33319f16c52_162_76"/>
          <p:cNvPicPr preferRelativeResize="0"/>
          <p:nvPr/>
        </p:nvPicPr>
        <p:blipFill rotWithShape="1">
          <a:blip r:embed="rId4">
            <a:alphaModFix/>
          </a:blip>
          <a:srcRect b="0" l="0" r="0" t="0"/>
          <a:stretch/>
        </p:blipFill>
        <p:spPr>
          <a:xfrm>
            <a:off x="0" y="295208"/>
            <a:ext cx="4331505" cy="4611291"/>
          </a:xfrm>
          <a:prstGeom prst="rect">
            <a:avLst/>
          </a:prstGeom>
          <a:noFill/>
          <a:ln>
            <a:noFill/>
          </a:ln>
        </p:spPr>
      </p:pic>
      <p:sp>
        <p:nvSpPr>
          <p:cNvPr id="386" name="Google Shape;386;g33319f16c52_162_76"/>
          <p:cNvSpPr/>
          <p:nvPr/>
        </p:nvSpPr>
        <p:spPr>
          <a:xfrm>
            <a:off x="0" y="0"/>
            <a:ext cx="5670087" cy="475036"/>
          </a:xfrm>
          <a:custGeom>
            <a:rect b="b" l="l" r="r" t="t"/>
            <a:pathLst>
              <a:path extrusionOk="0" h="475036" w="5670087">
                <a:moveTo>
                  <a:pt x="0" y="0"/>
                </a:moveTo>
                <a:lnTo>
                  <a:pt x="5670087" y="0"/>
                </a:lnTo>
                <a:lnTo>
                  <a:pt x="5670087" y="475036"/>
                </a:lnTo>
                <a:lnTo>
                  <a:pt x="0" y="475036"/>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g33319f16c52_162_76"/>
          <p:cNvSpPr/>
          <p:nvPr/>
        </p:nvSpPr>
        <p:spPr>
          <a:xfrm>
            <a:off x="0" y="0"/>
            <a:ext cx="5670087" cy="475036"/>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Choosing Your Coding Approach</a:t>
            </a:r>
            <a:endParaRPr sz="1125">
              <a:solidFill>
                <a:schemeClr val="dk1"/>
              </a:solidFill>
              <a:latin typeface="Calibri"/>
              <a:ea typeface="Calibri"/>
              <a:cs typeface="Calibri"/>
              <a:sym typeface="Calibri"/>
            </a:endParaRPr>
          </a:p>
        </p:txBody>
      </p:sp>
      <p:sp>
        <p:nvSpPr>
          <p:cNvPr id="388" name="Google Shape;388;g33319f16c52_162_76"/>
          <p:cNvSpPr/>
          <p:nvPr/>
        </p:nvSpPr>
        <p:spPr>
          <a:xfrm>
            <a:off x="2749070" y="4049249"/>
            <a:ext cx="5655836" cy="857250"/>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125"/>
              <a:buFont typeface="Arial"/>
              <a:buNone/>
            </a:pPr>
            <a:r>
              <a:rPr b="1" lang="en-US" sz="1125">
                <a:solidFill>
                  <a:srgbClr val="333333"/>
                </a:solidFill>
                <a:latin typeface="Arial"/>
                <a:ea typeface="Arial"/>
                <a:cs typeface="Arial"/>
                <a:sym typeface="Arial"/>
              </a:rPr>
              <a:t>Next:</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125"/>
              <a:buFont typeface="Arial"/>
              <a:buNone/>
            </a:pPr>
            <a:r>
              <a:rPr lang="en-US" sz="1125">
                <a:solidFill>
                  <a:srgbClr val="333333"/>
                </a:solidFill>
                <a:latin typeface="Arial"/>
                <a:ea typeface="Arial"/>
                <a:cs typeface="Arial"/>
                <a:sym typeface="Arial"/>
              </a:rPr>
              <a:t>Part 2. Open coding with LLM to establish codebook</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125"/>
              <a:buFont typeface="Arial"/>
              <a:buNone/>
            </a:pPr>
            <a:r>
              <a:rPr lang="en-US" sz="1125">
                <a:solidFill>
                  <a:srgbClr val="333333"/>
                </a:solidFill>
                <a:latin typeface="Arial"/>
                <a:ea typeface="Arial"/>
                <a:cs typeface="Arial"/>
                <a:sym typeface="Arial"/>
              </a:rPr>
              <a:t>Part 3. Use codebook for codebook-based coding</a:t>
            </a:r>
            <a:endParaRPr sz="1125">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93" name="Shape 393"/>
        <p:cNvGrpSpPr/>
        <p:nvPr/>
      </p:nvGrpSpPr>
      <p:grpSpPr>
        <a:xfrm>
          <a:off x="0" y="0"/>
          <a:ext cx="0" cy="0"/>
          <a:chOff x="0" y="0"/>
          <a:chExt cx="0" cy="0"/>
        </a:xfrm>
      </p:grpSpPr>
      <p:pic>
        <p:nvPicPr>
          <p:cNvPr descr="preencoded.png" id="394" name="Google Shape;394;g33319f16c52_162_85"/>
          <p:cNvPicPr preferRelativeResize="0"/>
          <p:nvPr/>
        </p:nvPicPr>
        <p:blipFill rotWithShape="1">
          <a:blip r:embed="rId3">
            <a:alphaModFix/>
          </a:blip>
          <a:srcRect b="0" l="0" r="0" t="0"/>
          <a:stretch/>
        </p:blipFill>
        <p:spPr>
          <a:xfrm>
            <a:off x="2626519" y="0"/>
            <a:ext cx="6517481" cy="5148263"/>
          </a:xfrm>
          <a:prstGeom prst="rect">
            <a:avLst/>
          </a:prstGeom>
          <a:noFill/>
          <a:ln>
            <a:noFill/>
          </a:ln>
        </p:spPr>
      </p:pic>
      <p:sp>
        <p:nvSpPr>
          <p:cNvPr id="395" name="Google Shape;395;g33319f16c52_162_85"/>
          <p:cNvSpPr/>
          <p:nvPr/>
        </p:nvSpPr>
        <p:spPr>
          <a:xfrm>
            <a:off x="0" y="2114550"/>
            <a:ext cx="9144000" cy="1343025"/>
          </a:xfrm>
          <a:custGeom>
            <a:rect b="b" l="l" r="r" t="t"/>
            <a:pathLst>
              <a:path extrusionOk="0" h="1343025" w="9144000">
                <a:moveTo>
                  <a:pt x="0" y="0"/>
                </a:moveTo>
                <a:lnTo>
                  <a:pt x="9144000" y="0"/>
                </a:lnTo>
                <a:lnTo>
                  <a:pt x="9144000" y="1343025"/>
                </a:lnTo>
                <a:lnTo>
                  <a:pt x="0" y="1343025"/>
                </a:lnTo>
                <a:close/>
              </a:path>
            </a:pathLst>
          </a:custGeom>
          <a:solidFill>
            <a:srgbClr val="939393">
              <a:alpha val="6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g33319f16c52_162_85"/>
          <p:cNvSpPr/>
          <p:nvPr/>
        </p:nvSpPr>
        <p:spPr>
          <a:xfrm>
            <a:off x="0" y="2114550"/>
            <a:ext cx="9144000" cy="1343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sp>
        <p:nvSpPr>
          <p:cNvPr id="397" name="Google Shape;397;g33319f16c52_162_85"/>
          <p:cNvSpPr/>
          <p:nvPr/>
        </p:nvSpPr>
        <p:spPr>
          <a:xfrm>
            <a:off x="1335652" y="2252663"/>
            <a:ext cx="6320635" cy="457200"/>
          </a:xfrm>
          <a:prstGeom prst="rect">
            <a:avLst/>
          </a:prstGeom>
          <a:noFill/>
          <a:ln>
            <a:noFill/>
          </a:ln>
        </p:spPr>
        <p:txBody>
          <a:bodyPr anchorCtr="0" anchor="t" bIns="71425" lIns="71425" spcFirstLastPara="1" rIns="71425" wrap="square" tIns="71425">
            <a:noAutofit/>
          </a:bodyPr>
          <a:lstStyle/>
          <a:p>
            <a:pPr indent="0" lvl="0" marL="0" marR="0" rtl="0" algn="ctr">
              <a:lnSpc>
                <a:spcPct val="80000"/>
              </a:lnSpc>
              <a:spcBef>
                <a:spcPts val="0"/>
              </a:spcBef>
              <a:spcAft>
                <a:spcPts val="0"/>
              </a:spcAft>
              <a:buClr>
                <a:srgbClr val="000000"/>
              </a:buClr>
              <a:buSzPts val="2475"/>
              <a:buFont typeface="Arial"/>
              <a:buNone/>
            </a:pPr>
            <a:r>
              <a:rPr lang="en-US" sz="2475">
                <a:solidFill>
                  <a:srgbClr val="000000"/>
                </a:solidFill>
                <a:latin typeface="Arial"/>
                <a:ea typeface="Arial"/>
                <a:cs typeface="Arial"/>
                <a:sym typeface="Arial"/>
              </a:rPr>
              <a:t>Exploratory Analysis Demo</a:t>
            </a:r>
            <a:endParaRPr sz="1125">
              <a:solidFill>
                <a:schemeClr val="dk1"/>
              </a:solidFill>
              <a:latin typeface="Calibri"/>
              <a:ea typeface="Calibri"/>
              <a:cs typeface="Calibri"/>
              <a:sym typeface="Calibri"/>
            </a:endParaRPr>
          </a:p>
        </p:txBody>
      </p:sp>
      <p:sp>
        <p:nvSpPr>
          <p:cNvPr id="398" name="Google Shape;398;g33319f16c52_162_85"/>
          <p:cNvSpPr/>
          <p:nvPr/>
        </p:nvSpPr>
        <p:spPr>
          <a:xfrm>
            <a:off x="3995653"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Part.</a:t>
            </a:r>
            <a:endParaRPr sz="1125">
              <a:solidFill>
                <a:schemeClr val="dk1"/>
              </a:solidFill>
              <a:latin typeface="Calibri"/>
              <a:ea typeface="Calibri"/>
              <a:cs typeface="Calibri"/>
              <a:sym typeface="Calibri"/>
            </a:endParaRPr>
          </a:p>
        </p:txBody>
      </p:sp>
      <p:sp>
        <p:nvSpPr>
          <p:cNvPr id="399" name="Google Shape;399;g33319f16c52_162_85"/>
          <p:cNvSpPr/>
          <p:nvPr/>
        </p:nvSpPr>
        <p:spPr>
          <a:xfrm>
            <a:off x="4849948"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2</a:t>
            </a:r>
            <a:endParaRPr sz="1125">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04" name="Shape 404"/>
        <p:cNvGrpSpPr/>
        <p:nvPr/>
      </p:nvGrpSpPr>
      <p:grpSpPr>
        <a:xfrm>
          <a:off x="0" y="0"/>
          <a:ext cx="0" cy="0"/>
          <a:chOff x="0" y="0"/>
          <a:chExt cx="0" cy="0"/>
        </a:xfrm>
      </p:grpSpPr>
      <p:sp>
        <p:nvSpPr>
          <p:cNvPr id="405" name="Google Shape;405;g33319f16c52_162_95"/>
          <p:cNvSpPr/>
          <p:nvPr/>
        </p:nvSpPr>
        <p:spPr>
          <a:xfrm>
            <a:off x="213876" y="805448"/>
            <a:ext cx="2890226" cy="453185"/>
          </a:xfrm>
          <a:custGeom>
            <a:rect b="b" l="l" r="r" t="t"/>
            <a:pathLst>
              <a:path extrusionOk="0" h="453185" w="2890226">
                <a:moveTo>
                  <a:pt x="0" y="0"/>
                </a:moveTo>
                <a:lnTo>
                  <a:pt x="2890226" y="0"/>
                </a:lnTo>
                <a:lnTo>
                  <a:pt x="2890226" y="453185"/>
                </a:lnTo>
                <a:lnTo>
                  <a:pt x="0" y="45318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g33319f16c52_162_95"/>
          <p:cNvSpPr/>
          <p:nvPr/>
        </p:nvSpPr>
        <p:spPr>
          <a:xfrm>
            <a:off x="213876" y="805448"/>
            <a:ext cx="2890226" cy="45318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350"/>
              <a:buFont typeface="Arial"/>
              <a:buNone/>
            </a:pPr>
            <a:r>
              <a:rPr b="1" lang="en-US" sz="1350">
                <a:solidFill>
                  <a:srgbClr val="404040"/>
                </a:solidFill>
                <a:latin typeface="Arial"/>
                <a:ea typeface="Arial"/>
                <a:cs typeface="Arial"/>
                <a:sym typeface="Arial"/>
              </a:rPr>
              <a:t>Topic discovery</a:t>
            </a:r>
            <a:endParaRPr sz="1125">
              <a:solidFill>
                <a:schemeClr val="dk1"/>
              </a:solidFill>
              <a:latin typeface="Calibri"/>
              <a:ea typeface="Calibri"/>
              <a:cs typeface="Calibri"/>
              <a:sym typeface="Calibri"/>
            </a:endParaRPr>
          </a:p>
        </p:txBody>
      </p:sp>
      <p:sp>
        <p:nvSpPr>
          <p:cNvPr id="407" name="Google Shape;407;g33319f16c52_162_95"/>
          <p:cNvSpPr/>
          <p:nvPr/>
        </p:nvSpPr>
        <p:spPr>
          <a:xfrm>
            <a:off x="6376987" y="805448"/>
            <a:ext cx="2644266" cy="453185"/>
          </a:xfrm>
          <a:custGeom>
            <a:rect b="b" l="l" r="r" t="t"/>
            <a:pathLst>
              <a:path extrusionOk="0" h="453185" w="2644266">
                <a:moveTo>
                  <a:pt x="0" y="0"/>
                </a:moveTo>
                <a:lnTo>
                  <a:pt x="2644266" y="0"/>
                </a:lnTo>
                <a:lnTo>
                  <a:pt x="2644266" y="453185"/>
                </a:lnTo>
                <a:lnTo>
                  <a:pt x="0" y="45318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g33319f16c52_162_95"/>
          <p:cNvSpPr/>
          <p:nvPr/>
        </p:nvSpPr>
        <p:spPr>
          <a:xfrm>
            <a:off x="6376987" y="805448"/>
            <a:ext cx="2644266" cy="45318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350"/>
              <a:buFont typeface="Arial"/>
              <a:buNone/>
            </a:pPr>
            <a:r>
              <a:rPr b="1" lang="en-US" sz="1350">
                <a:solidFill>
                  <a:srgbClr val="404040"/>
                </a:solidFill>
                <a:latin typeface="Arial"/>
                <a:ea typeface="Arial"/>
                <a:cs typeface="Arial"/>
                <a:sym typeface="Arial"/>
              </a:rPr>
              <a:t>Pattern Recognition</a:t>
            </a:r>
            <a:endParaRPr sz="1125">
              <a:solidFill>
                <a:schemeClr val="dk1"/>
              </a:solidFill>
              <a:latin typeface="Calibri"/>
              <a:ea typeface="Calibri"/>
              <a:cs typeface="Calibri"/>
              <a:sym typeface="Calibri"/>
            </a:endParaRPr>
          </a:p>
        </p:txBody>
      </p:sp>
      <p:sp>
        <p:nvSpPr>
          <p:cNvPr id="409" name="Google Shape;409;g33319f16c52_162_95"/>
          <p:cNvSpPr/>
          <p:nvPr/>
        </p:nvSpPr>
        <p:spPr>
          <a:xfrm>
            <a:off x="6295392" y="2774479"/>
            <a:ext cx="2725861" cy="453185"/>
          </a:xfrm>
          <a:custGeom>
            <a:rect b="b" l="l" r="r" t="t"/>
            <a:pathLst>
              <a:path extrusionOk="0" h="453185" w="2725861">
                <a:moveTo>
                  <a:pt x="0" y="0"/>
                </a:moveTo>
                <a:lnTo>
                  <a:pt x="2725861" y="0"/>
                </a:lnTo>
                <a:lnTo>
                  <a:pt x="2725861" y="453185"/>
                </a:lnTo>
                <a:lnTo>
                  <a:pt x="0" y="45318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g33319f16c52_162_95"/>
          <p:cNvSpPr/>
          <p:nvPr/>
        </p:nvSpPr>
        <p:spPr>
          <a:xfrm>
            <a:off x="6295392" y="2774479"/>
            <a:ext cx="2725861" cy="45318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350"/>
              <a:buFont typeface="Arial"/>
              <a:buNone/>
            </a:pPr>
            <a:r>
              <a:rPr b="1" lang="en-US" sz="1350">
                <a:solidFill>
                  <a:srgbClr val="404040"/>
                </a:solidFill>
                <a:latin typeface="Arial"/>
                <a:ea typeface="Arial"/>
                <a:cs typeface="Arial"/>
                <a:sym typeface="Arial"/>
              </a:rPr>
              <a:t>Validation Techniques</a:t>
            </a:r>
            <a:endParaRPr sz="1125">
              <a:solidFill>
                <a:schemeClr val="dk1"/>
              </a:solidFill>
              <a:latin typeface="Calibri"/>
              <a:ea typeface="Calibri"/>
              <a:cs typeface="Calibri"/>
              <a:sym typeface="Calibri"/>
            </a:endParaRPr>
          </a:p>
        </p:txBody>
      </p:sp>
      <p:sp>
        <p:nvSpPr>
          <p:cNvPr id="411" name="Google Shape;411;g33319f16c52_162_95"/>
          <p:cNvSpPr/>
          <p:nvPr/>
        </p:nvSpPr>
        <p:spPr>
          <a:xfrm>
            <a:off x="128492" y="1194592"/>
            <a:ext cx="2975610" cy="3612958"/>
          </a:xfrm>
          <a:custGeom>
            <a:rect b="b" l="l" r="r" t="t"/>
            <a:pathLst>
              <a:path extrusionOk="0" h="3612958" w="2975610">
                <a:moveTo>
                  <a:pt x="0" y="0"/>
                </a:moveTo>
                <a:lnTo>
                  <a:pt x="2975610" y="0"/>
                </a:lnTo>
                <a:lnTo>
                  <a:pt x="2975610" y="3612958"/>
                </a:lnTo>
                <a:lnTo>
                  <a:pt x="0" y="3612958"/>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g33319f16c52_162_95"/>
          <p:cNvSpPr/>
          <p:nvPr/>
        </p:nvSpPr>
        <p:spPr>
          <a:xfrm>
            <a:off x="128492" y="1194592"/>
            <a:ext cx="2975610" cy="3612958"/>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Clean up and preprocess text data</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Configure LLM for unsupervised analysis</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Alternative: STM or LDA topic modeling approaches</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Code in your folder:</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u="sng">
                <a:solidFill>
                  <a:srgbClr val="333333"/>
                </a:solidFill>
                <a:latin typeface="Arial"/>
                <a:ea typeface="Arial"/>
                <a:cs typeface="Arial"/>
                <a:sym typeface="Arial"/>
                <a:hlinkClick r:id="rId3">
                  <a:extLst>
                    <a:ext uri="{A12FA001-AC4F-418D-AE19-62706E023703}">
                      <ahyp:hlinkClr val="tx"/>
                    </a:ext>
                  </a:extLst>
                </a:hlinkClick>
              </a:rPr>
              <a:t>ISEA_LDA.ipynb</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u="sng">
                <a:solidFill>
                  <a:srgbClr val="333333"/>
                </a:solidFill>
                <a:latin typeface="Arial"/>
                <a:ea typeface="Arial"/>
                <a:cs typeface="Arial"/>
                <a:sym typeface="Arial"/>
                <a:hlinkClick r:id="rId4">
                  <a:extLst>
                    <a:ext uri="{A12FA001-AC4F-418D-AE19-62706E023703}">
                      <ahyp:hlinkClr val="tx"/>
                    </a:ext>
                  </a:extLst>
                </a:hlinkClick>
              </a:rPr>
              <a:t>ISEA_STM_topic_model.Rmd</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Generate initial topic/theme clusters</a:t>
            </a:r>
            <a:endParaRPr sz="1125">
              <a:solidFill>
                <a:schemeClr val="dk1"/>
              </a:solidFill>
              <a:latin typeface="Calibri"/>
              <a:ea typeface="Calibri"/>
              <a:cs typeface="Calibri"/>
              <a:sym typeface="Calibri"/>
            </a:endParaRPr>
          </a:p>
        </p:txBody>
      </p:sp>
      <p:sp>
        <p:nvSpPr>
          <p:cNvPr id="413" name="Google Shape;413;g33319f16c52_162_95"/>
          <p:cNvSpPr/>
          <p:nvPr/>
        </p:nvSpPr>
        <p:spPr>
          <a:xfrm>
            <a:off x="6291371" y="1032041"/>
            <a:ext cx="2729881" cy="1781107"/>
          </a:xfrm>
          <a:custGeom>
            <a:rect b="b" l="l" r="r" t="t"/>
            <a:pathLst>
              <a:path extrusionOk="0" h="1781107" w="2729881">
                <a:moveTo>
                  <a:pt x="0" y="0"/>
                </a:moveTo>
                <a:lnTo>
                  <a:pt x="2729881" y="0"/>
                </a:lnTo>
                <a:lnTo>
                  <a:pt x="2729881" y="1781107"/>
                </a:lnTo>
                <a:lnTo>
                  <a:pt x="0" y="1781107"/>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g33319f16c52_162_95"/>
          <p:cNvSpPr/>
          <p:nvPr/>
        </p:nvSpPr>
        <p:spPr>
          <a:xfrm>
            <a:off x="6291371" y="1032041"/>
            <a:ext cx="2729881" cy="1781107"/>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Identify recurring concepts and relationships</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Map connections between themes</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If needed, create visual representation of findings</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15" name="Google Shape;415;g33319f16c52_162_95"/>
          <p:cNvSpPr/>
          <p:nvPr/>
        </p:nvSpPr>
        <p:spPr>
          <a:xfrm>
            <a:off x="6295392" y="3001071"/>
            <a:ext cx="2644266" cy="1463632"/>
          </a:xfrm>
          <a:custGeom>
            <a:rect b="b" l="l" r="r" t="t"/>
            <a:pathLst>
              <a:path extrusionOk="0" h="1463632" w="2644266">
                <a:moveTo>
                  <a:pt x="0" y="0"/>
                </a:moveTo>
                <a:lnTo>
                  <a:pt x="2644266" y="0"/>
                </a:lnTo>
                <a:lnTo>
                  <a:pt x="2644266" y="1463632"/>
                </a:lnTo>
                <a:lnTo>
                  <a:pt x="0" y="1463632"/>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g33319f16c52_162_95"/>
          <p:cNvSpPr/>
          <p:nvPr/>
        </p:nvSpPr>
        <p:spPr>
          <a:xfrm>
            <a:off x="6295392" y="3001071"/>
            <a:ext cx="2644266" cy="1463632"/>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Cross-reference with manual coding samples</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Apply intercoder reliability checks</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Arial"/>
              <a:buChar char="•"/>
            </a:pPr>
            <a:r>
              <a:rPr lang="en-US" sz="1350">
                <a:solidFill>
                  <a:srgbClr val="333333"/>
                </a:solidFill>
                <a:latin typeface="Arial"/>
                <a:ea typeface="Arial"/>
                <a:cs typeface="Arial"/>
                <a:sym typeface="Arial"/>
              </a:rPr>
              <a:t>Document LLM decision patterns</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17" name="Google Shape;417;g33319f16c52_162_95"/>
          <p:cNvSpPr/>
          <p:nvPr/>
        </p:nvSpPr>
        <p:spPr>
          <a:xfrm>
            <a:off x="0" y="0"/>
            <a:ext cx="6057355" cy="724479"/>
          </a:xfrm>
          <a:custGeom>
            <a:rect b="b" l="l" r="r" t="t"/>
            <a:pathLst>
              <a:path extrusionOk="0" h="724479" w="6057355">
                <a:moveTo>
                  <a:pt x="0" y="0"/>
                </a:moveTo>
                <a:lnTo>
                  <a:pt x="6057355" y="0"/>
                </a:lnTo>
                <a:lnTo>
                  <a:pt x="6057355" y="724479"/>
                </a:lnTo>
                <a:lnTo>
                  <a:pt x="0" y="72447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g33319f16c52_162_95"/>
          <p:cNvSpPr/>
          <p:nvPr/>
        </p:nvSpPr>
        <p:spPr>
          <a:xfrm>
            <a:off x="0" y="0"/>
            <a:ext cx="6057355" cy="724479"/>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Open Coding with LLM Support</a:t>
            </a:r>
            <a:endParaRPr sz="1125">
              <a:solidFill>
                <a:schemeClr val="dk1"/>
              </a:solidFill>
              <a:latin typeface="Calibri"/>
              <a:ea typeface="Calibri"/>
              <a:cs typeface="Calibri"/>
              <a:sym typeface="Calibri"/>
            </a:endParaRPr>
          </a:p>
        </p:txBody>
      </p:sp>
      <p:sp>
        <p:nvSpPr>
          <p:cNvPr id="419" name="Google Shape;419;g33319f16c52_162_95"/>
          <p:cNvSpPr/>
          <p:nvPr/>
        </p:nvSpPr>
        <p:spPr>
          <a:xfrm>
            <a:off x="3274871" y="805448"/>
            <a:ext cx="2890226" cy="453185"/>
          </a:xfrm>
          <a:custGeom>
            <a:rect b="b" l="l" r="r" t="t"/>
            <a:pathLst>
              <a:path extrusionOk="0" h="453185" w="2890226">
                <a:moveTo>
                  <a:pt x="0" y="0"/>
                </a:moveTo>
                <a:lnTo>
                  <a:pt x="2890226" y="0"/>
                </a:lnTo>
                <a:lnTo>
                  <a:pt x="2890226" y="453185"/>
                </a:lnTo>
                <a:lnTo>
                  <a:pt x="0" y="45318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g33319f16c52_162_95"/>
          <p:cNvSpPr/>
          <p:nvPr/>
        </p:nvSpPr>
        <p:spPr>
          <a:xfrm>
            <a:off x="3274871" y="805448"/>
            <a:ext cx="2890226" cy="45318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350"/>
              <a:buFont typeface="Arial"/>
              <a:buNone/>
            </a:pPr>
            <a:r>
              <a:rPr b="1" lang="en-US" sz="1350">
                <a:solidFill>
                  <a:srgbClr val="404040"/>
                </a:solidFill>
                <a:latin typeface="Arial"/>
                <a:ea typeface="Arial"/>
                <a:cs typeface="Arial"/>
                <a:sym typeface="Arial"/>
              </a:rPr>
              <a:t>Two LLM Conceptualization Approaches</a:t>
            </a:r>
            <a:endParaRPr sz="1125">
              <a:solidFill>
                <a:schemeClr val="dk1"/>
              </a:solidFill>
              <a:latin typeface="Calibri"/>
              <a:ea typeface="Calibri"/>
              <a:cs typeface="Calibri"/>
              <a:sym typeface="Calibri"/>
            </a:endParaRPr>
          </a:p>
        </p:txBody>
      </p:sp>
      <p:sp>
        <p:nvSpPr>
          <p:cNvPr id="421" name="Google Shape;421;g33319f16c52_162_95"/>
          <p:cNvSpPr/>
          <p:nvPr/>
        </p:nvSpPr>
        <p:spPr>
          <a:xfrm>
            <a:off x="3189487" y="1402543"/>
            <a:ext cx="2890226" cy="2557623"/>
          </a:xfrm>
          <a:custGeom>
            <a:rect b="b" l="l" r="r" t="t"/>
            <a:pathLst>
              <a:path extrusionOk="0" h="2557623" w="2890226">
                <a:moveTo>
                  <a:pt x="0" y="0"/>
                </a:moveTo>
                <a:lnTo>
                  <a:pt x="2890226" y="0"/>
                </a:lnTo>
                <a:lnTo>
                  <a:pt x="2890226" y="2557623"/>
                </a:lnTo>
                <a:lnTo>
                  <a:pt x="0" y="2557623"/>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g33319f16c52_162_95"/>
          <p:cNvSpPr/>
          <p:nvPr/>
        </p:nvSpPr>
        <p:spPr>
          <a:xfrm>
            <a:off x="3189487" y="1402543"/>
            <a:ext cx="2890226" cy="2557623"/>
          </a:xfrm>
          <a:prstGeom prst="rect">
            <a:avLst/>
          </a:prstGeom>
          <a:solidFill>
            <a:srgbClr val="FFFFFF">
              <a:alpha val="0"/>
            </a:srgbClr>
          </a:solidFill>
          <a:ln>
            <a:noFill/>
          </a:ln>
        </p:spPr>
        <p:txBody>
          <a:bodyPr anchorCtr="0" anchor="t" bIns="45700" lIns="91425" spcFirstLastPara="1" rIns="91425" wrap="square" tIns="45700">
            <a:noAutofit/>
          </a:bodyPr>
          <a:lstStyle/>
          <a:p>
            <a:pPr indent="-214313" lvl="0" marL="214313" marR="0" rtl="0" algn="l">
              <a:spcBef>
                <a:spcPts val="0"/>
              </a:spcBef>
              <a:spcAft>
                <a:spcPts val="0"/>
              </a:spcAft>
              <a:buClr>
                <a:srgbClr val="333333"/>
              </a:buClr>
              <a:buSzPts val="1350"/>
              <a:buFont typeface="Calibri"/>
              <a:buAutoNum type="arabicPeriod"/>
            </a:pPr>
            <a:r>
              <a:rPr lang="en-US" sz="1350">
                <a:solidFill>
                  <a:srgbClr val="333333"/>
                </a:solidFill>
                <a:latin typeface="Arial"/>
                <a:ea typeface="Arial"/>
                <a:cs typeface="Arial"/>
                <a:sym typeface="Arial"/>
              </a:rPr>
              <a:t>Provide context and one row/document at a time. Ask LLM to provide contextual labels and descriptions for each row.</a:t>
            </a:r>
            <a:endParaRPr sz="1125">
              <a:solidFill>
                <a:schemeClr val="dk1"/>
              </a:solidFill>
              <a:latin typeface="Calibri"/>
              <a:ea typeface="Calibri"/>
              <a:cs typeface="Calibri"/>
              <a:sym typeface="Calibri"/>
            </a:endParaRPr>
          </a:p>
          <a:p>
            <a:pPr indent="-214313" lvl="0" marL="214313" marR="0" rtl="0" algn="l">
              <a:spcBef>
                <a:spcPts val="10"/>
              </a:spcBef>
              <a:spcAft>
                <a:spcPts val="0"/>
              </a:spcAft>
              <a:buClr>
                <a:srgbClr val="333333"/>
              </a:buClr>
              <a:buSzPts val="1350"/>
              <a:buFont typeface="Calibri"/>
              <a:buAutoNum type="arabicPeriod"/>
            </a:pPr>
            <a:r>
              <a:rPr lang="en-US" sz="1350">
                <a:solidFill>
                  <a:srgbClr val="333333"/>
                </a:solidFill>
                <a:latin typeface="Arial"/>
                <a:ea typeface="Arial"/>
                <a:cs typeface="Arial"/>
                <a:sym typeface="Arial"/>
              </a:rPr>
              <a:t>Provide combined text to LLM. Ask LLM to generate themes and descriptions based on the entire text. To verify, you need to select a sample to label based using the identified themes.  </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idx="1" type="body"/>
          </p:nvPr>
        </p:nvSpPr>
        <p:spPr>
          <a:xfrm>
            <a:off x="447923" y="1305217"/>
            <a:ext cx="8197114" cy="3127298"/>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sz="3600"/>
              <a:t>“</a:t>
            </a:r>
            <a:r>
              <a:rPr b="0" i="0" lang="en-US" sz="3600">
                <a:solidFill>
                  <a:srgbClr val="333333"/>
                </a:solidFill>
                <a:latin typeface="Arial"/>
                <a:ea typeface="Arial"/>
                <a:cs typeface="Arial"/>
                <a:sym typeface="Arial"/>
              </a:rPr>
              <a:t>Natural language processing (NLP) combines computational linguistics, machine learning, and deep learning models to process human language.”</a:t>
            </a:r>
            <a:endParaRPr/>
          </a:p>
          <a:p>
            <a:pPr indent="-355600" lvl="1" marL="914400" rtl="0" algn="l">
              <a:lnSpc>
                <a:spcPct val="100000"/>
              </a:lnSpc>
              <a:spcBef>
                <a:spcPts val="400"/>
              </a:spcBef>
              <a:spcAft>
                <a:spcPts val="0"/>
              </a:spcAft>
              <a:buSzPts val="2000"/>
              <a:buChar char="–"/>
            </a:pPr>
            <a:r>
              <a:rPr b="0" i="0" lang="en-US" sz="3200">
                <a:solidFill>
                  <a:srgbClr val="333333"/>
                </a:solidFill>
                <a:latin typeface="Arial"/>
                <a:ea typeface="Arial"/>
                <a:cs typeface="Arial"/>
                <a:sym typeface="Arial"/>
              </a:rPr>
              <a:t>Amazon Web Services (AWS)</a:t>
            </a:r>
            <a:endParaRPr/>
          </a:p>
        </p:txBody>
      </p:sp>
      <p:sp>
        <p:nvSpPr>
          <p:cNvPr id="61" name="Google Shape;61;p1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Natural Language Processing (NLP)</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27" name="Shape 427"/>
        <p:cNvGrpSpPr/>
        <p:nvPr/>
      </p:nvGrpSpPr>
      <p:grpSpPr>
        <a:xfrm>
          <a:off x="0" y="0"/>
          <a:ext cx="0" cy="0"/>
          <a:chOff x="0" y="0"/>
          <a:chExt cx="0" cy="0"/>
        </a:xfrm>
      </p:grpSpPr>
      <p:sp>
        <p:nvSpPr>
          <p:cNvPr id="428" name="Google Shape;428;g33319f16c52_162_117"/>
          <p:cNvSpPr/>
          <p:nvPr/>
        </p:nvSpPr>
        <p:spPr>
          <a:xfrm>
            <a:off x="0" y="0"/>
            <a:ext cx="6057355" cy="724479"/>
          </a:xfrm>
          <a:custGeom>
            <a:rect b="b" l="l" r="r" t="t"/>
            <a:pathLst>
              <a:path extrusionOk="0" h="724479" w="6057355">
                <a:moveTo>
                  <a:pt x="0" y="0"/>
                </a:moveTo>
                <a:lnTo>
                  <a:pt x="6057355" y="0"/>
                </a:lnTo>
                <a:lnTo>
                  <a:pt x="6057355" y="724479"/>
                </a:lnTo>
                <a:lnTo>
                  <a:pt x="0" y="72447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g33319f16c52_162_117"/>
          <p:cNvSpPr/>
          <p:nvPr/>
        </p:nvSpPr>
        <p:spPr>
          <a:xfrm>
            <a:off x="0" y="0"/>
            <a:ext cx="6057355" cy="724479"/>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DEMO - Open Coding with LLM Support</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30" name="Google Shape;430;g33319f16c52_162_117"/>
          <p:cNvSpPr/>
          <p:nvPr/>
        </p:nvSpPr>
        <p:spPr>
          <a:xfrm>
            <a:off x="192479" y="787304"/>
            <a:ext cx="8586591" cy="3171825"/>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350"/>
              <a:buFont typeface="Arial"/>
              <a:buNone/>
            </a:pPr>
            <a:r>
              <a:rPr lang="en-US" sz="1350">
                <a:solidFill>
                  <a:srgbClr val="333333"/>
                </a:solidFill>
                <a:latin typeface="Arial"/>
                <a:ea typeface="Arial"/>
                <a:cs typeface="Arial"/>
                <a:sym typeface="Arial"/>
              </a:rPr>
              <a:t>In ISEA_topic_code_using_openai.ipynb, you need section load data and LLM API Integration/open coding for </a:t>
            </a:r>
            <a:r>
              <a:rPr b="1" lang="en-US" sz="1350">
                <a:solidFill>
                  <a:srgbClr val="333333"/>
                </a:solidFill>
                <a:latin typeface="Arial"/>
                <a:ea typeface="Arial"/>
                <a:cs typeface="Arial"/>
                <a:sym typeface="Arial"/>
              </a:rPr>
              <a:t>open coding</a:t>
            </a:r>
            <a:r>
              <a:rPr lang="en-US" sz="1350">
                <a:solidFill>
                  <a:srgbClr val="333333"/>
                </a:solidFill>
                <a:latin typeface="Arial"/>
                <a:ea typeface="Arial"/>
                <a:cs typeface="Arial"/>
                <a:sym typeface="Arial"/>
              </a:rPr>
              <a:t> on a DataFrame using an </a:t>
            </a:r>
            <a:r>
              <a:rPr b="1" lang="en-US" sz="1350">
                <a:solidFill>
                  <a:srgbClr val="333333"/>
                </a:solidFill>
                <a:latin typeface="Arial"/>
                <a:ea typeface="Arial"/>
                <a:cs typeface="Arial"/>
                <a:sym typeface="Arial"/>
              </a:rPr>
              <a:t>LLM API</a:t>
            </a:r>
            <a:r>
              <a:rPr lang="en-US" sz="1350">
                <a:solidFill>
                  <a:srgbClr val="333333"/>
                </a:solidFill>
                <a:latin typeface="Arial"/>
                <a:ea typeface="Arial"/>
                <a:cs typeface="Arial"/>
                <a:sym typeface="Arial"/>
              </a:rPr>
              <a:t>.</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350"/>
              <a:buFont typeface="Arial"/>
              <a:buNone/>
            </a:pPr>
            <a:r>
              <a:rPr lang="en-US" sz="1350">
                <a:solidFill>
                  <a:srgbClr val="333333"/>
                </a:solidFill>
                <a:latin typeface="Arial"/>
                <a:ea typeface="Arial"/>
                <a:cs typeface="Arial"/>
                <a:sym typeface="Arial"/>
              </a:rPr>
              <a:t>The script follows these steps:</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Load Data</a:t>
            </a:r>
            <a:r>
              <a:rPr lang="en-US" sz="1350">
                <a:solidFill>
                  <a:srgbClr val="333333"/>
                </a:solidFill>
                <a:latin typeface="Arial"/>
                <a:ea typeface="Arial"/>
                <a:cs typeface="Arial"/>
                <a:sym typeface="Arial"/>
              </a:rPr>
              <a:t>: Reads a CSV file containing qualitative data.</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Arial"/>
              <a:buChar char="•"/>
            </a:pPr>
            <a:r>
              <a:rPr b="1" lang="en-US" sz="1350">
                <a:solidFill>
                  <a:srgbClr val="333333"/>
                </a:solidFill>
                <a:latin typeface="Arial"/>
                <a:ea typeface="Arial"/>
                <a:cs typeface="Arial"/>
                <a:sym typeface="Arial"/>
              </a:rPr>
              <a:t>Preprocess Data</a:t>
            </a:r>
            <a:r>
              <a:rPr lang="en-US" sz="1350">
                <a:solidFill>
                  <a:srgbClr val="333333"/>
                </a:solidFill>
                <a:latin typeface="Arial"/>
                <a:ea typeface="Arial"/>
                <a:cs typeface="Arial"/>
                <a:sym typeface="Arial"/>
              </a:rPr>
              <a:t>: Cleans and structures text for input into the LLM.</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LLM API Integration</a:t>
            </a:r>
            <a:r>
              <a:rPr lang="en-US" sz="1350">
                <a:solidFill>
                  <a:srgbClr val="333333"/>
                </a:solidFill>
                <a:latin typeface="Arial"/>
                <a:ea typeface="Arial"/>
                <a:cs typeface="Arial"/>
                <a:sym typeface="Arial"/>
              </a:rPr>
              <a:t>: Set up functions and parameters to Configure LLM. Sends each text entry to an LLM for open coding.</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Extract Codes</a:t>
            </a:r>
            <a:r>
              <a:rPr lang="en-US" sz="1350">
                <a:solidFill>
                  <a:srgbClr val="333333"/>
                </a:solidFill>
                <a:latin typeface="Arial"/>
                <a:ea typeface="Arial"/>
                <a:cs typeface="Arial"/>
                <a:sym typeface="Arial"/>
              </a:rPr>
              <a:t>: Parses and structures the generated codes.</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Create a Codebook</a:t>
            </a:r>
            <a:r>
              <a:rPr lang="en-US" sz="1350">
                <a:solidFill>
                  <a:srgbClr val="333333"/>
                </a:solidFill>
                <a:latin typeface="Arial"/>
                <a:ea typeface="Arial"/>
                <a:cs typeface="Arial"/>
                <a:sym typeface="Arial"/>
              </a:rPr>
              <a:t>: Aggregates extracted codes into a structured format.</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Render Final Codebook</a:t>
            </a:r>
            <a:r>
              <a:rPr lang="en-US" sz="1350">
                <a:solidFill>
                  <a:srgbClr val="333333"/>
                </a:solidFill>
                <a:latin typeface="Arial"/>
                <a:ea typeface="Arial"/>
                <a:cs typeface="Arial"/>
                <a:sym typeface="Arial"/>
              </a:rPr>
              <a:t>: Exports the final codebook as a structured DataFrame.</a:t>
            </a:r>
            <a:endParaRPr sz="1125">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35" name="Shape 435"/>
        <p:cNvGrpSpPr/>
        <p:nvPr/>
      </p:nvGrpSpPr>
      <p:grpSpPr>
        <a:xfrm>
          <a:off x="0" y="0"/>
          <a:ext cx="0" cy="0"/>
          <a:chOff x="0" y="0"/>
          <a:chExt cx="0" cy="0"/>
        </a:xfrm>
      </p:grpSpPr>
      <p:pic>
        <p:nvPicPr>
          <p:cNvPr descr="preencoded.png" id="436" name="Google Shape;436;g33319f16c52_162_124"/>
          <p:cNvPicPr preferRelativeResize="0"/>
          <p:nvPr/>
        </p:nvPicPr>
        <p:blipFill rotWithShape="1">
          <a:blip r:embed="rId3">
            <a:alphaModFix/>
          </a:blip>
          <a:srcRect b="0" l="0" r="0" t="0"/>
          <a:stretch/>
        </p:blipFill>
        <p:spPr>
          <a:xfrm>
            <a:off x="2626519" y="0"/>
            <a:ext cx="6517481" cy="5148263"/>
          </a:xfrm>
          <a:prstGeom prst="rect">
            <a:avLst/>
          </a:prstGeom>
          <a:noFill/>
          <a:ln>
            <a:noFill/>
          </a:ln>
        </p:spPr>
      </p:pic>
      <p:sp>
        <p:nvSpPr>
          <p:cNvPr id="437" name="Google Shape;437;g33319f16c52_162_124"/>
          <p:cNvSpPr/>
          <p:nvPr/>
        </p:nvSpPr>
        <p:spPr>
          <a:xfrm>
            <a:off x="0" y="2114550"/>
            <a:ext cx="9144000" cy="1343025"/>
          </a:xfrm>
          <a:custGeom>
            <a:rect b="b" l="l" r="r" t="t"/>
            <a:pathLst>
              <a:path extrusionOk="0" h="1343025" w="9144000">
                <a:moveTo>
                  <a:pt x="0" y="0"/>
                </a:moveTo>
                <a:lnTo>
                  <a:pt x="9144000" y="0"/>
                </a:lnTo>
                <a:lnTo>
                  <a:pt x="9144000" y="1343025"/>
                </a:lnTo>
                <a:lnTo>
                  <a:pt x="0" y="1343025"/>
                </a:lnTo>
                <a:close/>
              </a:path>
            </a:pathLst>
          </a:custGeom>
          <a:solidFill>
            <a:srgbClr val="939393">
              <a:alpha val="6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g33319f16c52_162_124"/>
          <p:cNvSpPr/>
          <p:nvPr/>
        </p:nvSpPr>
        <p:spPr>
          <a:xfrm>
            <a:off x="0" y="2114550"/>
            <a:ext cx="9144000" cy="1343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sp>
        <p:nvSpPr>
          <p:cNvPr id="439" name="Google Shape;439;g33319f16c52_162_124"/>
          <p:cNvSpPr/>
          <p:nvPr/>
        </p:nvSpPr>
        <p:spPr>
          <a:xfrm>
            <a:off x="1335652" y="2252663"/>
            <a:ext cx="6320635" cy="457200"/>
          </a:xfrm>
          <a:prstGeom prst="rect">
            <a:avLst/>
          </a:prstGeom>
          <a:noFill/>
          <a:ln>
            <a:noFill/>
          </a:ln>
        </p:spPr>
        <p:txBody>
          <a:bodyPr anchorCtr="0" anchor="t" bIns="71425" lIns="71425" spcFirstLastPara="1" rIns="71425" wrap="square" tIns="71425">
            <a:noAutofit/>
          </a:bodyPr>
          <a:lstStyle/>
          <a:p>
            <a:pPr indent="0" lvl="0" marL="0" marR="0" rtl="0" algn="ctr">
              <a:lnSpc>
                <a:spcPct val="80000"/>
              </a:lnSpc>
              <a:spcBef>
                <a:spcPts val="0"/>
              </a:spcBef>
              <a:spcAft>
                <a:spcPts val="0"/>
              </a:spcAft>
              <a:buClr>
                <a:srgbClr val="000000"/>
              </a:buClr>
              <a:buSzPts val="2475"/>
              <a:buFont typeface="Arial"/>
              <a:buNone/>
            </a:pPr>
            <a:r>
              <a:rPr lang="en-US" sz="2475">
                <a:solidFill>
                  <a:srgbClr val="000000"/>
                </a:solidFill>
                <a:latin typeface="Arial"/>
                <a:ea typeface="Arial"/>
                <a:cs typeface="Arial"/>
                <a:sym typeface="Arial"/>
              </a:rPr>
              <a:t>Hands-on Demo: Codebook-Based Analysis</a:t>
            </a:r>
            <a:endParaRPr sz="1125">
              <a:solidFill>
                <a:schemeClr val="dk1"/>
              </a:solidFill>
              <a:latin typeface="Calibri"/>
              <a:ea typeface="Calibri"/>
              <a:cs typeface="Calibri"/>
              <a:sym typeface="Calibri"/>
            </a:endParaRPr>
          </a:p>
        </p:txBody>
      </p:sp>
      <p:sp>
        <p:nvSpPr>
          <p:cNvPr id="440" name="Google Shape;440;g33319f16c52_162_124"/>
          <p:cNvSpPr/>
          <p:nvPr/>
        </p:nvSpPr>
        <p:spPr>
          <a:xfrm>
            <a:off x="3995653"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Part.</a:t>
            </a:r>
            <a:endParaRPr sz="1125">
              <a:solidFill>
                <a:schemeClr val="dk1"/>
              </a:solidFill>
              <a:latin typeface="Calibri"/>
              <a:ea typeface="Calibri"/>
              <a:cs typeface="Calibri"/>
              <a:sym typeface="Calibri"/>
            </a:endParaRPr>
          </a:p>
        </p:txBody>
      </p:sp>
      <p:sp>
        <p:nvSpPr>
          <p:cNvPr id="441" name="Google Shape;441;g33319f16c52_162_124"/>
          <p:cNvSpPr/>
          <p:nvPr/>
        </p:nvSpPr>
        <p:spPr>
          <a:xfrm>
            <a:off x="4849948"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3</a:t>
            </a:r>
            <a:endParaRPr sz="1125">
              <a:solidFill>
                <a:schemeClr val="dk1"/>
              </a:solidFill>
              <a:latin typeface="Calibri"/>
              <a:ea typeface="Calibri"/>
              <a:cs typeface="Calibri"/>
              <a:sym typeface="Calibri"/>
            </a:endParaRPr>
          </a:p>
        </p:txBody>
      </p:sp>
      <p:sp>
        <p:nvSpPr>
          <p:cNvPr id="442" name="Google Shape;442;g33319f16c52_162_124"/>
          <p:cNvSpPr/>
          <p:nvPr/>
        </p:nvSpPr>
        <p:spPr>
          <a:xfrm>
            <a:off x="58163" y="3818994"/>
            <a:ext cx="5516525" cy="1214438"/>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125"/>
              <a:buFont typeface="Arial"/>
              <a:buNone/>
            </a:pPr>
            <a:r>
              <a:rPr lang="en-US" sz="1125">
                <a:solidFill>
                  <a:srgbClr val="333333"/>
                </a:solidFill>
                <a:latin typeface="Arial"/>
                <a:ea typeface="Arial"/>
                <a:cs typeface="Arial"/>
                <a:sym typeface="Arial"/>
              </a:rPr>
              <a:t>If your dataset is small and open coding is a one-time task, you can apply open coding to the entire dataset, eliminating the need for codebook-based coding. However, if your dataset is large and your open coding sample does not cover the entire data, or if you need to repeat the coding process on different datasets (e.g., annual reviews), you need to use the established codebook to code additional data.</a:t>
            </a:r>
            <a:endParaRPr sz="1125">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47" name="Shape 447"/>
        <p:cNvGrpSpPr/>
        <p:nvPr/>
      </p:nvGrpSpPr>
      <p:grpSpPr>
        <a:xfrm>
          <a:off x="0" y="0"/>
          <a:ext cx="0" cy="0"/>
          <a:chOff x="0" y="0"/>
          <a:chExt cx="0" cy="0"/>
        </a:xfrm>
      </p:grpSpPr>
      <p:pic>
        <p:nvPicPr>
          <p:cNvPr descr="preencoded.png" id="448" name="Google Shape;448;g33319f16c52_162_135"/>
          <p:cNvPicPr preferRelativeResize="0"/>
          <p:nvPr/>
        </p:nvPicPr>
        <p:blipFill rotWithShape="1">
          <a:blip r:embed="rId3">
            <a:alphaModFix/>
          </a:blip>
          <a:srcRect b="0" l="0" r="0" t="0"/>
          <a:stretch/>
        </p:blipFill>
        <p:spPr>
          <a:xfrm>
            <a:off x="0" y="532209"/>
            <a:ext cx="4731389" cy="4611291"/>
          </a:xfrm>
          <a:prstGeom prst="rect">
            <a:avLst/>
          </a:prstGeom>
          <a:noFill/>
          <a:ln>
            <a:noFill/>
          </a:ln>
        </p:spPr>
      </p:pic>
      <p:pic>
        <p:nvPicPr>
          <p:cNvPr descr="preencoded.png" id="449" name="Google Shape;449;g33319f16c52_162_135"/>
          <p:cNvPicPr preferRelativeResize="0"/>
          <p:nvPr/>
        </p:nvPicPr>
        <p:blipFill rotWithShape="1">
          <a:blip r:embed="rId4">
            <a:alphaModFix/>
          </a:blip>
          <a:srcRect b="0" l="0" r="0" t="0"/>
          <a:stretch/>
        </p:blipFill>
        <p:spPr>
          <a:xfrm>
            <a:off x="2202631" y="3604024"/>
            <a:ext cx="2141872" cy="1539476"/>
          </a:xfrm>
          <a:prstGeom prst="rect">
            <a:avLst/>
          </a:prstGeom>
          <a:noFill/>
          <a:ln>
            <a:noFill/>
          </a:ln>
        </p:spPr>
      </p:pic>
      <p:pic>
        <p:nvPicPr>
          <p:cNvPr descr="preencoded.png" id="450" name="Google Shape;450;g33319f16c52_162_135"/>
          <p:cNvPicPr preferRelativeResize="0"/>
          <p:nvPr/>
        </p:nvPicPr>
        <p:blipFill rotWithShape="1">
          <a:blip r:embed="rId5">
            <a:alphaModFix/>
          </a:blip>
          <a:srcRect b="0" l="0" r="0" t="0"/>
          <a:stretch/>
        </p:blipFill>
        <p:spPr>
          <a:xfrm>
            <a:off x="6995649" y="3604023"/>
            <a:ext cx="2148351" cy="1539477"/>
          </a:xfrm>
          <a:prstGeom prst="rect">
            <a:avLst/>
          </a:prstGeom>
          <a:noFill/>
          <a:ln>
            <a:noFill/>
          </a:ln>
        </p:spPr>
      </p:pic>
      <p:sp>
        <p:nvSpPr>
          <p:cNvPr id="451" name="Google Shape;451;g33319f16c52_162_135"/>
          <p:cNvSpPr/>
          <p:nvPr/>
        </p:nvSpPr>
        <p:spPr>
          <a:xfrm>
            <a:off x="2449277" y="583383"/>
            <a:ext cx="2282111" cy="480561"/>
          </a:xfrm>
          <a:custGeom>
            <a:rect b="b" l="l" r="r" t="t"/>
            <a:pathLst>
              <a:path extrusionOk="0" h="480561" w="2282111">
                <a:moveTo>
                  <a:pt x="0" y="0"/>
                </a:moveTo>
                <a:lnTo>
                  <a:pt x="2282111" y="0"/>
                </a:lnTo>
                <a:lnTo>
                  <a:pt x="2282111" y="480561"/>
                </a:lnTo>
                <a:lnTo>
                  <a:pt x="0" y="480561"/>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g33319f16c52_162_135"/>
          <p:cNvSpPr/>
          <p:nvPr/>
        </p:nvSpPr>
        <p:spPr>
          <a:xfrm>
            <a:off x="2449277" y="583383"/>
            <a:ext cx="2282111" cy="480561"/>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463"/>
              <a:buFont typeface="Arial"/>
              <a:buNone/>
            </a:pPr>
            <a:r>
              <a:rPr b="1" lang="en-US" sz="1463">
                <a:solidFill>
                  <a:srgbClr val="404040"/>
                </a:solidFill>
                <a:latin typeface="Arial"/>
                <a:ea typeface="Arial"/>
                <a:cs typeface="Arial"/>
                <a:sym typeface="Arial"/>
              </a:rPr>
              <a:t>Setting Up the Environment</a:t>
            </a:r>
            <a:endParaRPr sz="1125">
              <a:solidFill>
                <a:schemeClr val="dk1"/>
              </a:solidFill>
              <a:latin typeface="Calibri"/>
              <a:ea typeface="Calibri"/>
              <a:cs typeface="Calibri"/>
              <a:sym typeface="Calibri"/>
            </a:endParaRPr>
          </a:p>
        </p:txBody>
      </p:sp>
      <p:sp>
        <p:nvSpPr>
          <p:cNvPr id="453" name="Google Shape;453;g33319f16c52_162_135"/>
          <p:cNvSpPr/>
          <p:nvPr/>
        </p:nvSpPr>
        <p:spPr>
          <a:xfrm>
            <a:off x="4488399" y="583383"/>
            <a:ext cx="2305003" cy="480561"/>
          </a:xfrm>
          <a:custGeom>
            <a:rect b="b" l="l" r="r" t="t"/>
            <a:pathLst>
              <a:path extrusionOk="0" h="480561" w="2305003">
                <a:moveTo>
                  <a:pt x="0" y="0"/>
                </a:moveTo>
                <a:lnTo>
                  <a:pt x="2305003" y="0"/>
                </a:lnTo>
                <a:lnTo>
                  <a:pt x="2305003" y="480561"/>
                </a:lnTo>
                <a:lnTo>
                  <a:pt x="0" y="480561"/>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g33319f16c52_162_135"/>
          <p:cNvSpPr/>
          <p:nvPr/>
        </p:nvSpPr>
        <p:spPr>
          <a:xfrm>
            <a:off x="4488399" y="583383"/>
            <a:ext cx="2305003" cy="480561"/>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463"/>
              <a:buFont typeface="Arial"/>
              <a:buNone/>
            </a:pPr>
            <a:r>
              <a:rPr b="1" lang="en-US" sz="1463">
                <a:solidFill>
                  <a:srgbClr val="404040"/>
                </a:solidFill>
                <a:latin typeface="Arial"/>
                <a:ea typeface="Arial"/>
                <a:cs typeface="Arial"/>
                <a:sym typeface="Arial"/>
              </a:rPr>
              <a:t>Running the Analysis</a:t>
            </a:r>
            <a:endParaRPr sz="1125">
              <a:solidFill>
                <a:schemeClr val="dk1"/>
              </a:solidFill>
              <a:latin typeface="Calibri"/>
              <a:ea typeface="Calibri"/>
              <a:cs typeface="Calibri"/>
              <a:sym typeface="Calibri"/>
            </a:endParaRPr>
          </a:p>
        </p:txBody>
      </p:sp>
      <p:sp>
        <p:nvSpPr>
          <p:cNvPr id="455" name="Google Shape;455;g33319f16c52_162_135"/>
          <p:cNvSpPr/>
          <p:nvPr/>
        </p:nvSpPr>
        <p:spPr>
          <a:xfrm>
            <a:off x="7049889" y="583383"/>
            <a:ext cx="2039870" cy="480561"/>
          </a:xfrm>
          <a:custGeom>
            <a:rect b="b" l="l" r="r" t="t"/>
            <a:pathLst>
              <a:path extrusionOk="0" h="480561" w="2039870">
                <a:moveTo>
                  <a:pt x="0" y="0"/>
                </a:moveTo>
                <a:lnTo>
                  <a:pt x="2039870" y="0"/>
                </a:lnTo>
                <a:lnTo>
                  <a:pt x="2039870" y="480561"/>
                </a:lnTo>
                <a:lnTo>
                  <a:pt x="0" y="480561"/>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g33319f16c52_162_135"/>
          <p:cNvSpPr/>
          <p:nvPr/>
        </p:nvSpPr>
        <p:spPr>
          <a:xfrm>
            <a:off x="7049889" y="583383"/>
            <a:ext cx="2039870" cy="480561"/>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463"/>
              <a:buFont typeface="Arial"/>
              <a:buNone/>
            </a:pPr>
            <a:r>
              <a:rPr b="1" lang="en-US" sz="1463">
                <a:solidFill>
                  <a:srgbClr val="404040"/>
                </a:solidFill>
                <a:latin typeface="Arial"/>
                <a:ea typeface="Arial"/>
                <a:cs typeface="Arial"/>
                <a:sym typeface="Arial"/>
              </a:rPr>
              <a:t>Quality Control</a:t>
            </a:r>
            <a:endParaRPr sz="1125">
              <a:solidFill>
                <a:schemeClr val="dk1"/>
              </a:solidFill>
              <a:latin typeface="Calibri"/>
              <a:ea typeface="Calibri"/>
              <a:cs typeface="Calibri"/>
              <a:sym typeface="Calibri"/>
            </a:endParaRPr>
          </a:p>
        </p:txBody>
      </p:sp>
      <p:sp>
        <p:nvSpPr>
          <p:cNvPr id="457" name="Google Shape;457;g33319f16c52_162_135"/>
          <p:cNvSpPr/>
          <p:nvPr/>
        </p:nvSpPr>
        <p:spPr>
          <a:xfrm>
            <a:off x="2365694" y="1108032"/>
            <a:ext cx="1978809" cy="1828673"/>
          </a:xfrm>
          <a:custGeom>
            <a:rect b="b" l="l" r="r" t="t"/>
            <a:pathLst>
              <a:path extrusionOk="0" h="1828673" w="1978809">
                <a:moveTo>
                  <a:pt x="0" y="0"/>
                </a:moveTo>
                <a:lnTo>
                  <a:pt x="1978809" y="0"/>
                </a:lnTo>
                <a:lnTo>
                  <a:pt x="1978809" y="1828673"/>
                </a:lnTo>
                <a:lnTo>
                  <a:pt x="0" y="1828673"/>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g33319f16c52_162_135"/>
          <p:cNvSpPr/>
          <p:nvPr/>
        </p:nvSpPr>
        <p:spPr>
          <a:xfrm>
            <a:off x="2365694" y="1108032"/>
            <a:ext cx="1978809" cy="1828673"/>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Load sample interview transcripts into working environment</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Import pre-defined codebook </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Configure LLM parameters for optimal analysis</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59" name="Google Shape;459;g33319f16c52_162_135"/>
          <p:cNvSpPr/>
          <p:nvPr/>
        </p:nvSpPr>
        <p:spPr>
          <a:xfrm>
            <a:off x="4370527" y="1108032"/>
            <a:ext cx="2625122" cy="3459645"/>
          </a:xfrm>
          <a:custGeom>
            <a:rect b="b" l="l" r="r" t="t"/>
            <a:pathLst>
              <a:path extrusionOk="0" h="3459645" w="2625122">
                <a:moveTo>
                  <a:pt x="0" y="0"/>
                </a:moveTo>
                <a:lnTo>
                  <a:pt x="2625122" y="0"/>
                </a:lnTo>
                <a:lnTo>
                  <a:pt x="2625122" y="3459645"/>
                </a:lnTo>
                <a:lnTo>
                  <a:pt x="0" y="345964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g33319f16c52_162_135"/>
          <p:cNvSpPr/>
          <p:nvPr/>
        </p:nvSpPr>
        <p:spPr>
          <a:xfrm>
            <a:off x="4370527" y="1108032"/>
            <a:ext cx="2625122" cy="345964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Execute initial coding pass using LLM</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test on samples</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Review auto-coded segments</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you can request confidence scores</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If you are repeatedly coding similar but not identical data, provide an "Other" label option</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Implement human validation workflow</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Invite people who know the context of the work but not previously participated in the coding process</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and/or, manually label a random sample using the codebook and compare with AI labels</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61" name="Google Shape;461;g33319f16c52_162_135"/>
          <p:cNvSpPr/>
          <p:nvPr/>
        </p:nvSpPr>
        <p:spPr>
          <a:xfrm>
            <a:off x="6995649" y="1063944"/>
            <a:ext cx="1978809" cy="1828673"/>
          </a:xfrm>
          <a:custGeom>
            <a:rect b="b" l="l" r="r" t="t"/>
            <a:pathLst>
              <a:path extrusionOk="0" h="1828673" w="1978809">
                <a:moveTo>
                  <a:pt x="0" y="0"/>
                </a:moveTo>
                <a:lnTo>
                  <a:pt x="1978809" y="0"/>
                </a:lnTo>
                <a:lnTo>
                  <a:pt x="1978809" y="1828673"/>
                </a:lnTo>
                <a:lnTo>
                  <a:pt x="0" y="1828673"/>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g33319f16c52_162_135"/>
          <p:cNvSpPr/>
          <p:nvPr/>
        </p:nvSpPr>
        <p:spPr>
          <a:xfrm>
            <a:off x="6995649" y="1063944"/>
            <a:ext cx="1978809" cy="1828673"/>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Check for coding consistency</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lang="en-US" sz="1125">
                <a:solidFill>
                  <a:srgbClr val="333333"/>
                </a:solidFill>
                <a:latin typeface="Arial"/>
                <a:ea typeface="Arial"/>
                <a:cs typeface="Arial"/>
                <a:sym typeface="Arial"/>
              </a:rPr>
              <a:t>Address edge cases and ambiguous segments</a:t>
            </a:r>
            <a:endParaRPr sz="1125">
              <a:solidFill>
                <a:schemeClr val="dk1"/>
              </a:solidFill>
              <a:latin typeface="Calibri"/>
              <a:ea typeface="Calibri"/>
              <a:cs typeface="Calibri"/>
              <a:sym typeface="Calibri"/>
            </a:endParaRPr>
          </a:p>
          <a:p>
            <a:pPr indent="-317500" lvl="0" marL="317500" marR="0" rtl="0" algn="l">
              <a:spcBef>
                <a:spcPts val="10"/>
              </a:spcBef>
              <a:spcAft>
                <a:spcPts val="0"/>
              </a:spcAft>
              <a:buClr>
                <a:srgbClr val="333333"/>
              </a:buClr>
              <a:buSzPts val="1125"/>
              <a:buFont typeface="Arial"/>
              <a:buChar char="•"/>
            </a:pPr>
            <a:r>
              <a:rPr i="1" lang="en-US" sz="1125" u="sng">
                <a:solidFill>
                  <a:srgbClr val="333333"/>
                </a:solidFill>
                <a:latin typeface="Arial"/>
                <a:ea typeface="Arial"/>
                <a:cs typeface="Arial"/>
                <a:sym typeface="Arial"/>
              </a:rPr>
              <a:t>Document decision rules for future reference</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63" name="Google Shape;463;g33319f16c52_162_135"/>
          <p:cNvSpPr/>
          <p:nvPr/>
        </p:nvSpPr>
        <p:spPr>
          <a:xfrm>
            <a:off x="0" y="0"/>
            <a:ext cx="5151141" cy="388690"/>
          </a:xfrm>
          <a:custGeom>
            <a:rect b="b" l="l" r="r" t="t"/>
            <a:pathLst>
              <a:path extrusionOk="0" h="388690" w="5151141">
                <a:moveTo>
                  <a:pt x="0" y="0"/>
                </a:moveTo>
                <a:lnTo>
                  <a:pt x="5151141" y="0"/>
                </a:lnTo>
                <a:lnTo>
                  <a:pt x="5151141" y="388690"/>
                </a:lnTo>
                <a:lnTo>
                  <a:pt x="0" y="38869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g33319f16c52_162_135"/>
          <p:cNvSpPr/>
          <p:nvPr/>
        </p:nvSpPr>
        <p:spPr>
          <a:xfrm>
            <a:off x="0" y="0"/>
            <a:ext cx="5151141" cy="388690"/>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Working with Structured Codes</a:t>
            </a:r>
            <a:endParaRPr sz="1125">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69" name="Shape 469"/>
        <p:cNvGrpSpPr/>
        <p:nvPr/>
      </p:nvGrpSpPr>
      <p:grpSpPr>
        <a:xfrm>
          <a:off x="0" y="0"/>
          <a:ext cx="0" cy="0"/>
          <a:chOff x="0" y="0"/>
          <a:chExt cx="0" cy="0"/>
        </a:xfrm>
      </p:grpSpPr>
      <p:sp>
        <p:nvSpPr>
          <p:cNvPr id="470" name="Google Shape;470;g33319f16c52_162_156"/>
          <p:cNvSpPr/>
          <p:nvPr/>
        </p:nvSpPr>
        <p:spPr>
          <a:xfrm>
            <a:off x="0" y="0"/>
            <a:ext cx="6882435" cy="724479"/>
          </a:xfrm>
          <a:custGeom>
            <a:rect b="b" l="l" r="r" t="t"/>
            <a:pathLst>
              <a:path extrusionOk="0" h="724479" w="6882435">
                <a:moveTo>
                  <a:pt x="0" y="0"/>
                </a:moveTo>
                <a:lnTo>
                  <a:pt x="6882435" y="0"/>
                </a:lnTo>
                <a:lnTo>
                  <a:pt x="6882435" y="724479"/>
                </a:lnTo>
                <a:lnTo>
                  <a:pt x="0" y="72447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g33319f16c52_162_156"/>
          <p:cNvSpPr/>
          <p:nvPr/>
        </p:nvSpPr>
        <p:spPr>
          <a:xfrm>
            <a:off x="0" y="0"/>
            <a:ext cx="6882435" cy="724479"/>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DEMO - Codebook-based Coding with LLM Support</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72" name="Google Shape;472;g33319f16c52_162_156"/>
          <p:cNvSpPr/>
          <p:nvPr/>
        </p:nvSpPr>
        <p:spPr>
          <a:xfrm>
            <a:off x="230855" y="724479"/>
            <a:ext cx="8586591" cy="3200400"/>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350"/>
              <a:buFont typeface="Arial"/>
              <a:buNone/>
            </a:pPr>
            <a:r>
              <a:rPr lang="en-US" sz="1350">
                <a:solidFill>
                  <a:srgbClr val="333333"/>
                </a:solidFill>
                <a:latin typeface="Arial"/>
                <a:ea typeface="Arial"/>
                <a:cs typeface="Arial"/>
                <a:sym typeface="Arial"/>
              </a:rPr>
              <a:t>In ISEA_topic_code_using_openai.ipynb, you need section load data, load codebook and LLM API Integration/codebook-based coding for </a:t>
            </a:r>
            <a:r>
              <a:rPr b="1" lang="en-US" sz="1350">
                <a:solidFill>
                  <a:srgbClr val="333333"/>
                </a:solidFill>
                <a:latin typeface="Arial"/>
                <a:ea typeface="Arial"/>
                <a:cs typeface="Arial"/>
                <a:sym typeface="Arial"/>
              </a:rPr>
              <a:t>codebook-based coding</a:t>
            </a:r>
            <a:r>
              <a:rPr lang="en-US" sz="1350">
                <a:solidFill>
                  <a:srgbClr val="333333"/>
                </a:solidFill>
                <a:latin typeface="Arial"/>
                <a:ea typeface="Arial"/>
                <a:cs typeface="Arial"/>
                <a:sym typeface="Arial"/>
              </a:rPr>
              <a:t> on a DataFrame using an </a:t>
            </a:r>
            <a:r>
              <a:rPr b="1" lang="en-US" sz="1350">
                <a:solidFill>
                  <a:srgbClr val="333333"/>
                </a:solidFill>
                <a:latin typeface="Arial"/>
                <a:ea typeface="Arial"/>
                <a:cs typeface="Arial"/>
                <a:sym typeface="Arial"/>
              </a:rPr>
              <a:t>LLM API</a:t>
            </a:r>
            <a:r>
              <a:rPr lang="en-US" sz="1350">
                <a:solidFill>
                  <a:srgbClr val="333333"/>
                </a:solidFill>
                <a:latin typeface="Arial"/>
                <a:ea typeface="Arial"/>
                <a:cs typeface="Arial"/>
                <a:sym typeface="Arial"/>
              </a:rPr>
              <a:t>.</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350"/>
              <a:buFont typeface="Arial"/>
              <a:buNone/>
            </a:pPr>
            <a:r>
              <a:rPr lang="en-US" sz="1350">
                <a:solidFill>
                  <a:srgbClr val="333333"/>
                </a:solidFill>
                <a:latin typeface="Arial"/>
                <a:ea typeface="Arial"/>
                <a:cs typeface="Arial"/>
                <a:sym typeface="Arial"/>
              </a:rPr>
              <a:t>The script follows these steps:</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Load Data</a:t>
            </a:r>
            <a:r>
              <a:rPr lang="en-US" sz="1350">
                <a:solidFill>
                  <a:srgbClr val="333333"/>
                </a:solidFill>
                <a:latin typeface="Arial"/>
                <a:ea typeface="Arial"/>
                <a:cs typeface="Arial"/>
                <a:sym typeface="Arial"/>
              </a:rPr>
              <a:t>: Reads a CSV file containing qualitative data.</a:t>
            </a:r>
            <a:endParaRPr sz="1125">
              <a:solidFill>
                <a:schemeClr val="dk1"/>
              </a:solidFill>
              <a:latin typeface="Calibri"/>
              <a:ea typeface="Calibri"/>
              <a:cs typeface="Calibri"/>
              <a:sym typeface="Calibri"/>
            </a:endParaRPr>
          </a:p>
          <a:p>
            <a:pPr indent="-214313" lvl="0" marL="214313" marR="0" rtl="0" algn="l">
              <a:lnSpc>
                <a:spcPct val="120000"/>
              </a:lnSpc>
              <a:spcBef>
                <a:spcPts val="10"/>
              </a:spcBef>
              <a:spcAft>
                <a:spcPts val="0"/>
              </a:spcAft>
              <a:buClr>
                <a:srgbClr val="333333"/>
              </a:buClr>
              <a:buSzPts val="1350"/>
              <a:buFont typeface="Arial"/>
              <a:buChar char="•"/>
            </a:pPr>
            <a:r>
              <a:rPr b="1" lang="en-US" sz="1350">
                <a:solidFill>
                  <a:srgbClr val="333333"/>
                </a:solidFill>
                <a:latin typeface="Arial"/>
                <a:ea typeface="Arial"/>
                <a:cs typeface="Arial"/>
                <a:sym typeface="Arial"/>
              </a:rPr>
              <a:t>Preprocess Data</a:t>
            </a:r>
            <a:r>
              <a:rPr lang="en-US" sz="1350">
                <a:solidFill>
                  <a:srgbClr val="333333"/>
                </a:solidFill>
                <a:latin typeface="Arial"/>
                <a:ea typeface="Arial"/>
                <a:cs typeface="Arial"/>
                <a:sym typeface="Arial"/>
              </a:rPr>
              <a:t>: Cleans and structures text for input into the LLM.</a:t>
            </a:r>
            <a:endParaRPr sz="1125">
              <a:solidFill>
                <a:schemeClr val="dk1"/>
              </a:solidFill>
              <a:latin typeface="Calibri"/>
              <a:ea typeface="Calibri"/>
              <a:cs typeface="Calibri"/>
              <a:sym typeface="Calibri"/>
            </a:endParaRPr>
          </a:p>
          <a:p>
            <a:pPr indent="-214312" lvl="0" marL="214312"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LLM API Integration</a:t>
            </a:r>
            <a:r>
              <a:rPr lang="en-US" sz="1350">
                <a:solidFill>
                  <a:srgbClr val="333333"/>
                </a:solidFill>
                <a:latin typeface="Arial"/>
                <a:ea typeface="Arial"/>
                <a:cs typeface="Arial"/>
                <a:sym typeface="Arial"/>
              </a:rPr>
              <a:t>: </a:t>
            </a:r>
            <a:endParaRPr sz="1125">
              <a:solidFill>
                <a:schemeClr val="dk1"/>
              </a:solidFill>
              <a:latin typeface="Calibri"/>
              <a:ea typeface="Calibri"/>
              <a:cs typeface="Calibri"/>
              <a:sym typeface="Calibri"/>
            </a:endParaRPr>
          </a:p>
          <a:p>
            <a:pPr indent="-214312" lvl="0" marL="214312" marR="0" rtl="0" algn="l">
              <a:lnSpc>
                <a:spcPct val="120000"/>
              </a:lnSpc>
              <a:spcBef>
                <a:spcPts val="10"/>
              </a:spcBef>
              <a:spcAft>
                <a:spcPts val="0"/>
              </a:spcAft>
              <a:buClr>
                <a:srgbClr val="333333"/>
              </a:buClr>
              <a:buSzPts val="1350"/>
              <a:buFont typeface="Calibri"/>
              <a:buAutoNum type="arabicPeriod"/>
            </a:pPr>
            <a:r>
              <a:rPr lang="en-US" sz="1350">
                <a:solidFill>
                  <a:srgbClr val="333333"/>
                </a:solidFill>
                <a:latin typeface="Arial"/>
                <a:ea typeface="Arial"/>
                <a:cs typeface="Arial"/>
                <a:sym typeface="Arial"/>
              </a:rPr>
              <a:t>Set up functions and parameters to Configure LLM. </a:t>
            </a:r>
            <a:endParaRPr sz="1125">
              <a:solidFill>
                <a:schemeClr val="dk1"/>
              </a:solidFill>
              <a:latin typeface="Calibri"/>
              <a:ea typeface="Calibri"/>
              <a:cs typeface="Calibri"/>
              <a:sym typeface="Calibri"/>
            </a:endParaRPr>
          </a:p>
          <a:p>
            <a:pPr indent="-214312" lvl="0" marL="214312" marR="0" rtl="0" algn="l">
              <a:lnSpc>
                <a:spcPct val="120000"/>
              </a:lnSpc>
              <a:spcBef>
                <a:spcPts val="10"/>
              </a:spcBef>
              <a:spcAft>
                <a:spcPts val="0"/>
              </a:spcAft>
              <a:buClr>
                <a:srgbClr val="333333"/>
              </a:buClr>
              <a:buSzPts val="1350"/>
              <a:buFont typeface="Calibri"/>
              <a:buAutoNum type="arabicPeriod"/>
            </a:pPr>
            <a:r>
              <a:rPr lang="en-US" sz="1350">
                <a:solidFill>
                  <a:srgbClr val="333333"/>
                </a:solidFill>
                <a:latin typeface="Arial"/>
                <a:ea typeface="Arial"/>
                <a:cs typeface="Arial"/>
                <a:sym typeface="Arial"/>
              </a:rPr>
              <a:t>Sends each text entry to an LLM for open coding.</a:t>
            </a:r>
            <a:endParaRPr sz="1125">
              <a:solidFill>
                <a:schemeClr val="dk1"/>
              </a:solidFill>
              <a:latin typeface="Calibri"/>
              <a:ea typeface="Calibri"/>
              <a:cs typeface="Calibri"/>
              <a:sym typeface="Calibri"/>
            </a:endParaRPr>
          </a:p>
          <a:p>
            <a:pPr indent="-214312" lvl="0" marL="214312" marR="0" rtl="0" algn="l">
              <a:lnSpc>
                <a:spcPct val="120000"/>
              </a:lnSpc>
              <a:spcBef>
                <a:spcPts val="10"/>
              </a:spcBef>
              <a:spcAft>
                <a:spcPts val="0"/>
              </a:spcAft>
              <a:buClr>
                <a:srgbClr val="333333"/>
              </a:buClr>
              <a:buSzPts val="1350"/>
              <a:buFont typeface="Calibri"/>
              <a:buAutoNum type="arabicPeriod"/>
            </a:pPr>
            <a:r>
              <a:rPr lang="en-US" sz="1350">
                <a:solidFill>
                  <a:srgbClr val="333333"/>
                </a:solidFill>
                <a:latin typeface="Arial"/>
                <a:ea typeface="Arial"/>
                <a:cs typeface="Arial"/>
                <a:sym typeface="Arial"/>
              </a:rPr>
              <a:t>Prompt design incorporating established codebook</a:t>
            </a:r>
            <a:endParaRPr sz="1125">
              <a:solidFill>
                <a:schemeClr val="dk1"/>
              </a:solidFill>
              <a:latin typeface="Calibri"/>
              <a:ea typeface="Calibri"/>
              <a:cs typeface="Calibri"/>
              <a:sym typeface="Calibri"/>
            </a:endParaRPr>
          </a:p>
          <a:p>
            <a:pPr indent="-214312" lvl="0" marL="214312" marR="0" rtl="0" algn="l">
              <a:lnSpc>
                <a:spcPct val="120000"/>
              </a:lnSpc>
              <a:spcBef>
                <a:spcPts val="10"/>
              </a:spcBef>
              <a:spcAft>
                <a:spcPts val="0"/>
              </a:spcAft>
              <a:buClr>
                <a:srgbClr val="333333"/>
              </a:buClr>
              <a:buSzPts val="1350"/>
              <a:buFont typeface="Calibri"/>
              <a:buAutoNum type="arabicPeriod"/>
            </a:pPr>
            <a:r>
              <a:rPr b="1" lang="en-US" sz="1350">
                <a:solidFill>
                  <a:srgbClr val="333333"/>
                </a:solidFill>
                <a:latin typeface="Arial"/>
                <a:ea typeface="Arial"/>
                <a:cs typeface="Arial"/>
                <a:sym typeface="Arial"/>
              </a:rPr>
              <a:t>Extract Codes</a:t>
            </a:r>
            <a:r>
              <a:rPr lang="en-US" sz="1350">
                <a:solidFill>
                  <a:srgbClr val="333333"/>
                </a:solidFill>
                <a:latin typeface="Arial"/>
                <a:ea typeface="Arial"/>
                <a:cs typeface="Arial"/>
                <a:sym typeface="Arial"/>
              </a:rPr>
              <a:t>: Parses and structures the coding results.</a:t>
            </a:r>
            <a:endParaRPr sz="1125">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77" name="Shape 477"/>
        <p:cNvGrpSpPr/>
        <p:nvPr/>
      </p:nvGrpSpPr>
      <p:grpSpPr>
        <a:xfrm>
          <a:off x="0" y="0"/>
          <a:ext cx="0" cy="0"/>
          <a:chOff x="0" y="0"/>
          <a:chExt cx="0" cy="0"/>
        </a:xfrm>
      </p:grpSpPr>
      <p:sp>
        <p:nvSpPr>
          <p:cNvPr id="478" name="Google Shape;478;g33319f16c52_162_163"/>
          <p:cNvSpPr/>
          <p:nvPr/>
        </p:nvSpPr>
        <p:spPr>
          <a:xfrm>
            <a:off x="-47970" y="0"/>
            <a:ext cx="9144000" cy="407878"/>
          </a:xfrm>
          <a:custGeom>
            <a:rect b="b" l="l" r="r" t="t"/>
            <a:pathLst>
              <a:path extrusionOk="0" h="407878" w="9144000">
                <a:moveTo>
                  <a:pt x="0" y="0"/>
                </a:moveTo>
                <a:lnTo>
                  <a:pt x="9144000" y="0"/>
                </a:lnTo>
                <a:lnTo>
                  <a:pt x="9144000" y="407878"/>
                </a:lnTo>
                <a:lnTo>
                  <a:pt x="0" y="407878"/>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g33319f16c52_162_163"/>
          <p:cNvSpPr/>
          <p:nvPr/>
        </p:nvSpPr>
        <p:spPr>
          <a:xfrm>
            <a:off x="-47970" y="0"/>
            <a:ext cx="9144000" cy="407878"/>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DEMO - Example of Zero-shot Prompt with confident scores and “Other” </a:t>
            </a:r>
            <a:endParaRPr sz="1125">
              <a:solidFill>
                <a:schemeClr val="dk1"/>
              </a:solidFill>
              <a:latin typeface="Calibri"/>
              <a:ea typeface="Calibri"/>
              <a:cs typeface="Calibri"/>
              <a:sym typeface="Calibri"/>
            </a:endParaRPr>
          </a:p>
          <a:p>
            <a:pPr indent="0" lvl="0" marL="0" marR="0" rtl="0" algn="l">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
        <p:nvSpPr>
          <p:cNvPr id="480" name="Google Shape;480;g33319f16c52_162_163"/>
          <p:cNvSpPr/>
          <p:nvPr/>
        </p:nvSpPr>
        <p:spPr>
          <a:xfrm>
            <a:off x="354976" y="302345"/>
            <a:ext cx="8510439" cy="5172075"/>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33333"/>
              </a:buClr>
              <a:buSzPts val="1238"/>
              <a:buFont typeface="Arial"/>
              <a:buNone/>
            </a:pPr>
            <a:r>
              <a:rPr lang="en-US" sz="1238">
                <a:solidFill>
                  <a:srgbClr val="333333"/>
                </a:solidFill>
                <a:latin typeface="Arial"/>
                <a:ea typeface="Arial"/>
                <a:cs typeface="Arial"/>
                <a:sym typeface="Arial"/>
              </a:rPr>
              <a:t>### Step 2: Code the Paragraph using the Codebook:</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a. Read the Paragraph carefully, considering its context within the Washington State K-12 public school system.</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b. Identify the **top three most salient themes** from the 'Child' categories, using 'Child_description' and 'Key words' as references.</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c. If **no appropriate Child category fits**, use the Parent category instead.</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b="1" i="1" lang="en-US" sz="1238">
                <a:solidFill>
                  <a:srgbClr val="333333"/>
                </a:solidFill>
                <a:latin typeface="Arial"/>
                <a:ea typeface="Arial"/>
                <a:cs typeface="Arial"/>
                <a:sym typeface="Arial"/>
              </a:rPr>
              <a:t>d. If **neither Parent nor Child categories fit**, label the Paragraph as **"Other"** with brief specification.</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b="1" i="1" lang="en-US" sz="1238">
                <a:solidFill>
                  <a:srgbClr val="333333"/>
                </a:solidFill>
                <a:latin typeface="Arial"/>
                <a:ea typeface="Arial"/>
                <a:cs typeface="Arial"/>
                <a:sym typeface="Arial"/>
              </a:rPr>
              <a:t>e. Assign a **confidence score (0 to 1)** to each assigned theme, representing how certain you are about the classification.</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f. Provide a reasoning statement justifying your theme selections.</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 Step 3: Review and ensure that the assigned themes accurately represent the Paragraph.</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 If a Paragraph does not fit any Codebook category, return `"Other: specification` as the theme.</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*unchanged*</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 Expected JSON Output Format:</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 </a:t>
            </a:r>
            <a:r>
              <a:rPr b="1" i="1" lang="en-US" sz="1238">
                <a:solidFill>
                  <a:srgbClr val="333333"/>
                </a:solidFill>
                <a:latin typeface="Arial"/>
                <a:ea typeface="Arial"/>
                <a:cs typeface="Arial"/>
                <a:sym typeface="Arial"/>
              </a:rPr>
              <a:t>"Theme 1": "Selected Theme or 'Other'",</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b="1" i="1" lang="en-US" sz="1238">
                <a:solidFill>
                  <a:srgbClr val="333333"/>
                </a:solidFill>
                <a:latin typeface="Arial"/>
                <a:ea typeface="Arial"/>
                <a:cs typeface="Arial"/>
                <a:sym typeface="Arial"/>
              </a:rPr>
              <a:t>"Theme 2": "Selected Theme or 'Other'",</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b="1" i="1" lang="en-US" sz="1238">
                <a:solidFill>
                  <a:srgbClr val="333333"/>
                </a:solidFill>
                <a:latin typeface="Arial"/>
                <a:ea typeface="Arial"/>
                <a:cs typeface="Arial"/>
                <a:sym typeface="Arial"/>
              </a:rPr>
              <a:t>"Theme 3": "Selected Theme or 'Other'",</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b="1" i="1" lang="en-US" sz="1238">
                <a:solidFill>
                  <a:srgbClr val="333333"/>
                </a:solidFill>
                <a:latin typeface="Arial"/>
                <a:ea typeface="Arial"/>
                <a:cs typeface="Arial"/>
                <a:sym typeface="Arial"/>
              </a:rPr>
              <a:t>"Confidence Scores": [0.92, 0.85, 0.65],</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rgbClr val="333333"/>
              </a:buClr>
              <a:buSzPts val="1238"/>
              <a:buFont typeface="Arial"/>
              <a:buNone/>
            </a:pPr>
            <a:r>
              <a:rPr lang="en-US" sz="1238">
                <a:solidFill>
                  <a:srgbClr val="333333"/>
                </a:solidFill>
                <a:latin typeface="Arial"/>
                <a:ea typeface="Arial"/>
                <a:cs typeface="Arial"/>
                <a:sym typeface="Arial"/>
              </a:rPr>
              <a:t>"Reasoning": "Brief explanation of why these themes were selected."}}</a:t>
            </a:r>
            <a:endParaRPr sz="1125">
              <a:solidFill>
                <a:schemeClr val="dk1"/>
              </a:solidFill>
              <a:latin typeface="Calibri"/>
              <a:ea typeface="Calibri"/>
              <a:cs typeface="Calibri"/>
              <a:sym typeface="Calibri"/>
            </a:endParaRPr>
          </a:p>
          <a:p>
            <a:pPr indent="0" lvl="0" marL="0" marR="0" rtl="0" algn="l">
              <a:lnSpc>
                <a:spcPct val="120000"/>
              </a:lnSpc>
              <a:spcBef>
                <a:spcPts val="281"/>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85" name="Shape 485"/>
        <p:cNvGrpSpPr/>
        <p:nvPr/>
      </p:nvGrpSpPr>
      <p:grpSpPr>
        <a:xfrm>
          <a:off x="0" y="0"/>
          <a:ext cx="0" cy="0"/>
          <a:chOff x="0" y="0"/>
          <a:chExt cx="0" cy="0"/>
        </a:xfrm>
      </p:grpSpPr>
      <p:pic>
        <p:nvPicPr>
          <p:cNvPr descr="preencoded.png" id="486" name="Google Shape;486;g33319f16c52_162_170"/>
          <p:cNvPicPr preferRelativeResize="0"/>
          <p:nvPr/>
        </p:nvPicPr>
        <p:blipFill rotWithShape="1">
          <a:blip r:embed="rId3">
            <a:alphaModFix/>
          </a:blip>
          <a:srcRect b="0" l="0" r="0" t="0"/>
          <a:stretch/>
        </p:blipFill>
        <p:spPr>
          <a:xfrm>
            <a:off x="2626519" y="0"/>
            <a:ext cx="6517481" cy="5148263"/>
          </a:xfrm>
          <a:prstGeom prst="rect">
            <a:avLst/>
          </a:prstGeom>
          <a:noFill/>
          <a:ln>
            <a:noFill/>
          </a:ln>
        </p:spPr>
      </p:pic>
      <p:sp>
        <p:nvSpPr>
          <p:cNvPr id="487" name="Google Shape;487;g33319f16c52_162_170"/>
          <p:cNvSpPr/>
          <p:nvPr/>
        </p:nvSpPr>
        <p:spPr>
          <a:xfrm>
            <a:off x="0" y="2114550"/>
            <a:ext cx="9144000" cy="1343025"/>
          </a:xfrm>
          <a:custGeom>
            <a:rect b="b" l="l" r="r" t="t"/>
            <a:pathLst>
              <a:path extrusionOk="0" h="1343025" w="9144000">
                <a:moveTo>
                  <a:pt x="0" y="0"/>
                </a:moveTo>
                <a:lnTo>
                  <a:pt x="9144000" y="0"/>
                </a:lnTo>
                <a:lnTo>
                  <a:pt x="9144000" y="1343025"/>
                </a:lnTo>
                <a:lnTo>
                  <a:pt x="0" y="1343025"/>
                </a:lnTo>
                <a:close/>
              </a:path>
            </a:pathLst>
          </a:custGeom>
          <a:solidFill>
            <a:srgbClr val="939393">
              <a:alpha val="6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g33319f16c52_162_170"/>
          <p:cNvSpPr/>
          <p:nvPr/>
        </p:nvSpPr>
        <p:spPr>
          <a:xfrm>
            <a:off x="0" y="2114550"/>
            <a:ext cx="9144000" cy="1343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sp>
        <p:nvSpPr>
          <p:cNvPr id="489" name="Google Shape;489;g33319f16c52_162_170"/>
          <p:cNvSpPr/>
          <p:nvPr/>
        </p:nvSpPr>
        <p:spPr>
          <a:xfrm>
            <a:off x="1335652" y="2252663"/>
            <a:ext cx="6320635" cy="457200"/>
          </a:xfrm>
          <a:prstGeom prst="rect">
            <a:avLst/>
          </a:prstGeom>
          <a:noFill/>
          <a:ln>
            <a:noFill/>
          </a:ln>
        </p:spPr>
        <p:txBody>
          <a:bodyPr anchorCtr="0" anchor="t" bIns="71425" lIns="71425" spcFirstLastPara="1" rIns="71425" wrap="square" tIns="71425">
            <a:noAutofit/>
          </a:bodyPr>
          <a:lstStyle/>
          <a:p>
            <a:pPr indent="0" lvl="0" marL="0" marR="0" rtl="0" algn="ctr">
              <a:lnSpc>
                <a:spcPct val="80000"/>
              </a:lnSpc>
              <a:spcBef>
                <a:spcPts val="0"/>
              </a:spcBef>
              <a:spcAft>
                <a:spcPts val="0"/>
              </a:spcAft>
              <a:buClr>
                <a:srgbClr val="000000"/>
              </a:buClr>
              <a:buSzPts val="2475"/>
              <a:buFont typeface="Arial"/>
              <a:buNone/>
            </a:pPr>
            <a:r>
              <a:rPr lang="en-US" sz="2475">
                <a:solidFill>
                  <a:srgbClr val="000000"/>
                </a:solidFill>
                <a:latin typeface="Arial"/>
                <a:ea typeface="Arial"/>
                <a:cs typeface="Arial"/>
                <a:sym typeface="Arial"/>
              </a:rPr>
              <a:t>Practical Exercise</a:t>
            </a:r>
            <a:endParaRPr sz="1125">
              <a:solidFill>
                <a:schemeClr val="dk1"/>
              </a:solidFill>
              <a:latin typeface="Calibri"/>
              <a:ea typeface="Calibri"/>
              <a:cs typeface="Calibri"/>
              <a:sym typeface="Calibri"/>
            </a:endParaRPr>
          </a:p>
        </p:txBody>
      </p:sp>
      <p:sp>
        <p:nvSpPr>
          <p:cNvPr id="490" name="Google Shape;490;g33319f16c52_162_170"/>
          <p:cNvSpPr/>
          <p:nvPr/>
        </p:nvSpPr>
        <p:spPr>
          <a:xfrm>
            <a:off x="3995653"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Part.</a:t>
            </a:r>
            <a:endParaRPr sz="1125">
              <a:solidFill>
                <a:schemeClr val="dk1"/>
              </a:solidFill>
              <a:latin typeface="Calibri"/>
              <a:ea typeface="Calibri"/>
              <a:cs typeface="Calibri"/>
              <a:sym typeface="Calibri"/>
            </a:endParaRPr>
          </a:p>
        </p:txBody>
      </p:sp>
      <p:sp>
        <p:nvSpPr>
          <p:cNvPr id="491" name="Google Shape;491;g33319f16c52_162_170"/>
          <p:cNvSpPr/>
          <p:nvPr/>
        </p:nvSpPr>
        <p:spPr>
          <a:xfrm>
            <a:off x="4849948" y="2875360"/>
            <a:ext cx="1229916" cy="428625"/>
          </a:xfrm>
          <a:prstGeom prst="rect">
            <a:avLst/>
          </a:prstGeom>
          <a:noFill/>
          <a:ln>
            <a:noFill/>
          </a:ln>
        </p:spPr>
        <p:txBody>
          <a:bodyPr anchorCtr="0" anchor="t" bIns="71425" lIns="71425" spcFirstLastPara="1" rIns="71425" wrap="square" tIns="71425">
            <a:noAutofit/>
          </a:bodyPr>
          <a:lstStyle/>
          <a:p>
            <a:pPr indent="0" lvl="0" marL="0" marR="0" rtl="0" algn="l">
              <a:lnSpc>
                <a:spcPct val="80000"/>
              </a:lnSpc>
              <a:spcBef>
                <a:spcPts val="0"/>
              </a:spcBef>
              <a:spcAft>
                <a:spcPts val="0"/>
              </a:spcAft>
              <a:buClr>
                <a:srgbClr val="000000"/>
              </a:buClr>
              <a:buSzPts val="2250"/>
              <a:buFont typeface="Arial"/>
              <a:buNone/>
            </a:pPr>
            <a:r>
              <a:rPr lang="en-US" sz="2250">
                <a:solidFill>
                  <a:srgbClr val="000000"/>
                </a:solidFill>
                <a:latin typeface="Arial"/>
                <a:ea typeface="Arial"/>
                <a:cs typeface="Arial"/>
                <a:sym typeface="Arial"/>
              </a:rPr>
              <a:t>4</a:t>
            </a:r>
            <a:endParaRPr sz="1125">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96" name="Shape 496"/>
        <p:cNvGrpSpPr/>
        <p:nvPr/>
      </p:nvGrpSpPr>
      <p:grpSpPr>
        <a:xfrm>
          <a:off x="0" y="0"/>
          <a:ext cx="0" cy="0"/>
          <a:chOff x="0" y="0"/>
          <a:chExt cx="0" cy="0"/>
        </a:xfrm>
      </p:grpSpPr>
      <p:pic>
        <p:nvPicPr>
          <p:cNvPr descr="preencoded.png" id="497" name="Google Shape;497;g33319f16c52_162_180"/>
          <p:cNvPicPr preferRelativeResize="0"/>
          <p:nvPr/>
        </p:nvPicPr>
        <p:blipFill rotWithShape="1">
          <a:blip r:embed="rId3">
            <a:alphaModFix/>
          </a:blip>
          <a:srcRect b="0" l="0" r="0" t="0"/>
          <a:stretch/>
        </p:blipFill>
        <p:spPr>
          <a:xfrm>
            <a:off x="2521993" y="4266618"/>
            <a:ext cx="39291" cy="20241"/>
          </a:xfrm>
          <a:prstGeom prst="rect">
            <a:avLst/>
          </a:prstGeom>
          <a:noFill/>
          <a:ln>
            <a:noFill/>
          </a:ln>
        </p:spPr>
      </p:pic>
      <p:sp>
        <p:nvSpPr>
          <p:cNvPr id="498" name="Google Shape;498;g33319f16c52_162_180"/>
          <p:cNvSpPr/>
          <p:nvPr/>
        </p:nvSpPr>
        <p:spPr>
          <a:xfrm>
            <a:off x="2521993" y="4266618"/>
            <a:ext cx="39291" cy="202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pic>
        <p:nvPicPr>
          <p:cNvPr descr="preencoded.png" id="499" name="Google Shape;499;g33319f16c52_162_180"/>
          <p:cNvPicPr preferRelativeResize="0"/>
          <p:nvPr/>
        </p:nvPicPr>
        <p:blipFill rotWithShape="1">
          <a:blip r:embed="rId4">
            <a:alphaModFix/>
          </a:blip>
          <a:srcRect b="0" l="0" r="0" t="0"/>
          <a:stretch/>
        </p:blipFill>
        <p:spPr>
          <a:xfrm>
            <a:off x="2521993" y="4301146"/>
            <a:ext cx="39291" cy="22622"/>
          </a:xfrm>
          <a:prstGeom prst="rect">
            <a:avLst/>
          </a:prstGeom>
          <a:noFill/>
          <a:ln>
            <a:noFill/>
          </a:ln>
        </p:spPr>
      </p:pic>
      <p:sp>
        <p:nvSpPr>
          <p:cNvPr id="500" name="Google Shape;500;g33319f16c52_162_180"/>
          <p:cNvSpPr/>
          <p:nvPr/>
        </p:nvSpPr>
        <p:spPr>
          <a:xfrm>
            <a:off x="2521993" y="4301146"/>
            <a:ext cx="39291" cy="226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pic>
        <p:nvPicPr>
          <p:cNvPr descr="preencoded.png" id="501" name="Google Shape;501;g33319f16c52_162_180"/>
          <p:cNvPicPr preferRelativeResize="0"/>
          <p:nvPr/>
        </p:nvPicPr>
        <p:blipFill rotWithShape="1">
          <a:blip r:embed="rId5">
            <a:alphaModFix/>
          </a:blip>
          <a:srcRect b="0" l="0" r="0" t="0"/>
          <a:stretch/>
        </p:blipFill>
        <p:spPr>
          <a:xfrm>
            <a:off x="2521993" y="4338055"/>
            <a:ext cx="39291" cy="19050"/>
          </a:xfrm>
          <a:prstGeom prst="rect">
            <a:avLst/>
          </a:prstGeom>
          <a:noFill/>
          <a:ln>
            <a:noFill/>
          </a:ln>
        </p:spPr>
      </p:pic>
      <p:sp>
        <p:nvSpPr>
          <p:cNvPr id="502" name="Google Shape;502;g33319f16c52_162_180"/>
          <p:cNvSpPr/>
          <p:nvPr/>
        </p:nvSpPr>
        <p:spPr>
          <a:xfrm>
            <a:off x="2521993" y="4338055"/>
            <a:ext cx="39291" cy="19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pic>
        <p:nvPicPr>
          <p:cNvPr descr="preencoded.png" id="503" name="Google Shape;503;g33319f16c52_162_180"/>
          <p:cNvPicPr preferRelativeResize="0"/>
          <p:nvPr/>
        </p:nvPicPr>
        <p:blipFill rotWithShape="1">
          <a:blip r:embed="rId6">
            <a:alphaModFix/>
          </a:blip>
          <a:srcRect b="0" l="0" r="0" t="0"/>
          <a:stretch/>
        </p:blipFill>
        <p:spPr>
          <a:xfrm>
            <a:off x="4780014" y="4230303"/>
            <a:ext cx="382191" cy="222647"/>
          </a:xfrm>
          <a:prstGeom prst="rect">
            <a:avLst/>
          </a:prstGeom>
          <a:noFill/>
          <a:ln>
            <a:noFill/>
          </a:ln>
        </p:spPr>
      </p:pic>
      <p:sp>
        <p:nvSpPr>
          <p:cNvPr id="504" name="Google Shape;504;g33319f16c52_162_180"/>
          <p:cNvSpPr/>
          <p:nvPr/>
        </p:nvSpPr>
        <p:spPr>
          <a:xfrm>
            <a:off x="4780014" y="4230303"/>
            <a:ext cx="382191" cy="222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pic>
        <p:nvPicPr>
          <p:cNvPr descr="preencoded.png" id="505" name="Google Shape;505;g33319f16c52_162_180"/>
          <p:cNvPicPr preferRelativeResize="0"/>
          <p:nvPr/>
        </p:nvPicPr>
        <p:blipFill rotWithShape="1">
          <a:blip r:embed="rId7">
            <a:alphaModFix/>
          </a:blip>
          <a:srcRect b="0" l="0" r="0" t="0"/>
          <a:stretch/>
        </p:blipFill>
        <p:spPr>
          <a:xfrm>
            <a:off x="4815732" y="4288644"/>
            <a:ext cx="63104" cy="36910"/>
          </a:xfrm>
          <a:prstGeom prst="rect">
            <a:avLst/>
          </a:prstGeom>
          <a:noFill/>
          <a:ln>
            <a:noFill/>
          </a:ln>
        </p:spPr>
      </p:pic>
      <p:sp>
        <p:nvSpPr>
          <p:cNvPr id="506" name="Google Shape;506;g33319f16c52_162_180"/>
          <p:cNvSpPr/>
          <p:nvPr/>
        </p:nvSpPr>
        <p:spPr>
          <a:xfrm>
            <a:off x="4815732" y="4288644"/>
            <a:ext cx="63104" cy="369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33333"/>
              </a:buClr>
              <a:buSzPts val="1350"/>
              <a:buFont typeface="Calibri"/>
              <a:buNone/>
            </a:pPr>
            <a:r>
              <a:rPr lang="en-US" sz="1350">
                <a:solidFill>
                  <a:srgbClr val="333333"/>
                </a:solidFill>
                <a:latin typeface="Calibri"/>
                <a:ea typeface="Calibri"/>
                <a:cs typeface="Calibri"/>
                <a:sym typeface="Calibri"/>
              </a:rPr>
              <a:t> </a:t>
            </a:r>
            <a:endParaRPr sz="1125">
              <a:solidFill>
                <a:schemeClr val="dk1"/>
              </a:solidFill>
              <a:latin typeface="Calibri"/>
              <a:ea typeface="Calibri"/>
              <a:cs typeface="Calibri"/>
              <a:sym typeface="Calibri"/>
            </a:endParaRPr>
          </a:p>
        </p:txBody>
      </p:sp>
      <p:sp>
        <p:nvSpPr>
          <p:cNvPr id="507" name="Google Shape;507;g33319f16c52_162_180"/>
          <p:cNvSpPr/>
          <p:nvPr/>
        </p:nvSpPr>
        <p:spPr>
          <a:xfrm>
            <a:off x="767542" y="3677625"/>
            <a:ext cx="2121245" cy="460849"/>
          </a:xfrm>
          <a:custGeom>
            <a:rect b="b" l="l" r="r" t="t"/>
            <a:pathLst>
              <a:path extrusionOk="0" h="460849" w="2121245">
                <a:moveTo>
                  <a:pt x="0" y="0"/>
                </a:moveTo>
                <a:lnTo>
                  <a:pt x="2121245" y="0"/>
                </a:lnTo>
                <a:lnTo>
                  <a:pt x="2121245" y="460849"/>
                </a:lnTo>
                <a:lnTo>
                  <a:pt x="0" y="46084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g33319f16c52_162_180"/>
          <p:cNvSpPr/>
          <p:nvPr/>
        </p:nvSpPr>
        <p:spPr>
          <a:xfrm>
            <a:off x="767542" y="3677625"/>
            <a:ext cx="2121245" cy="460849"/>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1350"/>
              <a:buFont typeface="Arial"/>
              <a:buNone/>
            </a:pPr>
            <a:r>
              <a:rPr b="1" lang="en-US" sz="1350">
                <a:solidFill>
                  <a:srgbClr val="404040"/>
                </a:solidFill>
                <a:latin typeface="Arial"/>
                <a:ea typeface="Arial"/>
                <a:cs typeface="Arial"/>
                <a:sym typeface="Arial"/>
              </a:rPr>
              <a:t>Best Practices</a:t>
            </a:r>
            <a:endParaRPr sz="1125">
              <a:solidFill>
                <a:schemeClr val="dk1"/>
              </a:solidFill>
              <a:latin typeface="Calibri"/>
              <a:ea typeface="Calibri"/>
              <a:cs typeface="Calibri"/>
              <a:sym typeface="Calibri"/>
            </a:endParaRPr>
          </a:p>
        </p:txBody>
      </p:sp>
      <p:sp>
        <p:nvSpPr>
          <p:cNvPr id="509" name="Google Shape;509;g33319f16c52_162_180"/>
          <p:cNvSpPr/>
          <p:nvPr/>
        </p:nvSpPr>
        <p:spPr>
          <a:xfrm>
            <a:off x="538252" y="590404"/>
            <a:ext cx="7818109" cy="2856966"/>
          </a:xfrm>
          <a:custGeom>
            <a:rect b="b" l="l" r="r" t="t"/>
            <a:pathLst>
              <a:path extrusionOk="0" h="2856966" w="7818109">
                <a:moveTo>
                  <a:pt x="0" y="0"/>
                </a:moveTo>
                <a:lnTo>
                  <a:pt x="7818109" y="0"/>
                </a:lnTo>
                <a:lnTo>
                  <a:pt x="7818109" y="2856966"/>
                </a:lnTo>
                <a:lnTo>
                  <a:pt x="0" y="2856966"/>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g33319f16c52_162_180"/>
          <p:cNvSpPr/>
          <p:nvPr/>
        </p:nvSpPr>
        <p:spPr>
          <a:xfrm>
            <a:off x="538252" y="590404"/>
            <a:ext cx="7818109" cy="2856966"/>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25"/>
              <a:buFont typeface="Calibri"/>
              <a:buNone/>
            </a:pPr>
            <a:r>
              <a:t/>
            </a:r>
            <a:endParaRPr sz="1125">
              <a:solidFill>
                <a:schemeClr val="dk1"/>
              </a:solidFill>
              <a:latin typeface="Calibri"/>
              <a:ea typeface="Calibri"/>
              <a:cs typeface="Calibri"/>
              <a:sym typeface="Calibri"/>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Apply learned techniques to sample_interview_data.csv.</a:t>
            </a:r>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First, implement </a:t>
            </a:r>
            <a:r>
              <a:rPr b="1" lang="en-US" sz="1400">
                <a:solidFill>
                  <a:srgbClr val="333333"/>
                </a:solidFill>
                <a:latin typeface="Calibri"/>
                <a:ea typeface="Calibri"/>
                <a:cs typeface="Calibri"/>
                <a:sym typeface="Calibri"/>
              </a:rPr>
              <a:t>exploratory approaches (open coding)</a:t>
            </a:r>
            <a:r>
              <a:rPr lang="en-US" sz="1400">
                <a:solidFill>
                  <a:srgbClr val="333333"/>
                </a:solidFill>
                <a:latin typeface="Calibri"/>
                <a:ea typeface="Calibri"/>
                <a:cs typeface="Calibri"/>
                <a:sym typeface="Calibri"/>
              </a:rPr>
              <a:t> to establish a codebook. Then, apply the codebook for a more structured coding process.</a:t>
            </a:r>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Your codebook does not need to follow the structure of the provided codebook. For example, it does not require a two-layer format. Instead, it should reflect the characteristics of the data sample and include </a:t>
            </a:r>
            <a:r>
              <a:rPr b="1" lang="en-US" sz="1400">
                <a:solidFill>
                  <a:srgbClr val="333333"/>
                </a:solidFill>
                <a:latin typeface="Calibri"/>
                <a:ea typeface="Calibri"/>
                <a:cs typeface="Calibri"/>
                <a:sym typeface="Calibri"/>
              </a:rPr>
              <a:t>Codes</a:t>
            </a:r>
            <a:r>
              <a:rPr lang="en-US" sz="1400">
                <a:solidFill>
                  <a:srgbClr val="333333"/>
                </a:solidFill>
                <a:latin typeface="Calibri"/>
                <a:ea typeface="Calibri"/>
                <a:cs typeface="Calibri"/>
                <a:sym typeface="Calibri"/>
              </a:rPr>
              <a:t> and </a:t>
            </a:r>
            <a:r>
              <a:rPr b="1" lang="en-US" sz="1400">
                <a:solidFill>
                  <a:srgbClr val="333333"/>
                </a:solidFill>
                <a:latin typeface="Calibri"/>
                <a:ea typeface="Calibri"/>
                <a:cs typeface="Calibri"/>
                <a:sym typeface="Calibri"/>
              </a:rPr>
              <a:t>Descriptions</a:t>
            </a:r>
            <a:r>
              <a:rPr lang="en-US" sz="1400">
                <a:solidFill>
                  <a:srgbClr val="333333"/>
                </a:solidFill>
                <a:latin typeface="Calibri"/>
                <a:ea typeface="Calibri"/>
                <a:cs typeface="Calibri"/>
                <a:sym typeface="Calibri"/>
              </a:rPr>
              <a:t>.</a:t>
            </a:r>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Conduct sentiment analysis on the dataset. You can define any sentiment you want to explore.</a:t>
            </a:r>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Discovery the connection between themes and sentiments. </a:t>
            </a:r>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Experiment with different </a:t>
            </a:r>
            <a:r>
              <a:rPr b="1" lang="en-US" sz="1400">
                <a:solidFill>
                  <a:srgbClr val="333333"/>
                </a:solidFill>
                <a:latin typeface="Calibri"/>
                <a:ea typeface="Calibri"/>
                <a:cs typeface="Calibri"/>
                <a:sym typeface="Calibri"/>
              </a:rPr>
              <a:t>LLM settings</a:t>
            </a:r>
            <a:r>
              <a:rPr lang="en-US" sz="1400">
                <a:solidFill>
                  <a:srgbClr val="333333"/>
                </a:solidFill>
                <a:latin typeface="Calibri"/>
                <a:ea typeface="Calibri"/>
                <a:cs typeface="Calibri"/>
                <a:sym typeface="Calibri"/>
              </a:rPr>
              <a:t>, including various models, parameters (if applicable), and prompts. Document your </a:t>
            </a:r>
            <a:r>
              <a:rPr b="1" lang="en-US" sz="1400">
                <a:solidFill>
                  <a:srgbClr val="333333"/>
                </a:solidFill>
                <a:latin typeface="Calibri"/>
                <a:ea typeface="Calibri"/>
                <a:cs typeface="Calibri"/>
                <a:sym typeface="Calibri"/>
              </a:rPr>
              <a:t>coding decisions, rationale, and validation process</a:t>
            </a:r>
            <a:r>
              <a:rPr lang="en-US" sz="1400">
                <a:solidFill>
                  <a:srgbClr val="333333"/>
                </a:solidFill>
                <a:latin typeface="Calibri"/>
                <a:ea typeface="Calibri"/>
                <a:cs typeface="Calibri"/>
                <a:sym typeface="Calibri"/>
              </a:rPr>
              <a:t> throughout the analysis.</a:t>
            </a:r>
            <a:endParaRPr/>
          </a:p>
          <a:p>
            <a:pPr indent="-285750" lvl="0" marL="285750" marR="0" rtl="0" algn="l">
              <a:spcBef>
                <a:spcPts val="0"/>
              </a:spcBef>
              <a:spcAft>
                <a:spcPts val="0"/>
              </a:spcAft>
              <a:buClr>
                <a:srgbClr val="333333"/>
              </a:buClr>
              <a:buSzPts val="1400"/>
              <a:buFont typeface="Arial"/>
              <a:buChar char="•"/>
            </a:pPr>
            <a:r>
              <a:rPr lang="en-US" sz="1400">
                <a:solidFill>
                  <a:srgbClr val="333333"/>
                </a:solidFill>
                <a:latin typeface="Calibri"/>
                <a:ea typeface="Calibri"/>
                <a:cs typeface="Calibri"/>
                <a:sym typeface="Calibri"/>
              </a:rPr>
              <a:t>Submit a </a:t>
            </a:r>
            <a:r>
              <a:rPr b="1" lang="en-US" sz="1400">
                <a:solidFill>
                  <a:srgbClr val="333333"/>
                </a:solidFill>
                <a:latin typeface="Calibri"/>
                <a:ea typeface="Calibri"/>
                <a:cs typeface="Calibri"/>
                <a:sym typeface="Calibri"/>
              </a:rPr>
              <a:t>write-up</a:t>
            </a:r>
            <a:r>
              <a:rPr lang="en-US" sz="1400">
                <a:solidFill>
                  <a:srgbClr val="333333"/>
                </a:solidFill>
                <a:latin typeface="Calibri"/>
                <a:ea typeface="Calibri"/>
                <a:cs typeface="Calibri"/>
                <a:sym typeface="Calibri"/>
              </a:rPr>
              <a:t> of your coding results and a </a:t>
            </a:r>
            <a:r>
              <a:rPr b="1" lang="en-US" sz="1400">
                <a:solidFill>
                  <a:srgbClr val="333333"/>
                </a:solidFill>
                <a:latin typeface="Calibri"/>
                <a:ea typeface="Calibri"/>
                <a:cs typeface="Calibri"/>
                <a:sym typeface="Calibri"/>
              </a:rPr>
              <a:t>description of your codebook</a:t>
            </a:r>
            <a:r>
              <a:rPr lang="en-US" sz="1400">
                <a:solidFill>
                  <a:srgbClr val="333333"/>
                </a:solidFill>
                <a:latin typeface="Calibri"/>
                <a:ea typeface="Calibri"/>
                <a:cs typeface="Calibri"/>
                <a:sym typeface="Calibri"/>
              </a:rPr>
              <a:t> (single-spaced, no longer than two pages).</a:t>
            </a:r>
            <a:endParaRPr/>
          </a:p>
        </p:txBody>
      </p:sp>
      <p:sp>
        <p:nvSpPr>
          <p:cNvPr id="511" name="Google Shape;511;g33319f16c52_162_180"/>
          <p:cNvSpPr/>
          <p:nvPr/>
        </p:nvSpPr>
        <p:spPr>
          <a:xfrm>
            <a:off x="623632" y="3958052"/>
            <a:ext cx="6231119" cy="1005333"/>
          </a:xfrm>
          <a:custGeom>
            <a:rect b="b" l="l" r="r" t="t"/>
            <a:pathLst>
              <a:path extrusionOk="0" h="1005333" w="6231119">
                <a:moveTo>
                  <a:pt x="0" y="0"/>
                </a:moveTo>
                <a:lnTo>
                  <a:pt x="6231119" y="0"/>
                </a:lnTo>
                <a:lnTo>
                  <a:pt x="6231119" y="1005333"/>
                </a:lnTo>
                <a:lnTo>
                  <a:pt x="0" y="1005333"/>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g33319f16c52_162_180"/>
          <p:cNvSpPr/>
          <p:nvPr/>
        </p:nvSpPr>
        <p:spPr>
          <a:xfrm>
            <a:off x="623632" y="3958052"/>
            <a:ext cx="6231119" cy="1005333"/>
          </a:xfrm>
          <a:prstGeom prst="rect">
            <a:avLst/>
          </a:prstGeom>
          <a:solidFill>
            <a:srgbClr val="FFFFFF">
              <a:alpha val="0"/>
            </a:srgbClr>
          </a:solidFill>
          <a:ln>
            <a:noFill/>
          </a:ln>
        </p:spPr>
        <p:txBody>
          <a:bodyPr anchorCtr="0" anchor="t" bIns="45700" lIns="91425" spcFirstLastPara="1" rIns="91425" wrap="square" tIns="45700">
            <a:noAutofit/>
          </a:bodyPr>
          <a:lstStyle/>
          <a:p>
            <a:pPr indent="-142875" lvl="0" marL="142875" marR="0" rtl="0" algn="l">
              <a:spcBef>
                <a:spcPts val="0"/>
              </a:spcBef>
              <a:spcAft>
                <a:spcPts val="0"/>
              </a:spcAft>
              <a:buClr>
                <a:srgbClr val="404040"/>
              </a:buClr>
              <a:buSzPts val="900"/>
              <a:buFont typeface="Arial"/>
              <a:buChar char="•"/>
            </a:pPr>
            <a:r>
              <a:rPr lang="en-US" sz="900">
                <a:solidFill>
                  <a:srgbClr val="404040"/>
                </a:solidFill>
                <a:latin typeface="Arial"/>
                <a:ea typeface="Arial"/>
                <a:cs typeface="Arial"/>
                <a:sym typeface="Arial"/>
              </a:rPr>
              <a:t>Maintain consistent validation protocols</a:t>
            </a:r>
            <a:endParaRPr sz="1125">
              <a:solidFill>
                <a:schemeClr val="dk1"/>
              </a:solidFill>
              <a:latin typeface="Calibri"/>
              <a:ea typeface="Calibri"/>
              <a:cs typeface="Calibri"/>
              <a:sym typeface="Calibri"/>
            </a:endParaRPr>
          </a:p>
          <a:p>
            <a:pPr indent="-142875" lvl="0" marL="142875" marR="0" rtl="0" algn="l">
              <a:spcBef>
                <a:spcPts val="10"/>
              </a:spcBef>
              <a:spcAft>
                <a:spcPts val="0"/>
              </a:spcAft>
              <a:buClr>
                <a:srgbClr val="404040"/>
              </a:buClr>
              <a:buSzPts val="900"/>
              <a:buFont typeface="Arial"/>
              <a:buChar char="•"/>
            </a:pPr>
            <a:r>
              <a:rPr lang="en-US" sz="900">
                <a:solidFill>
                  <a:srgbClr val="404040"/>
                </a:solidFill>
                <a:latin typeface="Arial"/>
                <a:ea typeface="Arial"/>
                <a:cs typeface="Arial"/>
                <a:sym typeface="Arial"/>
              </a:rPr>
              <a:t>Document LLM configuration settings</a:t>
            </a:r>
            <a:endParaRPr sz="1125">
              <a:solidFill>
                <a:schemeClr val="dk1"/>
              </a:solidFill>
              <a:latin typeface="Calibri"/>
              <a:ea typeface="Calibri"/>
              <a:cs typeface="Calibri"/>
              <a:sym typeface="Calibri"/>
            </a:endParaRPr>
          </a:p>
          <a:p>
            <a:pPr indent="-142875" lvl="0" marL="142875" marR="0" rtl="0" algn="l">
              <a:spcBef>
                <a:spcPts val="10"/>
              </a:spcBef>
              <a:spcAft>
                <a:spcPts val="0"/>
              </a:spcAft>
              <a:buClr>
                <a:srgbClr val="404040"/>
              </a:buClr>
              <a:buSzPts val="900"/>
              <a:buFont typeface="Arial"/>
              <a:buChar char="•"/>
            </a:pPr>
            <a:r>
              <a:rPr lang="en-US" sz="900">
                <a:solidFill>
                  <a:srgbClr val="404040"/>
                </a:solidFill>
                <a:latin typeface="Arial"/>
                <a:ea typeface="Arial"/>
                <a:cs typeface="Arial"/>
                <a:sym typeface="Arial"/>
              </a:rPr>
              <a:t>Create reproducible workflows</a:t>
            </a:r>
            <a:endParaRPr sz="1125">
              <a:solidFill>
                <a:schemeClr val="dk1"/>
              </a:solidFill>
              <a:latin typeface="Calibri"/>
              <a:ea typeface="Calibri"/>
              <a:cs typeface="Calibri"/>
              <a:sym typeface="Calibri"/>
            </a:endParaRPr>
          </a:p>
        </p:txBody>
      </p:sp>
      <p:sp>
        <p:nvSpPr>
          <p:cNvPr id="513" name="Google Shape;513;g33319f16c52_162_180"/>
          <p:cNvSpPr/>
          <p:nvPr/>
        </p:nvSpPr>
        <p:spPr>
          <a:xfrm>
            <a:off x="0" y="47970"/>
            <a:ext cx="4383625" cy="618945"/>
          </a:xfrm>
          <a:custGeom>
            <a:rect b="b" l="l" r="r" t="t"/>
            <a:pathLst>
              <a:path extrusionOk="0" h="618945" w="4383625">
                <a:moveTo>
                  <a:pt x="0" y="0"/>
                </a:moveTo>
                <a:lnTo>
                  <a:pt x="4383625" y="0"/>
                </a:lnTo>
                <a:lnTo>
                  <a:pt x="4383625" y="618945"/>
                </a:lnTo>
                <a:lnTo>
                  <a:pt x="0" y="618945"/>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g33319f16c52_162_180"/>
          <p:cNvSpPr/>
          <p:nvPr/>
        </p:nvSpPr>
        <p:spPr>
          <a:xfrm>
            <a:off x="0" y="47970"/>
            <a:ext cx="4383625" cy="618945"/>
          </a:xfrm>
          <a:prstGeom prst="rect">
            <a:avLst/>
          </a:prstGeom>
          <a:solidFill>
            <a:srgbClr val="FFFFFF">
              <a:alpha val="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04040"/>
              </a:buClr>
              <a:buSzPts val="2025"/>
              <a:buFont typeface="Arial"/>
              <a:buNone/>
            </a:pPr>
            <a:r>
              <a:rPr b="1" lang="en-US" sz="2025">
                <a:solidFill>
                  <a:srgbClr val="404040"/>
                </a:solidFill>
                <a:latin typeface="Arial"/>
                <a:ea typeface="Arial"/>
                <a:cs typeface="Arial"/>
                <a:sym typeface="Arial"/>
              </a:rPr>
              <a:t>Hands-on Application</a:t>
            </a:r>
            <a:endParaRPr sz="1125">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9"/>
          <p:cNvSpPr txBox="1"/>
          <p:nvPr>
            <p:ph idx="1" type="body"/>
          </p:nvPr>
        </p:nvSpPr>
        <p:spPr>
          <a:xfrm>
            <a:off x="473443" y="1193800"/>
            <a:ext cx="8197114" cy="3923315"/>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400"/>
              </a:spcBef>
              <a:spcAft>
                <a:spcPts val="0"/>
              </a:spcAft>
              <a:buSzPts val="2000"/>
              <a:buChar char="–"/>
            </a:pPr>
            <a:r>
              <a:rPr lang="en-US" sz="2200"/>
              <a:t>RADAR for more accurate and personalized recommendation:</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Retrieve</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Assess (with cosine similarity)</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Decide (recommend, augment, or generate)</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Augment (if necessary)</a:t>
            </a:r>
            <a:endParaRPr/>
          </a:p>
          <a:p>
            <a:pPr indent="-342900" lvl="2" marL="1371600" rtl="0" algn="l">
              <a:lnSpc>
                <a:spcPct val="100000"/>
              </a:lnSpc>
              <a:spcBef>
                <a:spcPts val="360"/>
              </a:spcBef>
              <a:spcAft>
                <a:spcPts val="0"/>
              </a:spcAft>
              <a:buSzPts val="1800"/>
              <a:buFont typeface="Arial"/>
              <a:buChar char="•"/>
            </a:pPr>
            <a:r>
              <a:rPr b="0" i="0" lang="en-US" sz="1600">
                <a:solidFill>
                  <a:srgbClr val="1D1C1D"/>
                </a:solidFill>
                <a:latin typeface="Lato"/>
                <a:ea typeface="Lato"/>
                <a:cs typeface="Lato"/>
                <a:sym typeface="Lato"/>
              </a:rPr>
              <a:t>Regenerate (from scratch if below threshold)</a:t>
            </a:r>
            <a:endParaRPr/>
          </a:p>
          <a:p>
            <a:pPr indent="-228600" lvl="3" marL="1828800" rtl="0" algn="l">
              <a:lnSpc>
                <a:spcPct val="100000"/>
              </a:lnSpc>
              <a:spcBef>
                <a:spcPts val="320"/>
              </a:spcBef>
              <a:spcAft>
                <a:spcPts val="0"/>
              </a:spcAft>
              <a:buSzPts val="1600"/>
              <a:buNone/>
            </a:pPr>
            <a:r>
              <a:t/>
            </a:r>
            <a:endParaRPr/>
          </a:p>
          <a:p>
            <a:pPr indent="-228600" lvl="1" marL="914400" rtl="0" algn="l">
              <a:lnSpc>
                <a:spcPct val="100000"/>
              </a:lnSpc>
              <a:spcBef>
                <a:spcPts val="400"/>
              </a:spcBef>
              <a:spcAft>
                <a:spcPts val="0"/>
              </a:spcAft>
              <a:buSzPts val="2000"/>
              <a:buNone/>
            </a:pPr>
            <a:r>
              <a:t/>
            </a:r>
            <a:endParaRPr/>
          </a:p>
        </p:txBody>
      </p:sp>
      <p:sp>
        <p:nvSpPr>
          <p:cNvPr id="520" name="Google Shape;520;p3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Next Week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idx="1" type="body"/>
          </p:nvPr>
        </p:nvSpPr>
        <p:spPr>
          <a:xfrm>
            <a:off x="447923" y="1305217"/>
            <a:ext cx="8197114" cy="3127298"/>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480"/>
              </a:spcBef>
              <a:spcAft>
                <a:spcPts val="0"/>
              </a:spcAft>
              <a:buClr>
                <a:srgbClr val="191300"/>
              </a:buClr>
              <a:buSzPts val="2200"/>
              <a:buFont typeface="Merriweather Sans"/>
              <a:buChar char="&gt;"/>
            </a:pPr>
            <a:r>
              <a:rPr i="0" lang="en-US" sz="1600">
                <a:solidFill>
                  <a:srgbClr val="333333"/>
                </a:solidFill>
                <a:latin typeface="Arial"/>
                <a:ea typeface="Arial"/>
                <a:cs typeface="Arial"/>
                <a:sym typeface="Arial"/>
              </a:rPr>
              <a:t>Computational linguistics</a:t>
            </a:r>
            <a:r>
              <a:rPr b="0" i="0" lang="en-US" sz="1600">
                <a:solidFill>
                  <a:srgbClr val="333333"/>
                </a:solidFill>
                <a:latin typeface="Arial"/>
                <a:ea typeface="Arial"/>
                <a:cs typeface="Arial"/>
                <a:sym typeface="Arial"/>
              </a:rPr>
              <a:t>: the science of </a:t>
            </a:r>
            <a:r>
              <a:rPr b="0" i="1" lang="en-US" sz="1600">
                <a:solidFill>
                  <a:srgbClr val="333333"/>
                </a:solidFill>
                <a:latin typeface="Arial"/>
                <a:ea typeface="Arial"/>
                <a:cs typeface="Arial"/>
                <a:sym typeface="Arial"/>
              </a:rPr>
              <a:t>understanding and constructing human language models </a:t>
            </a:r>
            <a:r>
              <a:rPr b="0" i="0" lang="en-US" sz="1600">
                <a:solidFill>
                  <a:srgbClr val="333333"/>
                </a:solidFill>
                <a:latin typeface="Arial"/>
                <a:ea typeface="Arial"/>
                <a:cs typeface="Arial"/>
                <a:sym typeface="Arial"/>
              </a:rPr>
              <a:t>with computers and software tools. Tools like: </a:t>
            </a:r>
            <a:r>
              <a:rPr b="0" lang="en-US" sz="1600">
                <a:solidFill>
                  <a:srgbClr val="333333"/>
                </a:solidFill>
                <a:latin typeface="Arial"/>
                <a:ea typeface="Arial"/>
                <a:cs typeface="Arial"/>
                <a:sym typeface="Arial"/>
              </a:rPr>
              <a:t>L</a:t>
            </a:r>
            <a:r>
              <a:rPr b="0" i="0" lang="en-US" sz="1600">
                <a:solidFill>
                  <a:srgbClr val="333333"/>
                </a:solidFill>
                <a:latin typeface="Arial"/>
                <a:ea typeface="Arial"/>
                <a:cs typeface="Arial"/>
                <a:sym typeface="Arial"/>
              </a:rPr>
              <a:t>anguage translators, </a:t>
            </a:r>
            <a:r>
              <a:rPr b="0" lang="en-US" sz="1600">
                <a:solidFill>
                  <a:srgbClr val="333333"/>
                </a:solidFill>
                <a:latin typeface="Arial"/>
                <a:ea typeface="Arial"/>
                <a:cs typeface="Arial"/>
                <a:sym typeface="Arial"/>
              </a:rPr>
              <a:t>T</a:t>
            </a:r>
            <a:r>
              <a:rPr b="0" i="0" lang="en-US" sz="1600">
                <a:solidFill>
                  <a:srgbClr val="333333"/>
                </a:solidFill>
                <a:latin typeface="Arial"/>
                <a:ea typeface="Arial"/>
                <a:cs typeface="Arial"/>
                <a:sym typeface="Arial"/>
              </a:rPr>
              <a:t>ext-to-speech synthesizers; </a:t>
            </a:r>
            <a:r>
              <a:rPr b="0" lang="en-US" sz="1600">
                <a:solidFill>
                  <a:srgbClr val="333333"/>
                </a:solidFill>
                <a:latin typeface="Arial"/>
                <a:ea typeface="Arial"/>
                <a:cs typeface="Arial"/>
                <a:sym typeface="Arial"/>
              </a:rPr>
              <a:t>S</a:t>
            </a:r>
            <a:r>
              <a:rPr b="0" i="0" lang="en-US" sz="1600">
                <a:solidFill>
                  <a:srgbClr val="333333"/>
                </a:solidFill>
                <a:latin typeface="Arial"/>
                <a:ea typeface="Arial"/>
                <a:cs typeface="Arial"/>
                <a:sym typeface="Arial"/>
              </a:rPr>
              <a:t>peech recognition software are based on computational linguistics. </a:t>
            </a:r>
            <a:endParaRPr sz="2200"/>
          </a:p>
          <a:p>
            <a:pPr indent="-368300" lvl="0" marL="457200" marR="0" rtl="0" algn="l">
              <a:lnSpc>
                <a:spcPct val="100000"/>
              </a:lnSpc>
              <a:spcBef>
                <a:spcPts val="480"/>
              </a:spcBef>
              <a:spcAft>
                <a:spcPts val="0"/>
              </a:spcAft>
              <a:buClr>
                <a:srgbClr val="191300"/>
              </a:buClr>
              <a:buSzPts val="2200"/>
              <a:buFont typeface="Merriweather Sans"/>
              <a:buChar char="&gt;"/>
            </a:pPr>
            <a:r>
              <a:rPr i="0" lang="en-US" sz="1600">
                <a:solidFill>
                  <a:srgbClr val="333333"/>
                </a:solidFill>
                <a:latin typeface="Arial"/>
                <a:ea typeface="Arial"/>
                <a:cs typeface="Arial"/>
                <a:sym typeface="Arial"/>
              </a:rPr>
              <a:t>Machine Learning: </a:t>
            </a:r>
            <a:r>
              <a:rPr b="0" i="0" lang="en-US" sz="1600">
                <a:solidFill>
                  <a:srgbClr val="333333"/>
                </a:solidFill>
                <a:latin typeface="Arial"/>
                <a:ea typeface="Arial"/>
                <a:cs typeface="Arial"/>
                <a:sym typeface="Arial"/>
              </a:rPr>
              <a:t>A technology trains a computer with sample data to improve its efficiency. </a:t>
            </a:r>
            <a:r>
              <a:rPr b="0" lang="en-US" sz="1600">
                <a:solidFill>
                  <a:srgbClr val="333333"/>
                </a:solidFill>
                <a:latin typeface="Arial"/>
                <a:ea typeface="Arial"/>
                <a:cs typeface="Arial"/>
                <a:sym typeface="Arial"/>
              </a:rPr>
              <a:t>M</a:t>
            </a:r>
            <a:r>
              <a:rPr b="0" i="0" lang="en-US" sz="1600">
                <a:solidFill>
                  <a:srgbClr val="333333"/>
                </a:solidFill>
                <a:latin typeface="Arial"/>
                <a:ea typeface="Arial"/>
                <a:cs typeface="Arial"/>
                <a:sym typeface="Arial"/>
              </a:rPr>
              <a:t>achine learning (ML) methods teach NLP applications to </a:t>
            </a:r>
            <a:r>
              <a:rPr b="0" i="1" lang="en-US" sz="1600">
                <a:solidFill>
                  <a:srgbClr val="333333"/>
                </a:solidFill>
                <a:latin typeface="Arial"/>
                <a:ea typeface="Arial"/>
                <a:cs typeface="Arial"/>
                <a:sym typeface="Arial"/>
              </a:rPr>
              <a:t>recognize and accurately understand human language</a:t>
            </a:r>
            <a:r>
              <a:rPr b="0" i="0" lang="en-US" sz="1600">
                <a:solidFill>
                  <a:srgbClr val="333333"/>
                </a:solidFill>
                <a:latin typeface="Arial"/>
                <a:ea typeface="Arial"/>
                <a:cs typeface="Arial"/>
                <a:sym typeface="Arial"/>
              </a:rPr>
              <a:t>.</a:t>
            </a:r>
            <a:endParaRPr sz="2200"/>
          </a:p>
          <a:p>
            <a:pPr indent="-368300" lvl="0" marL="457200" marR="0" rtl="0" algn="l">
              <a:lnSpc>
                <a:spcPct val="100000"/>
              </a:lnSpc>
              <a:spcBef>
                <a:spcPts val="480"/>
              </a:spcBef>
              <a:spcAft>
                <a:spcPts val="0"/>
              </a:spcAft>
              <a:buClr>
                <a:srgbClr val="191300"/>
              </a:buClr>
              <a:buSzPts val="2200"/>
              <a:buFont typeface="Merriweather Sans"/>
              <a:buChar char="&gt;"/>
            </a:pPr>
            <a:r>
              <a:rPr i="0" lang="en-US" sz="1600">
                <a:solidFill>
                  <a:srgbClr val="333333"/>
                </a:solidFill>
                <a:latin typeface="Arial"/>
                <a:ea typeface="Arial"/>
                <a:cs typeface="Arial"/>
                <a:sym typeface="Arial"/>
              </a:rPr>
              <a:t>Deep Learning: </a:t>
            </a:r>
            <a:r>
              <a:rPr b="0" i="0" lang="en-US" sz="1600">
                <a:solidFill>
                  <a:srgbClr val="333333"/>
                </a:solidFill>
                <a:latin typeface="Arial"/>
                <a:ea typeface="Arial"/>
                <a:cs typeface="Arial"/>
                <a:sym typeface="Arial"/>
              </a:rPr>
              <a:t>A subset of machine learning </a:t>
            </a:r>
            <a:r>
              <a:rPr b="0" i="1" lang="en-US" sz="1600">
                <a:solidFill>
                  <a:srgbClr val="333333"/>
                </a:solidFill>
                <a:latin typeface="Arial"/>
                <a:ea typeface="Arial"/>
                <a:cs typeface="Arial"/>
                <a:sym typeface="Arial"/>
              </a:rPr>
              <a:t>that teaches computers to learn, think, act like humans</a:t>
            </a:r>
            <a:r>
              <a:rPr b="0" i="0" lang="en-US" sz="1600">
                <a:solidFill>
                  <a:srgbClr val="333333"/>
                </a:solidFill>
                <a:latin typeface="Arial"/>
                <a:ea typeface="Arial"/>
                <a:cs typeface="Arial"/>
                <a:sym typeface="Arial"/>
              </a:rPr>
              <a:t>.</a:t>
            </a:r>
            <a:r>
              <a:rPr i="0" lang="en-US" sz="1600">
                <a:solidFill>
                  <a:srgbClr val="333333"/>
                </a:solidFill>
                <a:latin typeface="Arial"/>
                <a:ea typeface="Arial"/>
                <a:cs typeface="Arial"/>
                <a:sym typeface="Arial"/>
              </a:rPr>
              <a:t> It involves neural network models to enable computers to recognize, classify, and co-relate complex patterns in language data.</a:t>
            </a:r>
            <a:endParaRPr sz="2200"/>
          </a:p>
        </p:txBody>
      </p:sp>
      <p:sp>
        <p:nvSpPr>
          <p:cNvPr id="67" name="Google Shape;67;p14"/>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Natural Language Processing (NLP)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447923" y="26385"/>
            <a:ext cx="3819834"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000"/>
              <a:t>Traditional Text as Data Methods</a:t>
            </a:r>
            <a:endParaRPr/>
          </a:p>
        </p:txBody>
      </p:sp>
      <p:pic>
        <p:nvPicPr>
          <p:cNvPr descr="A diagram of a process flow&#10;&#10;Description automatically generated" id="73" name="Google Shape;73;p15"/>
          <p:cNvPicPr preferRelativeResize="0"/>
          <p:nvPr/>
        </p:nvPicPr>
        <p:blipFill rotWithShape="1">
          <a:blip r:embed="rId3">
            <a:alphaModFix/>
          </a:blip>
          <a:srcRect b="0" l="0" r="0" t="0"/>
          <a:stretch/>
        </p:blipFill>
        <p:spPr>
          <a:xfrm>
            <a:off x="1307136" y="980492"/>
            <a:ext cx="7138218" cy="4096955"/>
          </a:xfrm>
          <a:prstGeom prst="rect">
            <a:avLst/>
          </a:prstGeom>
          <a:noFill/>
          <a:ln>
            <a:noFill/>
          </a:ln>
        </p:spPr>
      </p:pic>
      <p:sp>
        <p:nvSpPr>
          <p:cNvPr id="74" name="Google Shape;74;p15"/>
          <p:cNvSpPr txBox="1"/>
          <p:nvPr/>
        </p:nvSpPr>
        <p:spPr>
          <a:xfrm>
            <a:off x="4752975" y="66053"/>
            <a:ext cx="425829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22222"/>
                </a:solidFill>
                <a:latin typeface="Arial"/>
                <a:ea typeface="Arial"/>
                <a:cs typeface="Arial"/>
                <a:sym typeface="Arial"/>
              </a:rPr>
              <a:t>Grimmer, J., &amp; Stewart, B. M. (2013). Text as data: The promise and pitfalls of automatic content analysis methods for political texts. </a:t>
            </a:r>
            <a:r>
              <a:rPr b="0" i="1" lang="en-US" sz="1400" u="none" cap="none" strike="noStrike">
                <a:solidFill>
                  <a:srgbClr val="222222"/>
                </a:solidFill>
                <a:latin typeface="Arial"/>
                <a:ea typeface="Arial"/>
                <a:cs typeface="Arial"/>
                <a:sym typeface="Arial"/>
              </a:rPr>
              <a:t>Political analysis</a:t>
            </a:r>
            <a:r>
              <a:rPr b="0" i="0" lang="en-US" sz="1400" u="none" cap="none" strike="noStrike">
                <a:solidFill>
                  <a:srgbClr val="222222"/>
                </a:solidFill>
                <a:latin typeface="Arial"/>
                <a:ea typeface="Arial"/>
                <a:cs typeface="Arial"/>
                <a:sym typeface="Arial"/>
              </a:rPr>
              <a:t>, </a:t>
            </a:r>
            <a:r>
              <a:rPr b="0" i="1" lang="en-US" sz="1400" u="none" cap="none" strike="noStrike">
                <a:solidFill>
                  <a:srgbClr val="222222"/>
                </a:solidFill>
                <a:latin typeface="Arial"/>
                <a:ea typeface="Arial"/>
                <a:cs typeface="Arial"/>
                <a:sym typeface="Arial"/>
              </a:rPr>
              <a:t>21</a:t>
            </a:r>
            <a:r>
              <a:rPr b="0" i="0" lang="en-US" sz="1400" u="none" cap="none" strike="noStrike">
                <a:solidFill>
                  <a:srgbClr val="222222"/>
                </a:solidFill>
                <a:latin typeface="Arial"/>
                <a:ea typeface="Arial"/>
                <a:cs typeface="Arial"/>
                <a:sym typeface="Arial"/>
              </a:rPr>
              <a:t>(3), 267-297.</a:t>
            </a:r>
            <a:endParaRPr b="0" i="0" sz="1400" u="none" cap="none" strike="noStrike">
              <a:solidFill>
                <a:srgbClr val="000000"/>
              </a:solidFill>
              <a:latin typeface="Arial"/>
              <a:ea typeface="Arial"/>
              <a:cs typeface="Arial"/>
              <a:sym typeface="Arial"/>
            </a:endParaRPr>
          </a:p>
        </p:txBody>
      </p:sp>
      <p:sp>
        <p:nvSpPr>
          <p:cNvPr id="75" name="Google Shape;75;p15"/>
          <p:cNvSpPr/>
          <p:nvPr/>
        </p:nvSpPr>
        <p:spPr>
          <a:xfrm>
            <a:off x="6032671" y="1663452"/>
            <a:ext cx="2266950" cy="1114425"/>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 name="Google Shape;76;p15"/>
          <p:cNvSpPr/>
          <p:nvPr/>
        </p:nvSpPr>
        <p:spPr>
          <a:xfrm>
            <a:off x="4505325" y="4343400"/>
            <a:ext cx="1266825" cy="43815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 name="Google Shape;77;p15"/>
          <p:cNvSpPr/>
          <p:nvPr/>
        </p:nvSpPr>
        <p:spPr>
          <a:xfrm>
            <a:off x="1657350" y="3086100"/>
            <a:ext cx="2066925" cy="733425"/>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solidFill>
                  <a:schemeClr val="dk1"/>
                </a:solidFill>
              </a:rPr>
              <a:t>Topic Modeling: latent Dirichlet allocation </a:t>
            </a:r>
            <a:r>
              <a:rPr lang="en-US" sz="1650">
                <a:solidFill>
                  <a:schemeClr val="dk1"/>
                </a:solidFill>
              </a:rPr>
              <a:t>(LDA, see Blei, 2012; Blei, Ng, &amp; Jordan, 2003)</a:t>
            </a:r>
            <a:endParaRPr>
              <a:solidFill>
                <a:schemeClr val="dk1"/>
              </a:solidFill>
            </a:endParaRPr>
          </a:p>
          <a:p>
            <a:pPr indent="0" lvl="0" marL="0" rtl="0" algn="l">
              <a:lnSpc>
                <a:spcPct val="90000"/>
              </a:lnSpc>
              <a:spcBef>
                <a:spcPts val="0"/>
              </a:spcBef>
              <a:spcAft>
                <a:spcPts val="0"/>
              </a:spcAft>
              <a:buSzPts val="2250"/>
              <a:buNone/>
            </a:pPr>
            <a:r>
              <a:t/>
            </a:r>
            <a:endParaRPr>
              <a:solidFill>
                <a:schemeClr val="dk1"/>
              </a:solidFill>
            </a:endParaRPr>
          </a:p>
        </p:txBody>
      </p:sp>
      <p:sp>
        <p:nvSpPr>
          <p:cNvPr id="84" name="Google Shape;84;p16"/>
          <p:cNvSpPr txBox="1"/>
          <p:nvPr>
            <p:ph idx="2" type="body"/>
          </p:nvPr>
        </p:nvSpPr>
        <p:spPr>
          <a:xfrm>
            <a:off x="905932" y="1905000"/>
            <a:ext cx="7450667" cy="2692744"/>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dk1"/>
                </a:solidFill>
              </a:rPr>
              <a:t>LDA assumes that each document is a mixture of topics. For each document, π</a:t>
            </a:r>
            <a:r>
              <a:rPr baseline="-25000" i="1" lang="en-US">
                <a:solidFill>
                  <a:schemeClr val="dk1"/>
                </a:solidFill>
              </a:rPr>
              <a:t>ik</a:t>
            </a:r>
            <a:r>
              <a:rPr i="1" lang="en-US">
                <a:solidFill>
                  <a:schemeClr val="dk1"/>
                </a:solidFill>
              </a:rPr>
              <a:t>, </a:t>
            </a:r>
            <a:r>
              <a:rPr lang="en-US">
                <a:solidFill>
                  <a:schemeClr val="dk1"/>
                </a:solidFill>
              </a:rPr>
              <a:t>represents the proportion of task </a:t>
            </a:r>
            <a:r>
              <a:rPr i="1" lang="en-US">
                <a:solidFill>
                  <a:schemeClr val="dk1"/>
                </a:solidFill>
              </a:rPr>
              <a:t>i</a:t>
            </a:r>
            <a:r>
              <a:rPr lang="en-US">
                <a:solidFill>
                  <a:schemeClr val="dk1"/>
                </a:solidFill>
              </a:rPr>
              <a:t> dedicated to topic </a:t>
            </a:r>
            <a:r>
              <a:rPr i="1" lang="en-US">
                <a:solidFill>
                  <a:schemeClr val="dk1"/>
                </a:solidFill>
              </a:rPr>
              <a:t>k</a:t>
            </a:r>
            <a:r>
              <a:rPr lang="en-US">
                <a:solidFill>
                  <a:schemeClr val="dk1"/>
                </a:solidFill>
              </a:rPr>
              <a:t>. Each task collects the proportions across topics, as π</a:t>
            </a:r>
            <a:r>
              <a:rPr baseline="-25000" i="1" lang="en-US">
                <a:solidFill>
                  <a:schemeClr val="dk1"/>
                </a:solidFill>
              </a:rPr>
              <a:t>i</a:t>
            </a:r>
            <a:r>
              <a:rPr lang="en-US">
                <a:solidFill>
                  <a:schemeClr val="dk1"/>
                </a:solidFill>
              </a:rPr>
              <a:t>= (π</a:t>
            </a:r>
            <a:r>
              <a:rPr baseline="-25000" i="1" lang="en-US">
                <a:solidFill>
                  <a:schemeClr val="dk1"/>
                </a:solidFill>
              </a:rPr>
              <a:t>i1, </a:t>
            </a:r>
            <a:r>
              <a:rPr lang="en-US">
                <a:solidFill>
                  <a:schemeClr val="dk1"/>
                </a:solidFill>
              </a:rPr>
              <a:t>π</a:t>
            </a:r>
            <a:r>
              <a:rPr baseline="-25000" i="1" lang="en-US">
                <a:solidFill>
                  <a:schemeClr val="dk1"/>
                </a:solidFill>
              </a:rPr>
              <a:t>i2, …, </a:t>
            </a:r>
            <a:r>
              <a:rPr lang="en-US">
                <a:solidFill>
                  <a:schemeClr val="dk1"/>
                </a:solidFill>
              </a:rPr>
              <a:t>π</a:t>
            </a:r>
            <a:r>
              <a:rPr baseline="-25000" i="1" lang="en-US">
                <a:solidFill>
                  <a:schemeClr val="dk1"/>
                </a:solidFill>
              </a:rPr>
              <a:t>ik</a:t>
            </a:r>
            <a:r>
              <a:rPr lang="en-US">
                <a:solidFill>
                  <a:schemeClr val="dk1"/>
                </a:solidFill>
              </a:rPr>
              <a:t>). LDA represents a given task as a set of topic weights, rather than assigning it to one of those topics. </a:t>
            </a:r>
            <a:endParaRPr/>
          </a:p>
          <a:p>
            <a:pPr indent="0" lvl="1" marL="0" rtl="0" algn="l">
              <a:lnSpc>
                <a:spcPct val="100000"/>
              </a:lnSpc>
              <a:spcBef>
                <a:spcPts val="0"/>
              </a:spcBef>
              <a:spcAft>
                <a:spcPts val="0"/>
              </a:spcAft>
              <a:buSzPts val="1400"/>
              <a:buNone/>
            </a:pPr>
            <a:r>
              <a:rPr lang="en-US">
                <a:solidFill>
                  <a:schemeClr val="dk1"/>
                </a:solidFill>
              </a:rPr>
              <a:t>(see an example next slide)</a:t>
            </a:r>
            <a:endParaRPr/>
          </a:p>
          <a:p>
            <a:pPr indent="-142875" lvl="0" marL="257175" rtl="0" algn="l">
              <a:lnSpc>
                <a:spcPct val="100000"/>
              </a:lnSpc>
              <a:spcBef>
                <a:spcPts val="0"/>
              </a:spcBef>
              <a:spcAft>
                <a:spcPts val="0"/>
              </a:spcAft>
              <a:buSzPts val="1800"/>
              <a:buFont typeface="Merriweather Sans"/>
              <a:buNone/>
            </a:pPr>
            <a:r>
              <a:t/>
            </a:r>
            <a:endParaRPr>
              <a:solidFill>
                <a:schemeClr val="dk1"/>
              </a:solidFill>
            </a:endParaRPr>
          </a:p>
          <a:p>
            <a:pPr indent="-142875" lvl="0" marL="257175" rtl="0" algn="l">
              <a:lnSpc>
                <a:spcPct val="100000"/>
              </a:lnSpc>
              <a:spcBef>
                <a:spcPts val="0"/>
              </a:spcBef>
              <a:spcAft>
                <a:spcPts val="0"/>
              </a:spcAft>
              <a:buSzPts val="1800"/>
              <a:buFont typeface="Merriweather Sans"/>
              <a:buNone/>
            </a:pPr>
            <a:r>
              <a:t/>
            </a:r>
            <a:endParaRPr>
              <a:solidFill>
                <a:schemeClr val="dk1"/>
              </a:solidFill>
            </a:endParaRPr>
          </a:p>
        </p:txBody>
      </p:sp>
      <p:sp>
        <p:nvSpPr>
          <p:cNvPr id="85" name="Google Shape;85;p16"/>
          <p:cNvSpPr txBox="1"/>
          <p:nvPr>
            <p:ph idx="3" type="body"/>
          </p:nvPr>
        </p:nvSpPr>
        <p:spPr>
          <a:xfrm>
            <a:off x="745068" y="1073027"/>
            <a:ext cx="7865532" cy="3083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dk1"/>
                </a:solidFill>
              </a:rPr>
              <a:t>LDA is a generative statistical model that identifies the latent topics and corresponding proportions that compose a document. </a:t>
            </a:r>
            <a:endParaRPr/>
          </a:p>
          <a:p>
            <a:pPr indent="0" lvl="0" marL="0" rtl="0" algn="l">
              <a:lnSpc>
                <a:spcPct val="90000"/>
              </a:lnSpc>
              <a:spcBef>
                <a:spcPts val="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200"/>
              <a:buNone/>
            </a:pPr>
            <a:r>
              <a:rPr lang="en-US">
                <a:solidFill>
                  <a:schemeClr val="dk1"/>
                </a:solidFill>
              </a:rPr>
              <a:t>Text Analysis: latent Dirichlet allocation </a:t>
            </a:r>
            <a:r>
              <a:rPr lang="en-US" sz="2400">
                <a:solidFill>
                  <a:schemeClr val="dk1"/>
                </a:solidFill>
              </a:rPr>
              <a:t>(LDA, see Blei, 2012; Blei, Ng, &amp; Jordan, 2003)</a:t>
            </a:r>
            <a:endParaRPr>
              <a:solidFill>
                <a:schemeClr val="dk1"/>
              </a:solidFill>
            </a:endParaRPr>
          </a:p>
          <a:p>
            <a:pPr indent="0" lvl="0" marL="0" rtl="0" algn="l">
              <a:lnSpc>
                <a:spcPct val="90000"/>
              </a:lnSpc>
              <a:spcBef>
                <a:spcPts val="0"/>
              </a:spcBef>
              <a:spcAft>
                <a:spcPts val="0"/>
              </a:spcAft>
              <a:buSzPts val="2250"/>
              <a:buNone/>
            </a:pPr>
            <a:r>
              <a:t/>
            </a:r>
            <a:endParaRPr>
              <a:solidFill>
                <a:schemeClr val="dk1"/>
              </a:solidFill>
            </a:endParaRPr>
          </a:p>
        </p:txBody>
      </p:sp>
      <p:sp>
        <p:nvSpPr>
          <p:cNvPr id="92" name="Google Shape;92;p17"/>
          <p:cNvSpPr txBox="1"/>
          <p:nvPr>
            <p:ph idx="2" type="body"/>
          </p:nvPr>
        </p:nvSpPr>
        <p:spPr>
          <a:xfrm>
            <a:off x="1637479" y="3454400"/>
            <a:ext cx="6147836" cy="1143344"/>
          </a:xfrm>
          <a:prstGeom prst="rect">
            <a:avLst/>
          </a:prstGeom>
          <a:noFill/>
          <a:ln>
            <a:noFill/>
          </a:ln>
        </p:spPr>
        <p:txBody>
          <a:bodyPr anchorCtr="0" anchor="t" bIns="45700" lIns="91425" spcFirstLastPara="1" rIns="91425" wrap="square" tIns="45700">
            <a:noAutofit/>
          </a:bodyPr>
          <a:lstStyle/>
          <a:p>
            <a:pPr indent="-142875" lvl="0" marL="257175" rtl="0" algn="l">
              <a:lnSpc>
                <a:spcPct val="100000"/>
              </a:lnSpc>
              <a:spcBef>
                <a:spcPts val="0"/>
              </a:spcBef>
              <a:spcAft>
                <a:spcPts val="0"/>
              </a:spcAft>
              <a:buSzPts val="1800"/>
              <a:buFont typeface="Merriweather Sans"/>
              <a:buNone/>
            </a:pPr>
            <a:r>
              <a:t/>
            </a:r>
            <a:endParaRPr/>
          </a:p>
        </p:txBody>
      </p:sp>
      <p:sp>
        <p:nvSpPr>
          <p:cNvPr id="93" name="Google Shape;93;p17"/>
          <p:cNvSpPr txBox="1"/>
          <p:nvPr>
            <p:ph idx="3"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graphicFrame>
        <p:nvGraphicFramePr>
          <p:cNvPr id="94" name="Google Shape;94;p17"/>
          <p:cNvGraphicFramePr/>
          <p:nvPr/>
        </p:nvGraphicFramePr>
        <p:xfrm>
          <a:off x="3170878" y="1022630"/>
          <a:ext cx="3000000" cy="3000000"/>
        </p:xfrm>
        <a:graphic>
          <a:graphicData uri="http://schemas.openxmlformats.org/drawingml/2006/table">
            <a:tbl>
              <a:tblPr bandRow="1" firstRow="1">
                <a:noFill/>
                <a:tableStyleId>{78987B25-2B63-452A-AA43-DA5B4501347F}</a:tableStyleId>
              </a:tblPr>
              <a:tblGrid>
                <a:gridCol w="1282400"/>
                <a:gridCol w="1796950"/>
                <a:gridCol w="1796950"/>
              </a:tblGrid>
              <a:tr h="864650">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Topic 1: Leadership</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Topic 2: Teacher Capacity Building</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Topic 3: Engaging Parents</a:t>
                      </a:r>
                      <a:endParaRPr sz="1400" u="none" cap="none" strike="noStrike"/>
                    </a:p>
                  </a:txBody>
                  <a:tcPr marT="34300" marB="34300" marR="68575" marL="68575"/>
                </a:tc>
              </a:tr>
              <a:tr h="992525">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0.6</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0.3</a:t>
                      </a:r>
                      <a:endParaRPr sz="1400" u="none" cap="none" strike="noStrike"/>
                    </a:p>
                  </a:txBody>
                  <a:tcPr marT="34300" marB="34300" marR="68575" marL="68575"/>
                </a:tc>
              </a:tr>
              <a:tr h="992525">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0.4</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0.5</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r>
              <a:tr h="992525">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0.8</a:t>
                      </a:r>
                      <a:endParaRPr sz="1400" u="none" cap="none" strike="noStrike"/>
                    </a:p>
                  </a:txBody>
                  <a:tcPr marT="34300" marB="34300" marR="68575" marL="68575"/>
                </a:tc>
              </a:tr>
            </a:tbl>
          </a:graphicData>
        </a:graphic>
      </p:graphicFrame>
      <p:pic>
        <p:nvPicPr>
          <p:cNvPr descr="Original Document - Free interface icons" id="95" name="Google Shape;95;p17"/>
          <p:cNvPicPr preferRelativeResize="0"/>
          <p:nvPr/>
        </p:nvPicPr>
        <p:blipFill rotWithShape="1">
          <a:blip r:embed="rId3">
            <a:alphaModFix/>
          </a:blip>
          <a:srcRect b="0" l="0" r="0" t="0"/>
          <a:stretch/>
        </p:blipFill>
        <p:spPr>
          <a:xfrm>
            <a:off x="2128593" y="1820332"/>
            <a:ext cx="1042285" cy="1042285"/>
          </a:xfrm>
          <a:prstGeom prst="rect">
            <a:avLst/>
          </a:prstGeom>
          <a:noFill/>
          <a:ln>
            <a:noFill/>
          </a:ln>
        </p:spPr>
      </p:pic>
      <p:pic>
        <p:nvPicPr>
          <p:cNvPr descr="W-2 Or W2 IRS Tax Form Document Line Art Vector Icon For Finance Apps And  Websites Royalty Free SVG, Cliparts, Vectors, and Stock Illustration. Image  70385736." id="96" name="Google Shape;96;p17"/>
          <p:cNvPicPr preferRelativeResize="0"/>
          <p:nvPr/>
        </p:nvPicPr>
        <p:blipFill rotWithShape="1">
          <a:blip r:embed="rId4">
            <a:alphaModFix/>
          </a:blip>
          <a:srcRect b="0" l="0" r="0" t="0"/>
          <a:stretch/>
        </p:blipFill>
        <p:spPr>
          <a:xfrm>
            <a:off x="1986628" y="2867547"/>
            <a:ext cx="1143344" cy="1143344"/>
          </a:xfrm>
          <a:prstGeom prst="rect">
            <a:avLst/>
          </a:prstGeom>
          <a:noFill/>
          <a:ln>
            <a:noFill/>
          </a:ln>
        </p:spPr>
      </p:pic>
      <p:pic>
        <p:nvPicPr>
          <p:cNvPr descr="Plus three sign. Add three symbol. Three more. Report document, information  and check tick icons. Currency exchange. Vector.:: tasmeemME.com" id="97" name="Google Shape;97;p17"/>
          <p:cNvPicPr preferRelativeResize="0"/>
          <p:nvPr/>
        </p:nvPicPr>
        <p:blipFill rotWithShape="1">
          <a:blip r:embed="rId5">
            <a:alphaModFix/>
          </a:blip>
          <a:srcRect b="0" l="0" r="0" t="0"/>
          <a:stretch/>
        </p:blipFill>
        <p:spPr>
          <a:xfrm>
            <a:off x="2145527" y="3922688"/>
            <a:ext cx="972855" cy="906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idx="1" type="body"/>
          </p:nvPr>
        </p:nvSpPr>
        <p:spPr>
          <a:xfrm>
            <a:off x="447923" y="1100667"/>
            <a:ext cx="8197114" cy="333184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t/>
            </a:r>
            <a:endParaRPr b="0" i="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rPr b="0" i="0" lang="en-US" sz="1400">
                <a:solidFill>
                  <a:srgbClr val="333333"/>
                </a:solidFill>
                <a:latin typeface="Arial"/>
                <a:ea typeface="Arial"/>
                <a:cs typeface="Arial"/>
                <a:sym typeface="Arial"/>
              </a:rPr>
              <a:t>Andrej Karpathy (2023): Intro to LLM for busy people.  https://www.youtube.com/watch?v=zjkBMFhNj_g&amp;ab_channel=AndrejKarpathy</a:t>
            </a:r>
            <a:endParaRPr b="0" i="0" sz="1400">
              <a:solidFill>
                <a:srgbClr val="333333"/>
              </a:solidFill>
              <a:latin typeface="Arial"/>
              <a:ea typeface="Arial"/>
              <a:cs typeface="Arial"/>
              <a:sym typeface="Arial"/>
            </a:endParaRPr>
          </a:p>
        </p:txBody>
      </p:sp>
      <p:sp>
        <p:nvSpPr>
          <p:cNvPr id="103" name="Google Shape;103;p1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b="0" i="0" lang="en-US" sz="2800">
                <a:solidFill>
                  <a:srgbClr val="333333"/>
                </a:solidFill>
                <a:latin typeface="Encode Sans Black"/>
                <a:ea typeface="Encode Sans Black"/>
                <a:cs typeface="Encode Sans Black"/>
                <a:sym typeface="Encode Sans Black"/>
              </a:rPr>
              <a:t>Large Language Models (</a:t>
            </a:r>
            <a:r>
              <a:rPr lang="en-US" sz="3200">
                <a:latin typeface="Encode Sans Black"/>
                <a:ea typeface="Encode Sans Black"/>
                <a:cs typeface="Encode Sans Black"/>
                <a:sym typeface="Encode Sans Black"/>
              </a:rPr>
              <a:t>LLM)</a:t>
            </a:r>
            <a:endParaRPr>
              <a:latin typeface="Encode Sans Black"/>
              <a:ea typeface="Encode Sans Black"/>
              <a:cs typeface="Encode Sans Black"/>
              <a:sym typeface="Encode Sans Black"/>
            </a:endParaRPr>
          </a:p>
        </p:txBody>
      </p:sp>
      <p:pic>
        <p:nvPicPr>
          <p:cNvPr descr="A computer server room with blue lights&#10;&#10;Description automatically generated" id="104" name="Google Shape;104;p18"/>
          <p:cNvPicPr preferRelativeResize="0"/>
          <p:nvPr/>
        </p:nvPicPr>
        <p:blipFill rotWithShape="1">
          <a:blip r:embed="rId3">
            <a:alphaModFix/>
          </a:blip>
          <a:srcRect b="0" l="0" r="0" t="0"/>
          <a:stretch/>
        </p:blipFill>
        <p:spPr>
          <a:xfrm>
            <a:off x="1409700" y="1020160"/>
            <a:ext cx="6743700" cy="296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0x0101001515F76BE9730C47B9CE04A868A5872E</vt:lpwstr>
  </property>
</Properties>
</file>