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Encode Sans" panose="02000000000000000000" pitchFamily="2" charset="77"/>
      <p:regular r:id="rId29"/>
      <p:bold r:id="rId30"/>
    </p:embeddedFont>
    <p:embeddedFont>
      <p:font typeface="Encode Sans Black" pitchFamily="2" charset="77"/>
      <p:bold r:id="rId31"/>
    </p:embeddedFont>
    <p:embeddedFont>
      <p:font typeface="Merriweather Sans" pitchFamily="2" charset="77"/>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ADSP/flNQvjEZK9tz0qGZxjRv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260AB0-07E3-49DA-AEBE-2F4D5798FBAB}">
  <a:tblStyle styleId="{D9260AB0-07E3-49DA-AEBE-2F4D5798FBA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03"/>
  </p:normalViewPr>
  <p:slideViewPr>
    <p:cSldViewPr snapToGrid="0">
      <p:cViewPr varScale="1">
        <p:scale>
          <a:sx n="155" d="100"/>
          <a:sy n="155" d="100"/>
        </p:scale>
        <p:origin x="640" y="184"/>
      </p:cViewPr>
      <p:guideLst>
        <p:guide orient="horz" pos="1620"/>
        <p:guide pos="2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 name="Google Shape;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2e4b70b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c2e4b70b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30f5da73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Information items - texts, images, videos, audios, e.g., - web page retrieved by search engine, item images and metadata recommended by and e-commerce site.</a:t>
            </a:r>
            <a:endParaRPr/>
          </a:p>
        </p:txBody>
      </p:sp>
      <p:sp>
        <p:nvSpPr>
          <p:cNvPr id="151" name="Google Shape;151;g2c30f5da7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 name="Google Shape;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2f572932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2c2f572932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2. Precision: </a:t>
            </a:r>
            <a:r>
              <a:rPr lang="en-US" b="0" i="0">
                <a:solidFill>
                  <a:srgbClr val="ECECEC"/>
                </a:solidFill>
                <a:latin typeface="Arial"/>
                <a:ea typeface="Arial"/>
                <a:cs typeface="Arial"/>
                <a:sym typeface="Arial"/>
              </a:rPr>
              <a:t>Precision is the fraction of relevant instances among the retrieved instances. It is defined as: Precision=TP/TP+FP where: </a:t>
            </a:r>
            <a:r>
              <a:rPr lang="en-US" b="1" i="0">
                <a:solidFill>
                  <a:srgbClr val="ECECEC"/>
                </a:solidFill>
                <a:latin typeface="Arial"/>
                <a:ea typeface="Arial"/>
                <a:cs typeface="Arial"/>
                <a:sym typeface="Arial"/>
              </a:rPr>
              <a:t>TP</a:t>
            </a:r>
            <a:r>
              <a:rPr lang="en-US" b="0" i="0">
                <a:solidFill>
                  <a:srgbClr val="ECECEC"/>
                </a:solidFill>
                <a:latin typeface="Arial"/>
                <a:ea typeface="Arial"/>
                <a:cs typeface="Arial"/>
                <a:sym typeface="Arial"/>
              </a:rPr>
              <a:t> (True Positives) is the number of correct positive predictions; </a:t>
            </a:r>
            <a:r>
              <a:rPr lang="en-US" b="1" i="0">
                <a:solidFill>
                  <a:srgbClr val="ECECEC"/>
                </a:solidFill>
                <a:latin typeface="Arial"/>
                <a:ea typeface="Arial"/>
                <a:cs typeface="Arial"/>
                <a:sym typeface="Arial"/>
              </a:rPr>
              <a:t>FP</a:t>
            </a:r>
            <a:r>
              <a:rPr lang="en-US" b="0" i="0">
                <a:solidFill>
                  <a:srgbClr val="ECECEC"/>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p>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3. Recall: </a:t>
            </a:r>
            <a:r>
              <a:rPr lang="en-US" b="0" i="0">
                <a:solidFill>
                  <a:srgbClr val="ECECEC"/>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lang="en-US" b="1" i="0">
                <a:solidFill>
                  <a:srgbClr val="ECECEC"/>
                </a:solidFill>
                <a:latin typeface="Arial"/>
                <a:ea typeface="Arial"/>
                <a:cs typeface="Arial"/>
                <a:sym typeface="Arial"/>
              </a:rPr>
              <a:t>TP</a:t>
            </a:r>
            <a:r>
              <a:rPr lang="en-US" b="0" i="0">
                <a:solidFill>
                  <a:srgbClr val="ECECEC"/>
                </a:solidFill>
                <a:latin typeface="Arial"/>
                <a:ea typeface="Arial"/>
                <a:cs typeface="Arial"/>
                <a:sym typeface="Arial"/>
              </a:rPr>
              <a:t> (True Positives) is as defined above; </a:t>
            </a:r>
            <a:r>
              <a:rPr lang="en-US" b="1" i="0">
                <a:solidFill>
                  <a:srgbClr val="ECECEC"/>
                </a:solidFill>
                <a:latin typeface="Arial"/>
                <a:ea typeface="Arial"/>
                <a:cs typeface="Arial"/>
                <a:sym typeface="Arial"/>
              </a:rPr>
              <a:t>FN</a:t>
            </a:r>
            <a:r>
              <a:rPr lang="en-US" b="0" i="0">
                <a:solidFill>
                  <a:srgbClr val="ECECEC"/>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p>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4. F-Score (F1 Score); </a:t>
            </a:r>
            <a:r>
              <a:rPr lang="en-US" b="0" i="0">
                <a:solidFill>
                  <a:srgbClr val="ECECEC"/>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b="0" i="0">
                <a:solidFill>
                  <a:srgbClr val="29261B"/>
                </a:solidFill>
                <a:highlight>
                  <a:srgbClr val="F0EEE5"/>
                </a:highlight>
                <a:latin typeface="Arial"/>
                <a:ea typeface="Arial"/>
                <a:cs typeface="Arial"/>
                <a:sym typeface="Arial"/>
              </a:rPr>
              <a:t>Accuracy = (Number of Correct Predictions) / (Total Number of Predictions)</a:t>
            </a:r>
            <a:endParaRPr/>
          </a:p>
          <a:p>
            <a:pPr marL="457200" lvl="0" indent="-298450" algn="l" rtl="0">
              <a:lnSpc>
                <a:spcPct val="100000"/>
              </a:lnSpc>
              <a:spcBef>
                <a:spcPts val="0"/>
              </a:spcBef>
              <a:spcAft>
                <a:spcPts val="0"/>
              </a:spcAft>
              <a:buSzPts val="1100"/>
              <a:buChar char="●"/>
            </a:pPr>
            <a:r>
              <a:rPr lang="en-US" b="0" i="0">
                <a:solidFill>
                  <a:srgbClr val="29261B"/>
                </a:solidFill>
                <a:highlight>
                  <a:srgbClr val="F0EEE5"/>
                </a:highlight>
                <a:latin typeface="Arial"/>
                <a:ea typeface="Arial"/>
                <a:cs typeface="Arial"/>
                <a:sym typeface="Arial"/>
              </a:rPr>
              <a:t>For example, if a binary classification model predicts 80 instances correctly out of 100 total instances, its accuracy would be 0.8 or 80%.</a:t>
            </a:r>
            <a:endParaRPr/>
          </a:p>
        </p:txBody>
      </p:sp>
      <p:sp>
        <p:nvSpPr>
          <p:cNvPr id="190" name="Google Shape;19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b9b788307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b9b788307d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 name="Google Shape;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Question: From the perspective of evolutionary biology, are organisms designed? Why or why not?</a:t>
            </a:r>
            <a:endParaRPr/>
          </a:p>
        </p:txBody>
      </p:sp>
      <p:sp>
        <p:nvSpPr>
          <p:cNvPr id="31" name="Google Shape;31;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1. Hit Rate</a:t>
            </a:r>
            <a:endParaRPr/>
          </a:p>
          <a:p>
            <a:pPr marL="457200" lvl="0" indent="-298450" algn="l" rtl="0">
              <a:lnSpc>
                <a:spcPct val="100000"/>
              </a:lnSpc>
              <a:spcBef>
                <a:spcPts val="0"/>
              </a:spcBef>
              <a:spcAft>
                <a:spcPts val="0"/>
              </a:spcAft>
              <a:buSzPts val="1100"/>
              <a:buChar char="●"/>
            </a:pPr>
            <a:r>
              <a:rPr lang="en-US" b="0" i="0">
                <a:solidFill>
                  <a:srgbClr val="ECECEC"/>
                </a:solidFill>
                <a:latin typeface="Arial"/>
                <a:ea typeface="Arial"/>
                <a:cs typeface="Arial"/>
                <a:sym typeface="Arial"/>
              </a:rPr>
              <a:t>Hit rate, can be seen as a measure of how many times a system successfully recommends items of interest out of all the opportunities it had to make such recommendations. It is closely related to recall but is more commonly used in scenarios like movie or product recommendations.</a:t>
            </a:r>
            <a:endParaRPr/>
          </a:p>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2. Precision: </a:t>
            </a:r>
            <a:r>
              <a:rPr lang="en-US" b="0" i="0">
                <a:solidFill>
                  <a:srgbClr val="ECECEC"/>
                </a:solidFill>
                <a:latin typeface="Arial"/>
                <a:ea typeface="Arial"/>
                <a:cs typeface="Arial"/>
                <a:sym typeface="Arial"/>
              </a:rPr>
              <a:t>Precision is the fraction of relevant instances among the retrieved instances. It is defined as: Precision=TP/TP+FP where: </a:t>
            </a:r>
            <a:r>
              <a:rPr lang="en-US" b="1" i="0">
                <a:solidFill>
                  <a:srgbClr val="ECECEC"/>
                </a:solidFill>
                <a:latin typeface="Arial"/>
                <a:ea typeface="Arial"/>
                <a:cs typeface="Arial"/>
                <a:sym typeface="Arial"/>
              </a:rPr>
              <a:t>TP</a:t>
            </a:r>
            <a:r>
              <a:rPr lang="en-US" b="0" i="0">
                <a:solidFill>
                  <a:srgbClr val="ECECEC"/>
                </a:solidFill>
                <a:latin typeface="Arial"/>
                <a:ea typeface="Arial"/>
                <a:cs typeface="Arial"/>
                <a:sym typeface="Arial"/>
              </a:rPr>
              <a:t> (True Positives) is the number of correct positive predictions; </a:t>
            </a:r>
            <a:r>
              <a:rPr lang="en-US" b="1" i="0">
                <a:solidFill>
                  <a:srgbClr val="ECECEC"/>
                </a:solidFill>
                <a:latin typeface="Arial"/>
                <a:ea typeface="Arial"/>
                <a:cs typeface="Arial"/>
                <a:sym typeface="Arial"/>
              </a:rPr>
              <a:t>FP</a:t>
            </a:r>
            <a:r>
              <a:rPr lang="en-US" b="0" i="0">
                <a:solidFill>
                  <a:srgbClr val="ECECEC"/>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p>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3. Recall: </a:t>
            </a:r>
            <a:r>
              <a:rPr lang="en-US" b="0" i="0">
                <a:solidFill>
                  <a:srgbClr val="ECECEC"/>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lang="en-US" b="1" i="0">
                <a:solidFill>
                  <a:srgbClr val="ECECEC"/>
                </a:solidFill>
                <a:latin typeface="Arial"/>
                <a:ea typeface="Arial"/>
                <a:cs typeface="Arial"/>
                <a:sym typeface="Arial"/>
              </a:rPr>
              <a:t>TP</a:t>
            </a:r>
            <a:r>
              <a:rPr lang="en-US" b="0" i="0">
                <a:solidFill>
                  <a:srgbClr val="ECECEC"/>
                </a:solidFill>
                <a:latin typeface="Arial"/>
                <a:ea typeface="Arial"/>
                <a:cs typeface="Arial"/>
                <a:sym typeface="Arial"/>
              </a:rPr>
              <a:t> (True Positives) is as defined above; </a:t>
            </a:r>
            <a:r>
              <a:rPr lang="en-US" b="1" i="0">
                <a:solidFill>
                  <a:srgbClr val="ECECEC"/>
                </a:solidFill>
                <a:latin typeface="Arial"/>
                <a:ea typeface="Arial"/>
                <a:cs typeface="Arial"/>
                <a:sym typeface="Arial"/>
              </a:rPr>
              <a:t>FN</a:t>
            </a:r>
            <a:r>
              <a:rPr lang="en-US" b="0" i="0">
                <a:solidFill>
                  <a:srgbClr val="ECECEC"/>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p>
          <a:p>
            <a:pPr marL="457200" lvl="0" indent="-298450" algn="l" rtl="0">
              <a:lnSpc>
                <a:spcPct val="100000"/>
              </a:lnSpc>
              <a:spcBef>
                <a:spcPts val="0"/>
              </a:spcBef>
              <a:spcAft>
                <a:spcPts val="0"/>
              </a:spcAft>
              <a:buSzPts val="1100"/>
              <a:buChar char="●"/>
            </a:pPr>
            <a:r>
              <a:rPr lang="en-US" b="1" i="0">
                <a:solidFill>
                  <a:srgbClr val="ECECEC"/>
                </a:solidFill>
                <a:latin typeface="Arial"/>
                <a:ea typeface="Arial"/>
                <a:cs typeface="Arial"/>
                <a:sym typeface="Arial"/>
              </a:rPr>
              <a:t>4. F-Score (F1 Score); </a:t>
            </a:r>
            <a:r>
              <a:rPr lang="en-US" b="0" i="0">
                <a:solidFill>
                  <a:srgbClr val="ECECEC"/>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p>
          <a:p>
            <a:pPr marL="457200" lvl="0" indent="-228600" algn="l" rtl="0">
              <a:lnSpc>
                <a:spcPct val="100000"/>
              </a:lnSpc>
              <a:spcBef>
                <a:spcPts val="0"/>
              </a:spcBef>
              <a:spcAft>
                <a:spcPts val="0"/>
              </a:spcAft>
              <a:buSzPts val="1100"/>
              <a:buNone/>
            </a:pPr>
            <a:endParaRPr b="0" i="0">
              <a:solidFill>
                <a:srgbClr val="ECECEC"/>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b="0" i="0">
              <a:solidFill>
                <a:srgbClr val="ECECEC"/>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b="0" i="0">
                <a:solidFill>
                  <a:srgbClr val="ECECEC"/>
                </a:solidFill>
                <a:latin typeface="Arial"/>
                <a:ea typeface="Arial"/>
                <a:cs typeface="Arial"/>
                <a:sym typeface="Arial"/>
              </a:rPr>
              <a:t>An AUC of 1 indicates a perfect model; an AUC of 0.5 suggests no discriminative power, equivalent to random guessing. </a:t>
            </a:r>
            <a:endParaRPr/>
          </a:p>
          <a:p>
            <a:pPr marL="457200" lvl="0" indent="-228600" algn="l" rtl="0">
              <a:lnSpc>
                <a:spcPct val="100000"/>
              </a:lnSpc>
              <a:spcBef>
                <a:spcPts val="0"/>
              </a:spcBef>
              <a:spcAft>
                <a:spcPts val="0"/>
              </a:spcAft>
              <a:buSzPts val="1100"/>
              <a:buNone/>
            </a:pPr>
            <a:endParaRPr b="0" i="0">
              <a:solidFill>
                <a:srgbClr val="ECECEC"/>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b="0" i="0">
                <a:solidFill>
                  <a:srgbClr val="ECECEC"/>
                </a:solidFill>
                <a:latin typeface="Arial"/>
                <a:ea typeface="Arial"/>
                <a:cs typeface="Arial"/>
                <a:sym typeface="Arial"/>
              </a:rPr>
              <a:t>Cohen's Kappa is a statistic that measures inter-annotator agreement for categorical items. It is more robust than simple percent agreement calculation since it takes into account the agreement occurring by chance. Cohen's Kappa adjusts for the agreement that could happen by chance, thus providing a more accurate measure of the actual agreement between two raters or a rater and a predictive model. A kappa value of 1 indicates perfect agreement, while a value of 0 indicates agreement equivalent to chance. Negative values indicate agreement less than chance, which signifies systematic disagreement.</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b="0" i="0">
                <a:solidFill>
                  <a:srgbClr val="29261B"/>
                </a:solidFill>
                <a:highlight>
                  <a:srgbClr val="F0EEE5"/>
                </a:highlight>
                <a:latin typeface="Arial"/>
                <a:ea typeface="Arial"/>
                <a:cs typeface="Arial"/>
                <a:sym typeface="Arial"/>
              </a:rPr>
              <a:t>Accuracy = (Number of Correct Predictions) / (Total Number of Predictions)</a:t>
            </a:r>
            <a:endParaRPr/>
          </a:p>
          <a:p>
            <a:pPr marL="457200" lvl="0" indent="-298450" algn="l" rtl="0">
              <a:lnSpc>
                <a:spcPct val="100000"/>
              </a:lnSpc>
              <a:spcBef>
                <a:spcPts val="0"/>
              </a:spcBef>
              <a:spcAft>
                <a:spcPts val="0"/>
              </a:spcAft>
              <a:buSzPts val="1100"/>
              <a:buChar char="●"/>
            </a:pPr>
            <a:r>
              <a:rPr lang="en-US" b="0" i="0">
                <a:solidFill>
                  <a:srgbClr val="29261B"/>
                </a:solidFill>
                <a:highlight>
                  <a:srgbClr val="F0EEE5"/>
                </a:highlight>
                <a:latin typeface="Arial"/>
                <a:ea typeface="Arial"/>
                <a:cs typeface="Arial"/>
                <a:sym typeface="Arial"/>
              </a:rPr>
              <a:t>For example, if a binary classification model predicts 80 instances correctly out of 100 total instances, its accuracy would be 0.8 or 80%.</a:t>
            </a:r>
            <a:endParaRPr/>
          </a:p>
          <a:p>
            <a:pPr marL="457200" lvl="0" indent="-228600" algn="l" rtl="0">
              <a:lnSpc>
                <a:spcPct val="100000"/>
              </a:lnSpc>
              <a:spcBef>
                <a:spcPts val="0"/>
              </a:spcBef>
              <a:spcAft>
                <a:spcPts val="0"/>
              </a:spcAft>
              <a:buSzPts val="1100"/>
              <a:buNone/>
            </a:pPr>
            <a:endParaRPr/>
          </a:p>
        </p:txBody>
      </p:sp>
      <p:sp>
        <p:nvSpPr>
          <p:cNvPr id="46" name="Google Shape;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6"/>
          <p:cNvSpPr txBox="1">
            <a:spLocks noGrp="1"/>
          </p:cNvSpPr>
          <p:nvPr>
            <p:ph type="title"/>
          </p:nvPr>
        </p:nvSpPr>
        <p:spPr>
          <a:xfrm>
            <a:off x="460375" y="644993"/>
            <a:ext cx="6972300" cy="26417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191300"/>
              </a:buClr>
              <a:buSzPts val="5000"/>
              <a:buFont typeface="Encode Sans Black"/>
              <a:buNone/>
              <a:defRPr sz="5000" b="1" i="0" u="none" strike="noStrike" cap="none">
                <a:solidFill>
                  <a:srgbClr val="191300"/>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6"/>
          <p:cNvPicPr preferRelativeResize="0"/>
          <p:nvPr/>
        </p:nvPicPr>
        <p:blipFill rotWithShape="1">
          <a:blip r:embed="rId2">
            <a:alphaModFix/>
          </a:blip>
          <a:srcRect/>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
        <p:cNvGrpSpPr/>
        <p:nvPr/>
      </p:nvGrpSpPr>
      <p:grpSpPr>
        <a:xfrm>
          <a:off x="0" y="0"/>
          <a:ext cx="0" cy="0"/>
          <a:chOff x="0" y="0"/>
          <a:chExt cx="0" cy="0"/>
        </a:xfrm>
      </p:grpSpPr>
      <p:sp>
        <p:nvSpPr>
          <p:cNvPr id="14" name="Google Shape;14;p9"/>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191300"/>
              </a:buClr>
              <a:buSzPts val="2400"/>
              <a:buFont typeface="Merriweather Sans"/>
              <a:buChar char="&gt;"/>
              <a:defRPr sz="2400" b="1" i="0" u="none" strike="noStrike" cap="none">
                <a:solidFill>
                  <a:srgbClr val="191300"/>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91300"/>
              </a:buClr>
              <a:buSzPts val="2000"/>
              <a:buFont typeface="Arial"/>
              <a:buChar char="–"/>
              <a:defRPr sz="2000" b="1" i="0" u="none" strike="noStrike" cap="none">
                <a:solidFill>
                  <a:srgbClr val="191300"/>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91300"/>
              </a:buClr>
              <a:buSzPts val="1800"/>
              <a:buFont typeface="Merriweather Sans"/>
              <a:buChar char="&gt;"/>
              <a:defRPr sz="1800" b="1" i="0" u="none" strike="noStrike" cap="none">
                <a:solidFill>
                  <a:srgbClr val="191300"/>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91300"/>
              </a:buClr>
              <a:buSzPts val="1600"/>
              <a:buFont typeface="Arial"/>
              <a:buChar char="–"/>
              <a:defRPr sz="1600" b="1" i="0" u="none" strike="noStrike" cap="none">
                <a:solidFill>
                  <a:srgbClr val="191300"/>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91300"/>
              </a:buClr>
              <a:buSzPts val="1400"/>
              <a:buFont typeface="Merriweather Sans"/>
              <a:buChar char="&gt;"/>
              <a:defRPr sz="1400" b="1" i="0" u="none" strike="noStrike" cap="none">
                <a:solidFill>
                  <a:srgbClr val="191300"/>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 name="Google Shape;16;p9"/>
          <p:cNvPicPr preferRelativeResize="0"/>
          <p:nvPr/>
        </p:nvPicPr>
        <p:blipFill rotWithShape="1">
          <a:blip r:embed="rId2">
            <a:alphaModFix/>
          </a:blip>
          <a:srcRect/>
          <a:stretch/>
        </p:blipFill>
        <p:spPr>
          <a:xfrm>
            <a:off x="549031" y="1020608"/>
            <a:ext cx="1103781" cy="963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 descr="A purple text on a black background&#10;&#10;Description automatically generated"/>
          <p:cNvPicPr preferRelativeResize="0"/>
          <p:nvPr/>
        </p:nvPicPr>
        <p:blipFill rotWithShape="1">
          <a:blip r:embed="rId4">
            <a:alphaModFix/>
          </a:blip>
          <a:srcRect b="13468"/>
          <a:stretch/>
        </p:blipFill>
        <p:spPr>
          <a:xfrm>
            <a:off x="2179964" y="4462911"/>
            <a:ext cx="2595310" cy="540651"/>
          </a:xfrm>
          <a:prstGeom prst="rect">
            <a:avLst/>
          </a:prstGeom>
          <a:noFill/>
          <a:ln>
            <a:noFill/>
          </a:ln>
        </p:spPr>
      </p:pic>
      <p:pic>
        <p:nvPicPr>
          <p:cNvPr id="7" name="Google Shape;7;p5" descr="Blue text on a black background&#10;&#10;Description automatically generated"/>
          <p:cNvPicPr preferRelativeResize="0"/>
          <p:nvPr/>
        </p:nvPicPr>
        <p:blipFill rotWithShape="1">
          <a:blip r:embed="rId5">
            <a:alphaModFix/>
          </a:blip>
          <a:srcRect/>
          <a:stretch/>
        </p:blipFill>
        <p:spPr>
          <a:xfrm>
            <a:off x="241242" y="4509786"/>
            <a:ext cx="1870118" cy="446903"/>
          </a:xfrm>
          <a:prstGeom prst="rect">
            <a:avLst/>
          </a:prstGeom>
          <a:noFill/>
          <a:ln>
            <a:noFill/>
          </a:ln>
        </p:spPr>
      </p:pic>
      <p:pic>
        <p:nvPicPr>
          <p:cNvPr id="8" name="Google Shape;8;p5" descr="A green text on a black background&#10;&#10;Description automatically generated"/>
          <p:cNvPicPr preferRelativeResize="0"/>
          <p:nvPr/>
        </p:nvPicPr>
        <p:blipFill rotWithShape="1">
          <a:blip r:embed="rId6">
            <a:alphaModFix/>
          </a:blip>
          <a:srcRect/>
          <a:stretch/>
        </p:blipFill>
        <p:spPr>
          <a:xfrm>
            <a:off x="7304492" y="4618318"/>
            <a:ext cx="1598266" cy="338371"/>
          </a:xfrm>
          <a:prstGeom prst="rect">
            <a:avLst/>
          </a:prstGeom>
          <a:noFill/>
          <a:ln>
            <a:noFill/>
          </a:ln>
        </p:spPr>
      </p:pic>
      <p:pic>
        <p:nvPicPr>
          <p:cNvPr id="9" name="Google Shape;9;p5" descr="A logo for a university&#10;&#10;Description automatically generated"/>
          <p:cNvPicPr preferRelativeResize="0"/>
          <p:nvPr/>
        </p:nvPicPr>
        <p:blipFill rotWithShape="1">
          <a:blip r:embed="rId7">
            <a:alphaModFix/>
          </a:blip>
          <a:srcRect l="21010" t="45012" r="13690" b="41749"/>
          <a:stretch/>
        </p:blipFill>
        <p:spPr>
          <a:xfrm>
            <a:off x="4843878" y="4411141"/>
            <a:ext cx="2392010" cy="6275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r/UUmzhYiSj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uwepal/isea_session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1"/>
          <p:cNvSpPr txBox="1">
            <a:spLocks noGrp="1"/>
          </p:cNvSpPr>
          <p:nvPr>
            <p:ph type="title"/>
          </p:nvPr>
        </p:nvSpPr>
        <p:spPr>
          <a:xfrm>
            <a:off x="460375" y="751325"/>
            <a:ext cx="8220900" cy="3687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191300"/>
              </a:buClr>
              <a:buSzPts val="5000"/>
              <a:buFont typeface="Encode Sans Black"/>
              <a:buNone/>
            </a:pPr>
            <a:r>
              <a:rPr lang="en-US" sz="3000"/>
              <a:t>Personalizing Educational Content through Retrieval Augmented Generation</a:t>
            </a:r>
            <a:br>
              <a:rPr lang="en-US">
                <a:solidFill>
                  <a:srgbClr val="191300"/>
                </a:solidFill>
              </a:rPr>
            </a:br>
            <a:br>
              <a:rPr lang="en-US" sz="2400">
                <a:solidFill>
                  <a:srgbClr val="191300"/>
                </a:solidFill>
              </a:rPr>
            </a:br>
            <a:r>
              <a:rPr lang="en-US" sz="2400">
                <a:solidFill>
                  <a:srgbClr val="191300"/>
                </a:solidFill>
              </a:rPr>
              <a:t>ISEA Session 8</a:t>
            </a:r>
            <a:br>
              <a:rPr lang="en-US" sz="2400">
                <a:solidFill>
                  <a:srgbClr val="191300"/>
                </a:solidFill>
              </a:rPr>
            </a:br>
            <a:br>
              <a:rPr lang="en-US" sz="2400">
                <a:solidFill>
                  <a:srgbClr val="191300"/>
                </a:solidFill>
              </a:rPr>
            </a:br>
            <a:r>
              <a:rPr lang="en-US" sz="1600">
                <a:solidFill>
                  <a:srgbClr val="191300"/>
                </a:solidFill>
              </a:rPr>
              <a:t>Min Sun and Shawon Sarkar</a:t>
            </a:r>
            <a:br>
              <a:rPr lang="en-US" sz="1600">
                <a:solidFill>
                  <a:srgbClr val="191300"/>
                </a:solidFill>
              </a:rPr>
            </a:br>
            <a:r>
              <a:rPr lang="en-US" sz="1600">
                <a:solidFill>
                  <a:srgbClr val="191300"/>
                </a:solidFill>
              </a:rPr>
              <a:t>University of Washington</a:t>
            </a:r>
            <a:br>
              <a:rPr lang="en-US" sz="1600">
                <a:solidFill>
                  <a:srgbClr val="191300"/>
                </a:solidFill>
              </a:rPr>
            </a:br>
            <a:r>
              <a:rPr lang="en-US" sz="1600"/>
              <a:t>March </a:t>
            </a:r>
            <a:r>
              <a:rPr lang="en-US" sz="1600">
                <a:solidFill>
                  <a:srgbClr val="191300"/>
                </a:solidFill>
              </a:rPr>
              <a:t>15, 2024</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334248" y="1225625"/>
            <a:ext cx="8197200" cy="23658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sz="1600" b="0"/>
              <a:t>Retrieved information may be more accurate and specific, but not be as relevant or personalized enough.</a:t>
            </a:r>
            <a:endParaRPr sz="1600"/>
          </a:p>
          <a:p>
            <a:pPr marL="457200" marR="0" lvl="0" indent="-381000" algn="l" rtl="0">
              <a:lnSpc>
                <a:spcPct val="100000"/>
              </a:lnSpc>
              <a:spcBef>
                <a:spcPts val="480"/>
              </a:spcBef>
              <a:spcAft>
                <a:spcPts val="0"/>
              </a:spcAft>
              <a:buClr>
                <a:srgbClr val="191300"/>
              </a:buClr>
              <a:buSzPts val="2400"/>
              <a:buFont typeface="Merriweather Sans"/>
              <a:buChar char="&gt;"/>
            </a:pPr>
            <a:r>
              <a:rPr lang="en-US" sz="1600" b="0"/>
              <a:t>Generated information can be relevant or personalized, dynamic, but may be less accurate or specific.</a:t>
            </a:r>
            <a:endParaRPr sz="1600"/>
          </a:p>
          <a:p>
            <a:pPr marL="914400" lvl="1" indent="-355600" algn="l" rtl="0">
              <a:lnSpc>
                <a:spcPct val="100000"/>
              </a:lnSpc>
              <a:spcBef>
                <a:spcPts val="400"/>
              </a:spcBef>
              <a:spcAft>
                <a:spcPts val="0"/>
              </a:spcAft>
              <a:buSzPts val="2000"/>
              <a:buChar char="–"/>
            </a:pPr>
            <a:r>
              <a:rPr lang="en-US" sz="1600" b="0"/>
              <a:t>Hallucinate</a:t>
            </a:r>
            <a:endParaRPr sz="1600"/>
          </a:p>
          <a:p>
            <a:pPr marL="914400" lvl="1" indent="-355600" algn="l" rtl="0">
              <a:lnSpc>
                <a:spcPct val="100000"/>
              </a:lnSpc>
              <a:spcBef>
                <a:spcPts val="400"/>
              </a:spcBef>
              <a:spcAft>
                <a:spcPts val="0"/>
              </a:spcAft>
              <a:buSzPts val="2000"/>
              <a:buChar char="–"/>
            </a:pPr>
            <a:r>
              <a:rPr lang="en-US" sz="1600" b="0"/>
              <a:t>Limited by context length</a:t>
            </a:r>
            <a:endParaRPr sz="1600"/>
          </a:p>
          <a:p>
            <a:pPr marL="457200" marR="0" lvl="0" indent="-381000" algn="l" rtl="0">
              <a:lnSpc>
                <a:spcPct val="100000"/>
              </a:lnSpc>
              <a:spcBef>
                <a:spcPts val="480"/>
              </a:spcBef>
              <a:spcAft>
                <a:spcPts val="0"/>
              </a:spcAft>
              <a:buClr>
                <a:srgbClr val="191300"/>
              </a:buClr>
              <a:buSzPts val="2400"/>
              <a:buFont typeface="Merriweather Sans"/>
              <a:buChar char="&gt;"/>
            </a:pPr>
            <a:r>
              <a:rPr lang="en-US" sz="1600" b="0"/>
              <a:t>RAG (Retrieval augmented generation)</a:t>
            </a:r>
            <a:endParaRPr sz="1600"/>
          </a:p>
          <a:p>
            <a:pPr marL="914400" lvl="1" indent="-355600" algn="l" rtl="0">
              <a:lnSpc>
                <a:spcPct val="100000"/>
              </a:lnSpc>
              <a:spcBef>
                <a:spcPts val="400"/>
              </a:spcBef>
              <a:spcAft>
                <a:spcPts val="0"/>
              </a:spcAft>
              <a:buSzPts val="2000"/>
              <a:buChar char="–"/>
            </a:pPr>
            <a:r>
              <a:rPr lang="en-US" sz="1600" b="0"/>
              <a:t>Recommend relevant and personalized content</a:t>
            </a:r>
            <a:endParaRPr sz="1600"/>
          </a:p>
          <a:p>
            <a:pPr marL="914400" lvl="1" indent="-355600" algn="l" rtl="0">
              <a:lnSpc>
                <a:spcPct val="100000"/>
              </a:lnSpc>
              <a:spcBef>
                <a:spcPts val="400"/>
              </a:spcBef>
              <a:spcAft>
                <a:spcPts val="0"/>
              </a:spcAft>
              <a:buSzPts val="2000"/>
              <a:buChar char="–"/>
            </a:pPr>
            <a:r>
              <a:rPr lang="en-US" sz="1600" b="0"/>
              <a:t>(May or may not) Reduce the computational cost</a:t>
            </a:r>
            <a:endParaRPr sz="1600"/>
          </a:p>
          <a:p>
            <a:pPr marL="914400" lvl="1" indent="-355600" algn="l" rtl="0">
              <a:lnSpc>
                <a:spcPct val="100000"/>
              </a:lnSpc>
              <a:spcBef>
                <a:spcPts val="400"/>
              </a:spcBef>
              <a:spcAft>
                <a:spcPts val="0"/>
              </a:spcAft>
              <a:buSzPts val="2000"/>
              <a:buChar char="–"/>
            </a:pPr>
            <a:r>
              <a:rPr lang="en-US" sz="1600" b="0"/>
              <a:t>Combat hallucination and context length constraint</a:t>
            </a:r>
            <a:endParaRPr/>
          </a:p>
          <a:p>
            <a:pPr marL="914400" lvl="1" indent="-355600" algn="l" rtl="0">
              <a:lnSpc>
                <a:spcPct val="100000"/>
              </a:lnSpc>
              <a:spcBef>
                <a:spcPts val="400"/>
              </a:spcBef>
              <a:spcAft>
                <a:spcPts val="0"/>
              </a:spcAft>
              <a:buSzPts val="2000"/>
              <a:buChar char="–"/>
            </a:pPr>
            <a:r>
              <a:rPr lang="en-US" sz="1600" b="0"/>
              <a:t>Embed domain knowledge into this process</a:t>
            </a:r>
            <a:endParaRPr sz="1600"/>
          </a:p>
          <a:p>
            <a:pPr marL="914400" lvl="1" indent="-228600" algn="l" rtl="0">
              <a:lnSpc>
                <a:spcPct val="100000"/>
              </a:lnSpc>
              <a:spcBef>
                <a:spcPts val="400"/>
              </a:spcBef>
              <a:spcAft>
                <a:spcPts val="0"/>
              </a:spcAft>
              <a:buSzPts val="2000"/>
              <a:buNone/>
            </a:pPr>
            <a:endParaRPr sz="1600" b="0"/>
          </a:p>
          <a:p>
            <a:pPr marL="457200" marR="0" lvl="0" indent="-228600" algn="l" rtl="0">
              <a:lnSpc>
                <a:spcPct val="100000"/>
              </a:lnSpc>
              <a:spcBef>
                <a:spcPts val="480"/>
              </a:spcBef>
              <a:spcAft>
                <a:spcPts val="0"/>
              </a:spcAft>
              <a:buClr>
                <a:srgbClr val="191300"/>
              </a:buClr>
              <a:buSzPts val="2400"/>
              <a:buFont typeface="Merriweather Sans"/>
              <a:buNone/>
            </a:pPr>
            <a:endParaRPr sz="1600" b="0"/>
          </a:p>
        </p:txBody>
      </p:sp>
      <p:sp>
        <p:nvSpPr>
          <p:cNvPr id="98" name="Google Shape;98;p18"/>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RAG: The Problem to be Solved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dirty="0"/>
              <a:t>Retrieve</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dirty="0"/>
              <a:t>Assess (with cosine similarity)</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dirty="0"/>
              <a:t>Decide (recommend, augment, or generate)</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dirty="0"/>
              <a:t>Augment (if necessary)</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a:t>Regenerate (from scratch if below threshold)</a:t>
            </a:r>
            <a:endParaRPr/>
          </a:p>
          <a:p>
            <a:pPr marL="457200" marR="0" lvl="0" indent="-228600" algn="l" rtl="0">
              <a:lnSpc>
                <a:spcPct val="100000"/>
              </a:lnSpc>
              <a:spcBef>
                <a:spcPts val="480"/>
              </a:spcBef>
              <a:spcAft>
                <a:spcPts val="0"/>
              </a:spcAft>
              <a:buClr>
                <a:srgbClr val="191300"/>
              </a:buClr>
              <a:buSzPts val="2400"/>
              <a:buFont typeface="Merriweather Sans"/>
              <a:buNone/>
            </a:pPr>
            <a:endParaRPr/>
          </a:p>
        </p:txBody>
      </p:sp>
      <p:sp>
        <p:nvSpPr>
          <p:cNvPr id="104" name="Google Shape;104;p19"/>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RADAR</a:t>
            </a:r>
            <a:endParaRPr/>
          </a:p>
        </p:txBody>
      </p:sp>
      <p:sp>
        <p:nvSpPr>
          <p:cNvPr id="2" name="Google Shape;112;p20">
            <a:extLst>
              <a:ext uri="{FF2B5EF4-FFF2-40B4-BE49-F238E27FC236}">
                <a16:creationId xmlns:a16="http://schemas.microsoft.com/office/drawing/2014/main" id="{B75D37F9-3839-8EEF-42DE-7374D1B11DB7}"/>
              </a:ext>
            </a:extLst>
          </p:cNvPr>
          <p:cNvSpPr txBox="1"/>
          <p:nvPr/>
        </p:nvSpPr>
        <p:spPr>
          <a:xfrm>
            <a:off x="374299" y="3956175"/>
            <a:ext cx="8094198" cy="4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Citation: Sarkar, S., Sun, M., He, J., &amp; Liu, A. (2024). Unlocking educational materials with RADAR: Personalized and Accurate math lesson plan search and generation.</a:t>
            </a:r>
            <a:r>
              <a:rPr lang="en-US" sz="1200" dirty="0"/>
              <a:t> </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447923" y="1305217"/>
            <a:ext cx="2944982" cy="2365901"/>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a:t>Domain knowledge (quality math instruction) embedded in the model</a:t>
            </a:r>
            <a:endParaRPr/>
          </a:p>
        </p:txBody>
      </p:sp>
      <p:sp>
        <p:nvSpPr>
          <p:cNvPr id="110" name="Google Shape;110;p20"/>
          <p:cNvSpPr txBox="1">
            <a:spLocks noGrp="1"/>
          </p:cNvSpPr>
          <p:nvPr>
            <p:ph type="title"/>
          </p:nvPr>
        </p:nvSpPr>
        <p:spPr>
          <a:xfrm>
            <a:off x="447922" y="26386"/>
            <a:ext cx="3867404" cy="98426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RADAR in Colleague.AI</a:t>
            </a:r>
            <a:endParaRPr/>
          </a:p>
        </p:txBody>
      </p:sp>
      <p:pic>
        <p:nvPicPr>
          <p:cNvPr id="111" name="Google Shape;111;p20" descr="A diagram of a process flow&#10;&#10;Description automatically generated"/>
          <p:cNvPicPr preferRelativeResize="0"/>
          <p:nvPr/>
        </p:nvPicPr>
        <p:blipFill rotWithShape="1">
          <a:blip r:embed="rId3">
            <a:alphaModFix/>
          </a:blip>
          <a:srcRect/>
          <a:stretch/>
        </p:blipFill>
        <p:spPr>
          <a:xfrm>
            <a:off x="3521241" y="7866"/>
            <a:ext cx="5579930" cy="5143500"/>
          </a:xfrm>
          <a:prstGeom prst="rect">
            <a:avLst/>
          </a:prstGeom>
          <a:noFill/>
          <a:ln>
            <a:noFill/>
          </a:ln>
        </p:spPr>
      </p:pic>
      <p:sp>
        <p:nvSpPr>
          <p:cNvPr id="112" name="Google Shape;112;p20"/>
          <p:cNvSpPr txBox="1"/>
          <p:nvPr/>
        </p:nvSpPr>
        <p:spPr>
          <a:xfrm>
            <a:off x="374300" y="3626575"/>
            <a:ext cx="42453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Citation: Sarkar, S., Sun, M., He, J., &amp; Liu, A. (2024). Unlocking educational materials with RADAR: Personalized and Accurate math lesson plan search and generation.</a:t>
            </a:r>
            <a:r>
              <a:rPr lang="en-US" sz="1200" dirty="0"/>
              <a:t> </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body" idx="1"/>
          </p:nvPr>
        </p:nvSpPr>
        <p:spPr>
          <a:xfrm>
            <a:off x="447922" y="1305217"/>
            <a:ext cx="4066413" cy="2365901"/>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sz="1800" b="0" dirty="0"/>
              <a:t>Keyword search doesn’t account for the context.</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1800" b="0" dirty="0"/>
              <a:t>Semantic search understanding context and intent better: Utilizing the context surrounding a query and the user’s intent to deliver more accurate results</a:t>
            </a:r>
            <a:endParaRPr dirty="0"/>
          </a:p>
          <a:p>
            <a:pPr marL="914400" lvl="1" indent="-355600" algn="l" rtl="0">
              <a:lnSpc>
                <a:spcPct val="100000"/>
              </a:lnSpc>
              <a:spcBef>
                <a:spcPts val="400"/>
              </a:spcBef>
              <a:spcAft>
                <a:spcPts val="0"/>
              </a:spcAft>
              <a:buSzPts val="2000"/>
              <a:buChar char="–"/>
            </a:pPr>
            <a:r>
              <a:rPr lang="en-US" sz="1800" b="0" dirty="0"/>
              <a:t>Geographical location, search history, and the textual context of the query</a:t>
            </a:r>
            <a:endParaRPr dirty="0"/>
          </a:p>
          <a:p>
            <a:pPr marL="457200" marR="0" lvl="0" indent="-228600" algn="l" rtl="0">
              <a:lnSpc>
                <a:spcPct val="100000"/>
              </a:lnSpc>
              <a:spcBef>
                <a:spcPts val="480"/>
              </a:spcBef>
              <a:spcAft>
                <a:spcPts val="0"/>
              </a:spcAft>
              <a:buClr>
                <a:srgbClr val="191300"/>
              </a:buClr>
              <a:buSzPts val="2400"/>
              <a:buFont typeface="Merriweather Sans"/>
              <a:buNone/>
            </a:pPr>
            <a:endParaRPr b="0" dirty="0"/>
          </a:p>
        </p:txBody>
      </p:sp>
      <p:sp>
        <p:nvSpPr>
          <p:cNvPr id="118" name="Google Shape;118;p7"/>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Semantic Search</a:t>
            </a:r>
            <a:endParaRPr/>
          </a:p>
        </p:txBody>
      </p:sp>
      <p:pic>
        <p:nvPicPr>
          <p:cNvPr id="119" name="Google Shape;119;p7" descr="A close-up of a keyword search&#10;&#10;Description automatically generated"/>
          <p:cNvPicPr preferRelativeResize="0"/>
          <p:nvPr/>
        </p:nvPicPr>
        <p:blipFill rotWithShape="1">
          <a:blip r:embed="rId3">
            <a:alphaModFix/>
          </a:blip>
          <a:srcRect/>
          <a:stretch/>
        </p:blipFill>
        <p:spPr>
          <a:xfrm>
            <a:off x="4326000" y="0"/>
            <a:ext cx="4781624" cy="4272425"/>
          </a:xfrm>
          <a:prstGeom prst="rect">
            <a:avLst/>
          </a:prstGeom>
          <a:noFill/>
          <a:ln>
            <a:noFill/>
          </a:ln>
        </p:spPr>
      </p:pic>
      <p:sp>
        <p:nvSpPr>
          <p:cNvPr id="120" name="Google Shape;120;p7"/>
          <p:cNvSpPr txBox="1"/>
          <p:nvPr/>
        </p:nvSpPr>
        <p:spPr>
          <a:xfrm>
            <a:off x="5077525" y="39129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Cite: https://learn.deeplearning.ai/courses/large-language-models-semantic-search/lesson/1/introduction</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body" idx="1"/>
          </p:nvPr>
        </p:nvSpPr>
        <p:spPr>
          <a:xfrm>
            <a:off x="447923" y="1305217"/>
            <a:ext cx="3415160" cy="2365901"/>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480"/>
              </a:spcBef>
              <a:spcAft>
                <a:spcPts val="0"/>
              </a:spcAft>
              <a:buSzPts val="2400"/>
              <a:buNone/>
            </a:pPr>
            <a:r>
              <a:rPr lang="en-US" sz="1800"/>
              <a:t>Vector Search and Embeddings</a:t>
            </a:r>
            <a:r>
              <a:rPr lang="en-US" sz="1800" b="0"/>
              <a:t>: Converts queries and documents into vectors, numerical representations that allows for the comparison of their semantic similarities. </a:t>
            </a:r>
            <a:endParaRPr sz="1800"/>
          </a:p>
          <a:p>
            <a:pPr marL="457200" marR="0" lvl="0" indent="-228600" algn="l" rtl="0">
              <a:lnSpc>
                <a:spcPct val="100000"/>
              </a:lnSpc>
              <a:spcBef>
                <a:spcPts val="480"/>
              </a:spcBef>
              <a:spcAft>
                <a:spcPts val="0"/>
              </a:spcAft>
              <a:buClr>
                <a:srgbClr val="191300"/>
              </a:buClr>
              <a:buSzPts val="2400"/>
              <a:buFont typeface="Merriweather Sans"/>
              <a:buNone/>
            </a:pPr>
            <a:endParaRPr sz="1200" b="0"/>
          </a:p>
        </p:txBody>
      </p:sp>
      <p:sp>
        <p:nvSpPr>
          <p:cNvPr id="126" name="Google Shape;126;p21"/>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Semantic Search</a:t>
            </a:r>
            <a:endParaRPr/>
          </a:p>
        </p:txBody>
      </p:sp>
      <p:pic>
        <p:nvPicPr>
          <p:cNvPr id="127" name="Google Shape;127;p21" descr="A graph with pictures and numbers&#10;&#10;Description automatically generated with medium confidence"/>
          <p:cNvPicPr preferRelativeResize="0"/>
          <p:nvPr/>
        </p:nvPicPr>
        <p:blipFill rotWithShape="1">
          <a:blip r:embed="rId3">
            <a:alphaModFix/>
          </a:blip>
          <a:srcRect/>
          <a:stretch/>
        </p:blipFill>
        <p:spPr>
          <a:xfrm>
            <a:off x="3955550" y="523272"/>
            <a:ext cx="4819568" cy="4123340"/>
          </a:xfrm>
          <a:prstGeom prst="rect">
            <a:avLst/>
          </a:prstGeom>
          <a:noFill/>
          <a:ln>
            <a:noFill/>
          </a:ln>
        </p:spPr>
      </p:pic>
      <p:sp>
        <p:nvSpPr>
          <p:cNvPr id="128" name="Google Shape;128;p21"/>
          <p:cNvSpPr txBox="1"/>
          <p:nvPr/>
        </p:nvSpPr>
        <p:spPr>
          <a:xfrm>
            <a:off x="1555325" y="4154000"/>
            <a:ext cx="580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Cite: https://learn.deeplearning.ai/courses/large-language-models-semantic-search/lesson/1/introduction</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473445" y="-76351"/>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dirty="0"/>
              <a:t>Text Embeddings</a:t>
            </a:r>
            <a:endParaRPr dirty="0"/>
          </a:p>
        </p:txBody>
      </p:sp>
      <p:pic>
        <p:nvPicPr>
          <p:cNvPr id="134" name="Google Shape;134;p8" descr="A screenshot of a computer&#10;&#10;Description automatically generated"/>
          <p:cNvPicPr preferRelativeResize="0"/>
          <p:nvPr/>
        </p:nvPicPr>
        <p:blipFill rotWithShape="1">
          <a:blip r:embed="rId3">
            <a:alphaModFix/>
          </a:blip>
          <a:srcRect t="27252"/>
          <a:stretch/>
        </p:blipFill>
        <p:spPr>
          <a:xfrm>
            <a:off x="1774900" y="917424"/>
            <a:ext cx="5797150" cy="3415975"/>
          </a:xfrm>
          <a:prstGeom prst="rect">
            <a:avLst/>
          </a:prstGeom>
          <a:noFill/>
          <a:ln>
            <a:noFill/>
          </a:ln>
        </p:spPr>
      </p:pic>
      <p:sp>
        <p:nvSpPr>
          <p:cNvPr id="135" name="Google Shape;135;p8"/>
          <p:cNvSpPr txBox="1"/>
          <p:nvPr/>
        </p:nvSpPr>
        <p:spPr>
          <a:xfrm>
            <a:off x="1555325" y="4154000"/>
            <a:ext cx="580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Cite: https://learn.deeplearning.ai/courses/large-language-models-semantic-search/lesson/1/introduction</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c2e4b70b73_0_0"/>
          <p:cNvSpPr txBox="1">
            <a:spLocks noGrp="1"/>
          </p:cNvSpPr>
          <p:nvPr>
            <p:ph type="body" idx="1"/>
          </p:nvPr>
        </p:nvSpPr>
        <p:spPr>
          <a:xfrm>
            <a:off x="473400" y="1176283"/>
            <a:ext cx="8197200" cy="341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400" b="0" dirty="0"/>
              <a:t>Embedding methods refer to techniques used to represent data in a dense vector space, where similar items are </a:t>
            </a:r>
            <a:r>
              <a:rPr lang="en-US" sz="1400" b="0" i="1" dirty="0"/>
              <a:t>mapped to nearby points (vectors) and dissimilar items are mapped to distant points</a:t>
            </a:r>
            <a:r>
              <a:rPr lang="en-US" sz="1400" b="0" dirty="0"/>
              <a:t>. </a:t>
            </a:r>
            <a:r>
              <a:rPr lang="en-US" sz="1400" dirty="0"/>
              <a:t>Word2Vec, </a:t>
            </a:r>
            <a:r>
              <a:rPr lang="en-US" sz="1400" dirty="0" err="1"/>
              <a:t>GloVe</a:t>
            </a:r>
            <a:r>
              <a:rPr lang="en-US" sz="1400" dirty="0"/>
              <a:t> (Global Vectors for Word Representation), and </a:t>
            </a:r>
            <a:r>
              <a:rPr lang="en-US" sz="1400" dirty="0" err="1"/>
              <a:t>FastText</a:t>
            </a:r>
            <a:endParaRPr sz="1400" dirty="0"/>
          </a:p>
          <a:p>
            <a:pPr marL="457200" lvl="0" indent="-304800" algn="l" rtl="0">
              <a:lnSpc>
                <a:spcPct val="100000"/>
              </a:lnSpc>
              <a:spcBef>
                <a:spcPts val="480"/>
              </a:spcBef>
              <a:spcAft>
                <a:spcPts val="0"/>
              </a:spcAft>
              <a:buSzPts val="1200"/>
              <a:buAutoNum type="arabicPeriod"/>
            </a:pPr>
            <a:r>
              <a:rPr lang="en-US" sz="1200" b="0" dirty="0"/>
              <a:t>BERT (Bidirectional Encoder Representations from Transformers): A transformer-based model that learns contextual embeddings through self-attention and bidirectional training.</a:t>
            </a:r>
            <a:endParaRPr sz="1200" b="0" dirty="0"/>
          </a:p>
          <a:p>
            <a:pPr marL="914400" lvl="1" indent="-304800" algn="l" rtl="0">
              <a:lnSpc>
                <a:spcPct val="100000"/>
              </a:lnSpc>
              <a:spcBef>
                <a:spcPts val="400"/>
              </a:spcBef>
              <a:spcAft>
                <a:spcPts val="0"/>
              </a:spcAft>
              <a:buSzPts val="1200"/>
              <a:buChar char="●"/>
            </a:pPr>
            <a:r>
              <a:rPr lang="en-US" sz="1200" b="0" dirty="0"/>
              <a:t>Pros: State-of-the-art performance on many NLP tasks, captures long-range dependencies</a:t>
            </a:r>
            <a:endParaRPr sz="1200" b="0" dirty="0"/>
          </a:p>
          <a:p>
            <a:pPr marL="914400" lvl="1" indent="-304800" algn="l" rtl="0">
              <a:lnSpc>
                <a:spcPct val="100000"/>
              </a:lnSpc>
              <a:spcBef>
                <a:spcPts val="400"/>
              </a:spcBef>
              <a:spcAft>
                <a:spcPts val="0"/>
              </a:spcAft>
              <a:buSzPts val="1200"/>
              <a:buChar char="●"/>
            </a:pPr>
            <a:r>
              <a:rPr lang="en-US" sz="1200" b="0" dirty="0"/>
              <a:t>Cons: Large model size, requires significant computational resources</a:t>
            </a:r>
            <a:endParaRPr sz="1200" b="0" dirty="0"/>
          </a:p>
          <a:p>
            <a:pPr marL="914400" lvl="1" indent="-304800" algn="l" rtl="0">
              <a:lnSpc>
                <a:spcPct val="100000"/>
              </a:lnSpc>
              <a:spcBef>
                <a:spcPts val="400"/>
              </a:spcBef>
              <a:spcAft>
                <a:spcPts val="0"/>
              </a:spcAft>
              <a:buSzPts val="1200"/>
              <a:buChar char="●"/>
            </a:pPr>
            <a:r>
              <a:rPr lang="en-US" sz="1200" b="0" dirty="0"/>
              <a:t>Best for: High-performance NLP tasks like text classification, sentiment analysis</a:t>
            </a:r>
            <a:endParaRPr sz="1200" b="0" dirty="0"/>
          </a:p>
          <a:p>
            <a:pPr marL="457200" lvl="0" indent="-304800" algn="l" rtl="0">
              <a:lnSpc>
                <a:spcPct val="100000"/>
              </a:lnSpc>
              <a:spcBef>
                <a:spcPts val="480"/>
              </a:spcBef>
              <a:spcAft>
                <a:spcPts val="0"/>
              </a:spcAft>
              <a:buSzPts val="1200"/>
              <a:buAutoNum type="arabicPeriod"/>
            </a:pPr>
            <a:r>
              <a:rPr lang="en-US" sz="1200" b="0" dirty="0"/>
              <a:t>GPT (Generative Pre-trained Transformer): A transformer-based language model that generates contextual embeddings and can be fine-tuned for various tasks.</a:t>
            </a:r>
            <a:endParaRPr sz="1200" b="0" dirty="0"/>
          </a:p>
          <a:p>
            <a:pPr marL="914400" lvl="1" indent="-304800" algn="l" rtl="0">
              <a:lnSpc>
                <a:spcPct val="100000"/>
              </a:lnSpc>
              <a:spcBef>
                <a:spcPts val="400"/>
              </a:spcBef>
              <a:spcAft>
                <a:spcPts val="0"/>
              </a:spcAft>
              <a:buSzPts val="1200"/>
              <a:buChar char="●"/>
            </a:pPr>
            <a:r>
              <a:rPr lang="en-US" sz="1200" b="0" dirty="0"/>
              <a:t>Pros: Excels at text generation, can be fine-tuned for various tasks</a:t>
            </a:r>
            <a:endParaRPr sz="1200" b="0" dirty="0"/>
          </a:p>
          <a:p>
            <a:pPr marL="914400" lvl="1" indent="-304800" algn="l" rtl="0">
              <a:lnSpc>
                <a:spcPct val="100000"/>
              </a:lnSpc>
              <a:spcBef>
                <a:spcPts val="400"/>
              </a:spcBef>
              <a:spcAft>
                <a:spcPts val="0"/>
              </a:spcAft>
              <a:buSzPts val="1200"/>
              <a:buChar char="●"/>
            </a:pPr>
            <a:r>
              <a:rPr lang="en-US" sz="1200" b="0" dirty="0"/>
              <a:t>Cons: Large model size, can be resource-intensive</a:t>
            </a:r>
            <a:endParaRPr sz="1200" b="0" dirty="0"/>
          </a:p>
          <a:p>
            <a:pPr marL="914400" lvl="1" indent="-304800" algn="l" rtl="0">
              <a:lnSpc>
                <a:spcPct val="100000"/>
              </a:lnSpc>
              <a:spcBef>
                <a:spcPts val="400"/>
              </a:spcBef>
              <a:spcAft>
                <a:spcPts val="0"/>
              </a:spcAft>
              <a:buSzPts val="1200"/>
              <a:buChar char="●"/>
            </a:pPr>
            <a:r>
              <a:rPr lang="en-US" sz="1200" b="0" dirty="0"/>
              <a:t>Best for: Text generation, summarization, translation, question answering</a:t>
            </a:r>
            <a:endParaRPr sz="1200" b="0" dirty="0"/>
          </a:p>
          <a:p>
            <a:pPr marL="0" lvl="0" indent="0" algn="l" rtl="0">
              <a:lnSpc>
                <a:spcPct val="100000"/>
              </a:lnSpc>
              <a:spcBef>
                <a:spcPts val="480"/>
              </a:spcBef>
              <a:spcAft>
                <a:spcPts val="0"/>
              </a:spcAft>
              <a:buSzPts val="2400"/>
              <a:buNone/>
            </a:pPr>
            <a:endParaRPr sz="1200" b="0" dirty="0"/>
          </a:p>
        </p:txBody>
      </p:sp>
      <p:sp>
        <p:nvSpPr>
          <p:cNvPr id="141" name="Google Shape;141;g2c2e4b70b73_0_0"/>
          <p:cNvSpPr txBox="1">
            <a:spLocks noGrp="1"/>
          </p:cNvSpPr>
          <p:nvPr>
            <p:ph type="title"/>
          </p:nvPr>
        </p:nvSpPr>
        <p:spPr>
          <a:xfrm>
            <a:off x="447922" y="26385"/>
            <a:ext cx="8197200" cy="993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Embeddings</a:t>
            </a:r>
            <a:endParaRPr/>
          </a:p>
        </p:txBody>
      </p:sp>
      <p:sp>
        <p:nvSpPr>
          <p:cNvPr id="142" name="Google Shape;142;g2c2e4b70b73_0_0"/>
          <p:cNvSpPr txBox="1"/>
          <p:nvPr/>
        </p:nvSpPr>
        <p:spPr>
          <a:xfrm>
            <a:off x="454033" y="4206167"/>
            <a:ext cx="615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https://</a:t>
            </a:r>
            <a:r>
              <a:rPr lang="en-US" sz="1400" b="0" i="0" u="none" strike="noStrike" cap="none" dirty="0" err="1">
                <a:solidFill>
                  <a:srgbClr val="000000"/>
                </a:solidFill>
                <a:latin typeface="Arial"/>
                <a:ea typeface="Arial"/>
                <a:cs typeface="Arial"/>
                <a:sym typeface="Arial"/>
              </a:rPr>
              <a:t>platform.openai.com</a:t>
            </a:r>
            <a:r>
              <a:rPr lang="en-US" sz="1400" b="0" i="0" u="none" strike="noStrike" cap="none" dirty="0">
                <a:solidFill>
                  <a:srgbClr val="000000"/>
                </a:solidFill>
                <a:latin typeface="Arial"/>
                <a:ea typeface="Arial"/>
                <a:cs typeface="Arial"/>
                <a:sym typeface="Arial"/>
              </a:rPr>
              <a:t>/docs/guides/embeddings/what-are-embeddings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447923" y="1148695"/>
            <a:ext cx="8197114" cy="2365901"/>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480"/>
              </a:spcBef>
              <a:spcAft>
                <a:spcPts val="0"/>
              </a:spcAft>
              <a:buSzPts val="2400"/>
              <a:buNone/>
            </a:pPr>
            <a:r>
              <a:rPr lang="en-US" sz="1600" b="0" dirty="0"/>
              <a:t>Using algorithms like k-nearest neighbors (</a:t>
            </a:r>
            <a:r>
              <a:rPr lang="en-US" sz="1600" b="0" dirty="0" err="1"/>
              <a:t>kNN</a:t>
            </a:r>
            <a:r>
              <a:rPr lang="en-US" sz="1600" b="0" dirty="0"/>
              <a:t>) or cosine similarity to find and rank the most conceptually relevant documents </a:t>
            </a:r>
            <a:endParaRPr sz="1400" b="0"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1600" dirty="0"/>
              <a:t>Cosine Similarity Calculation</a:t>
            </a:r>
            <a:r>
              <a:rPr lang="en-US" sz="1600" b="0" dirty="0"/>
              <a:t>: The cosine similarity between the vector of the search query and the vectors of each document in the dataset is calculated. This similarity score ranges from -1 to 1, where 1 indicates identical direction (high similarity), 0 indicates orthogonality (no similarity), and -1 indicates opposite direction (high dissimilarity).</a:t>
            </a:r>
            <a:endParaRPr sz="3200"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1600" dirty="0"/>
              <a:t>Ranking</a:t>
            </a:r>
            <a:r>
              <a:rPr lang="en-US" sz="1600" b="0" dirty="0"/>
              <a:t>: Documents are ranked based on their cosine similarity scores with respect to the search query vector. Higher scores indicate more relevant documents to the query's semantic content.</a:t>
            </a:r>
            <a:endParaRPr sz="3200"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1600" dirty="0"/>
              <a:t>Retrieval:</a:t>
            </a:r>
            <a:r>
              <a:rPr lang="en-US" sz="1600" b="0" dirty="0"/>
              <a:t> The ranked list of documents is presented as search results, with the most conceptually relevant documents appearing at the top.</a:t>
            </a:r>
            <a:endParaRPr sz="3200" dirty="0"/>
          </a:p>
          <a:p>
            <a:pPr marL="457200" marR="0" lvl="0" indent="-228600" algn="l" rtl="0">
              <a:lnSpc>
                <a:spcPct val="100000"/>
              </a:lnSpc>
              <a:spcBef>
                <a:spcPts val="480"/>
              </a:spcBef>
              <a:spcAft>
                <a:spcPts val="0"/>
              </a:spcAft>
              <a:buClr>
                <a:srgbClr val="191300"/>
              </a:buClr>
              <a:buSzPts val="2400"/>
              <a:buFont typeface="Merriweather Sans"/>
              <a:buNone/>
            </a:pPr>
            <a:endParaRPr sz="1200" b="0" dirty="0"/>
          </a:p>
        </p:txBody>
      </p:sp>
      <p:sp>
        <p:nvSpPr>
          <p:cNvPr id="148" name="Google Shape;148;p22"/>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Cosine Similarity in Semantic Search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c30f5da73b_0_0"/>
          <p:cNvSpPr txBox="1">
            <a:spLocks noGrp="1"/>
          </p:cNvSpPr>
          <p:nvPr>
            <p:ph type="body" idx="1"/>
          </p:nvPr>
        </p:nvSpPr>
        <p:spPr>
          <a:xfrm>
            <a:off x="447925" y="1363750"/>
            <a:ext cx="5936400" cy="286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200"/>
              <a:t>Data: </a:t>
            </a:r>
            <a:r>
              <a:rPr lang="en-US" sz="1200" b="0"/>
              <a:t>A collection of documents or information items we want to search through</a:t>
            </a:r>
            <a:endParaRPr sz="1200" b="0"/>
          </a:p>
          <a:p>
            <a:pPr marL="0" lvl="0" indent="0" algn="l" rtl="0">
              <a:lnSpc>
                <a:spcPct val="100000"/>
              </a:lnSpc>
              <a:spcBef>
                <a:spcPts val="480"/>
              </a:spcBef>
              <a:spcAft>
                <a:spcPts val="0"/>
              </a:spcAft>
              <a:buSzPts val="2400"/>
              <a:buNone/>
            </a:pPr>
            <a:r>
              <a:rPr lang="en-US" sz="1200"/>
              <a:t>Preprocess data: </a:t>
            </a:r>
            <a:r>
              <a:rPr lang="en-US" sz="1200" b="0"/>
              <a:t>Clean and prepare the data (e.g.,  normalization, tokenization)</a:t>
            </a:r>
            <a:endParaRPr sz="1200" b="0"/>
          </a:p>
          <a:p>
            <a:pPr marL="0" lvl="0" indent="0" algn="l" rtl="0">
              <a:lnSpc>
                <a:spcPct val="100000"/>
              </a:lnSpc>
              <a:spcBef>
                <a:spcPts val="480"/>
              </a:spcBef>
              <a:spcAft>
                <a:spcPts val="0"/>
              </a:spcAft>
              <a:buSzPts val="2400"/>
              <a:buNone/>
            </a:pPr>
            <a:r>
              <a:rPr lang="en-US" sz="1200"/>
              <a:t>Embedding generation: </a:t>
            </a:r>
            <a:r>
              <a:rPr lang="en-US" sz="1200" b="0"/>
              <a:t>Use a LLM to generate embeddings for each document</a:t>
            </a:r>
            <a:endParaRPr sz="1200" b="0"/>
          </a:p>
          <a:p>
            <a:pPr marL="0" lvl="0" indent="0" algn="l" rtl="0">
              <a:lnSpc>
                <a:spcPct val="100000"/>
              </a:lnSpc>
              <a:spcBef>
                <a:spcPts val="480"/>
              </a:spcBef>
              <a:spcAft>
                <a:spcPts val="0"/>
              </a:spcAft>
              <a:buSzPts val="2400"/>
              <a:buNone/>
            </a:pPr>
            <a:r>
              <a:rPr lang="en-US" sz="1200"/>
              <a:t>Index embeddings: </a:t>
            </a:r>
            <a:r>
              <a:rPr lang="en-US" sz="1200" b="0"/>
              <a:t>Store the generated embeddings and metadata  in an index</a:t>
            </a:r>
            <a:endParaRPr sz="1200" b="0"/>
          </a:p>
          <a:p>
            <a:pPr marL="0" lvl="0" indent="0" algn="l" rtl="0">
              <a:lnSpc>
                <a:spcPct val="100000"/>
              </a:lnSpc>
              <a:spcBef>
                <a:spcPts val="480"/>
              </a:spcBef>
              <a:spcAft>
                <a:spcPts val="0"/>
              </a:spcAft>
              <a:buSzPts val="2400"/>
              <a:buNone/>
            </a:pPr>
            <a:r>
              <a:rPr lang="en-US" sz="1200"/>
              <a:t>Process query: </a:t>
            </a:r>
            <a:r>
              <a:rPr lang="en-US" sz="1200" b="0"/>
              <a:t>Clean and preprocess query (similar to data preprocessing)</a:t>
            </a:r>
            <a:endParaRPr sz="1200" b="0"/>
          </a:p>
          <a:p>
            <a:pPr marL="0" lvl="0" indent="0" algn="l" rtl="0">
              <a:lnSpc>
                <a:spcPct val="100000"/>
              </a:lnSpc>
              <a:spcBef>
                <a:spcPts val="480"/>
              </a:spcBef>
              <a:spcAft>
                <a:spcPts val="0"/>
              </a:spcAft>
              <a:buSzPts val="2400"/>
              <a:buNone/>
            </a:pPr>
            <a:r>
              <a:rPr lang="en-US" sz="1200"/>
              <a:t>Generate query embedding: </a:t>
            </a:r>
            <a:r>
              <a:rPr lang="en-US" sz="1200" b="0"/>
              <a:t>Use the same LLM to embed the query</a:t>
            </a:r>
            <a:endParaRPr sz="1200" b="0"/>
          </a:p>
          <a:p>
            <a:pPr marL="0" lvl="0" indent="0" algn="l" rtl="0">
              <a:lnSpc>
                <a:spcPct val="100000"/>
              </a:lnSpc>
              <a:spcBef>
                <a:spcPts val="480"/>
              </a:spcBef>
              <a:spcAft>
                <a:spcPts val="0"/>
              </a:spcAft>
              <a:buSzPts val="2400"/>
              <a:buNone/>
            </a:pPr>
            <a:r>
              <a:rPr lang="en-US" sz="1200"/>
              <a:t>Similarity calculation: </a:t>
            </a:r>
            <a:r>
              <a:rPr lang="en-US" sz="1200" b="0"/>
              <a:t>Compare the query embedding to the document embeddings using a similarity measure (e.g., cosine similarity) to determine relevance</a:t>
            </a:r>
            <a:endParaRPr sz="1200" b="0"/>
          </a:p>
          <a:p>
            <a:pPr marL="0" lvl="0" indent="0" algn="l" rtl="0">
              <a:lnSpc>
                <a:spcPct val="100000"/>
              </a:lnSpc>
              <a:spcBef>
                <a:spcPts val="480"/>
              </a:spcBef>
              <a:spcAft>
                <a:spcPts val="0"/>
              </a:spcAft>
              <a:buSzPts val="2400"/>
              <a:buNone/>
            </a:pPr>
            <a:r>
              <a:rPr lang="en-US" sz="1200"/>
              <a:t>Rank retrieve results: </a:t>
            </a:r>
            <a:r>
              <a:rPr lang="en-US" sz="1200" b="0"/>
              <a:t>Order the documents based on their similarity scores, with the highest scores indicating the most relevant documents</a:t>
            </a:r>
            <a:endParaRPr sz="1200"/>
          </a:p>
          <a:p>
            <a:pPr marL="0" lvl="0" indent="0" algn="l" rtl="0">
              <a:lnSpc>
                <a:spcPct val="100000"/>
              </a:lnSpc>
              <a:spcBef>
                <a:spcPts val="480"/>
              </a:spcBef>
              <a:spcAft>
                <a:spcPts val="0"/>
              </a:spcAft>
              <a:buSzPts val="2400"/>
              <a:buNone/>
            </a:pPr>
            <a:r>
              <a:rPr lang="en-US" sz="1200"/>
              <a:t>Return results: </a:t>
            </a:r>
            <a:r>
              <a:rPr lang="en-US" sz="1200" b="0"/>
              <a:t>Present the ranked list of documents to the user</a:t>
            </a:r>
            <a:endParaRPr sz="1200" b="0"/>
          </a:p>
          <a:p>
            <a:pPr marL="457200" marR="0" lvl="0" indent="0" algn="l" rtl="0">
              <a:lnSpc>
                <a:spcPct val="100000"/>
              </a:lnSpc>
              <a:spcBef>
                <a:spcPts val="480"/>
              </a:spcBef>
              <a:spcAft>
                <a:spcPts val="0"/>
              </a:spcAft>
              <a:buSzPts val="2400"/>
              <a:buNone/>
            </a:pPr>
            <a:r>
              <a:rPr lang="en-US" sz="1200" b="0"/>
              <a:t>     </a:t>
            </a:r>
            <a:endParaRPr sz="1200" b="0"/>
          </a:p>
        </p:txBody>
      </p:sp>
      <p:sp>
        <p:nvSpPr>
          <p:cNvPr id="154" name="Google Shape;154;g2c30f5da73b_0_0"/>
          <p:cNvSpPr txBox="1">
            <a:spLocks noGrp="1"/>
          </p:cNvSpPr>
          <p:nvPr>
            <p:ph type="title"/>
          </p:nvPr>
        </p:nvSpPr>
        <p:spPr>
          <a:xfrm>
            <a:off x="447922" y="26385"/>
            <a:ext cx="8197200" cy="993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Retrieval with LLM</a:t>
            </a:r>
            <a:endParaRPr/>
          </a:p>
        </p:txBody>
      </p:sp>
      <p:sp>
        <p:nvSpPr>
          <p:cNvPr id="155" name="Google Shape;155;g2c30f5da73b_0_0"/>
          <p:cNvSpPr/>
          <p:nvPr/>
        </p:nvSpPr>
        <p:spPr>
          <a:xfrm>
            <a:off x="6966925" y="1363750"/>
            <a:ext cx="2102700" cy="120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Encode Sans"/>
                <a:ea typeface="Encode Sans"/>
                <a:cs typeface="Encode Sans"/>
                <a:sym typeface="Encode Sans"/>
              </a:rPr>
              <a:t>embedding_model = "text-embedding-3-small"</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Encode Sans"/>
                <a:ea typeface="Encode Sans"/>
                <a:cs typeface="Encode Sans"/>
                <a:sym typeface="Encode Sans"/>
              </a:rPr>
              <a:t>embedding_encoding = "cl100k_base"</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Encode Sans"/>
                <a:ea typeface="Encode Sans"/>
                <a:cs typeface="Encode Sans"/>
                <a:sym typeface="Encode Sans"/>
              </a:rPr>
              <a:t>max_tokens = 8000</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Encode Sans"/>
                <a:ea typeface="Encode Sans"/>
                <a:cs typeface="Encode Sans"/>
                <a:sym typeface="Encode Sans"/>
              </a:rPr>
              <a:t>                                  Source: OpenAI </a:t>
            </a:r>
            <a:endParaRPr sz="1000" b="0" i="0" u="none" strike="noStrike" cap="none">
              <a:solidFill>
                <a:srgbClr val="000000"/>
              </a:solidFill>
              <a:latin typeface="Encode Sans"/>
              <a:ea typeface="Encode Sans"/>
              <a:cs typeface="Encode Sans"/>
              <a:sym typeface="Encode Sans"/>
            </a:endParaRPr>
          </a:p>
        </p:txBody>
      </p:sp>
      <p:sp>
        <p:nvSpPr>
          <p:cNvPr id="156" name="Google Shape;156;g2c30f5da73b_0_0"/>
          <p:cNvSpPr/>
          <p:nvPr/>
        </p:nvSpPr>
        <p:spPr>
          <a:xfrm>
            <a:off x="6313350" y="1885000"/>
            <a:ext cx="596700" cy="203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2c30f5da73b_0_0"/>
          <p:cNvSpPr/>
          <p:nvPr/>
        </p:nvSpPr>
        <p:spPr>
          <a:xfrm>
            <a:off x="6764100" y="2695475"/>
            <a:ext cx="2102700" cy="120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Encode Sans"/>
                <a:ea typeface="Encode Sans"/>
                <a:cs typeface="Encode Sans"/>
                <a:sym typeface="Encode Sans"/>
              </a:rPr>
              <a:t> distances = distances_from_embeddings(query_embedding, doc_embedding, distance_metric="cosine")</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Encode Sans"/>
                <a:ea typeface="Encode Sans"/>
                <a:cs typeface="Encode Sans"/>
                <a:sym typeface="Encode Sans"/>
              </a:rPr>
              <a:t>                                  Source: OpenAI </a:t>
            </a:r>
            <a:endParaRPr sz="1000" b="0" i="0" u="none" strike="noStrike" cap="none">
              <a:solidFill>
                <a:srgbClr val="000000"/>
              </a:solidFill>
              <a:latin typeface="Encode Sans"/>
              <a:ea typeface="Encode Sans"/>
              <a:cs typeface="Encode Sans"/>
              <a:sym typeface="Encode Sans"/>
            </a:endParaRPr>
          </a:p>
        </p:txBody>
      </p:sp>
      <p:sp>
        <p:nvSpPr>
          <p:cNvPr id="158" name="Google Shape;158;g2c30f5da73b_0_0"/>
          <p:cNvSpPr/>
          <p:nvPr/>
        </p:nvSpPr>
        <p:spPr>
          <a:xfrm>
            <a:off x="6110525" y="3216725"/>
            <a:ext cx="596700" cy="203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80"/>
              </a:spcBef>
              <a:spcAft>
                <a:spcPts val="0"/>
              </a:spcAft>
              <a:buClr>
                <a:srgbClr val="191300"/>
              </a:buClr>
              <a:buSzPts val="2400"/>
              <a:buFont typeface="Merriweather Sans"/>
              <a:buNone/>
            </a:pPr>
            <a:endParaRPr/>
          </a:p>
        </p:txBody>
      </p:sp>
      <p:sp>
        <p:nvSpPr>
          <p:cNvPr id="164" name="Google Shape;164;p28"/>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Language Models can Improve both Search Stages</a:t>
            </a:r>
            <a:endParaRPr/>
          </a:p>
        </p:txBody>
      </p:sp>
      <p:pic>
        <p:nvPicPr>
          <p:cNvPr id="165" name="Google Shape;165;p28" descr="A diagram of a language model&#10;&#10;Description automatically generated"/>
          <p:cNvPicPr preferRelativeResize="0"/>
          <p:nvPr/>
        </p:nvPicPr>
        <p:blipFill rotWithShape="1">
          <a:blip r:embed="rId3">
            <a:alphaModFix/>
          </a:blip>
          <a:srcRect t="27765"/>
          <a:stretch/>
        </p:blipFill>
        <p:spPr>
          <a:xfrm>
            <a:off x="2093754" y="886596"/>
            <a:ext cx="5708796" cy="37153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2"/>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u="sng" dirty="0">
                <a:solidFill>
                  <a:schemeClr val="hlink"/>
                </a:solidFill>
                <a:hlinkClick r:id="rId3"/>
              </a:rPr>
              <a:t>Hackweek lodging and travel information collection</a:t>
            </a:r>
            <a:r>
              <a:rPr lang="en-US" dirty="0"/>
              <a:t>: </a:t>
            </a:r>
            <a:endParaRPr dirty="0"/>
          </a:p>
          <a:p>
            <a:pPr marL="457200" marR="0" lvl="0" indent="-228600" algn="l" rtl="0">
              <a:lnSpc>
                <a:spcPct val="100000"/>
              </a:lnSpc>
              <a:spcBef>
                <a:spcPts val="480"/>
              </a:spcBef>
              <a:spcAft>
                <a:spcPts val="0"/>
              </a:spcAft>
              <a:buClr>
                <a:srgbClr val="191300"/>
              </a:buClr>
              <a:buSzPts val="2400"/>
              <a:buFont typeface="Merriweather Sans"/>
              <a:buNone/>
            </a:pP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dirty="0"/>
              <a:t>Claude—another LLM model that gains popularity</a:t>
            </a:r>
            <a:endParaRPr dirty="0"/>
          </a:p>
          <a:p>
            <a:pPr marL="457200" marR="0" lvl="0" indent="-228600" algn="l" rtl="0">
              <a:lnSpc>
                <a:spcPct val="100000"/>
              </a:lnSpc>
              <a:spcBef>
                <a:spcPts val="480"/>
              </a:spcBef>
              <a:spcAft>
                <a:spcPts val="0"/>
              </a:spcAft>
              <a:buClr>
                <a:srgbClr val="191300"/>
              </a:buClr>
              <a:buSzPts val="2400"/>
              <a:buFont typeface="Merriweather Sans"/>
              <a:buNone/>
            </a:pPr>
            <a:endParaRPr dirty="0"/>
          </a:p>
        </p:txBody>
      </p:sp>
      <p:sp>
        <p:nvSpPr>
          <p:cNvPr id="27" name="Google Shape;27;p2"/>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RAG with LLM</a:t>
            </a:r>
            <a:endParaRPr/>
          </a:p>
        </p:txBody>
      </p:sp>
      <p:pic>
        <p:nvPicPr>
          <p:cNvPr id="171" name="Google Shape;171;p29" descr="A diagram of a math model&#10;&#10;Description automatically generated"/>
          <p:cNvPicPr preferRelativeResize="0"/>
          <p:nvPr/>
        </p:nvPicPr>
        <p:blipFill rotWithShape="1">
          <a:blip r:embed="rId3">
            <a:alphaModFix/>
          </a:blip>
          <a:srcRect/>
          <a:stretch/>
        </p:blipFill>
        <p:spPr>
          <a:xfrm>
            <a:off x="1530849" y="1099334"/>
            <a:ext cx="7376845" cy="37192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447925" y="26375"/>
            <a:ext cx="7570500" cy="993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Modification with Prompt-tuning LLM</a:t>
            </a:r>
            <a:endParaRPr/>
          </a:p>
        </p:txBody>
      </p:sp>
      <p:sp>
        <p:nvSpPr>
          <p:cNvPr id="177" name="Google Shape;177;p23"/>
          <p:cNvSpPr txBox="1"/>
          <p:nvPr/>
        </p:nvSpPr>
        <p:spPr>
          <a:xfrm>
            <a:off x="6086000" y="1786800"/>
            <a:ext cx="2844000" cy="17547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highlight>
                  <a:srgbClr val="F7F7F7"/>
                </a:highlight>
                <a:latin typeface="Encode Sans"/>
                <a:ea typeface="Encode Sans"/>
                <a:cs typeface="Encode Sans"/>
                <a:sym typeface="Encode Sans"/>
              </a:rPr>
              <a:t>prompt = </a:t>
            </a:r>
            <a:r>
              <a:rPr lang="en-US" sz="1200" b="0" i="0" u="none" strike="noStrike" cap="none">
                <a:solidFill>
                  <a:srgbClr val="0000FF"/>
                </a:solidFill>
                <a:highlight>
                  <a:srgbClr val="F7F7F7"/>
                </a:highlight>
                <a:latin typeface="Encode Sans"/>
                <a:ea typeface="Encode Sans"/>
                <a:cs typeface="Encode Sans"/>
                <a:sym typeface="Encode Sans"/>
              </a:rPr>
              <a:t>f</a:t>
            </a:r>
            <a:r>
              <a:rPr lang="en-US" sz="1200" b="0" i="0" u="none" strike="noStrike" cap="none">
                <a:solidFill>
                  <a:srgbClr val="A31515"/>
                </a:solidFill>
                <a:highlight>
                  <a:srgbClr val="F7F7F7"/>
                </a:highlight>
                <a:latin typeface="Encode Sans"/>
                <a:ea typeface="Encode Sans"/>
                <a:cs typeface="Encode Sans"/>
                <a:sym typeface="Encode Sans"/>
              </a:rPr>
              <a:t>"Refine the following document to improve its similarity with the query: \nDocument: </a:t>
            </a:r>
            <a:r>
              <a:rPr lang="en-US" sz="1200" b="0" i="0" u="none" strike="noStrike" cap="none">
                <a:solidFill>
                  <a:srgbClr val="000000"/>
                </a:solidFill>
                <a:highlight>
                  <a:srgbClr val="F7F7F7"/>
                </a:highlight>
                <a:latin typeface="Encode Sans"/>
                <a:ea typeface="Encode Sans"/>
                <a:cs typeface="Encode Sans"/>
                <a:sym typeface="Encode Sans"/>
              </a:rPr>
              <a:t>{top_document}</a:t>
            </a:r>
            <a:r>
              <a:rPr lang="en-US" sz="1200" b="0" i="0" u="none" strike="noStrike" cap="none">
                <a:solidFill>
                  <a:srgbClr val="A31515"/>
                </a:solidFill>
                <a:highlight>
                  <a:srgbClr val="F7F7F7"/>
                </a:highlight>
                <a:latin typeface="Encode Sans"/>
                <a:ea typeface="Encode Sans"/>
                <a:cs typeface="Encode Sans"/>
                <a:sym typeface="Encode Sans"/>
              </a:rPr>
              <a:t>\nQuery: </a:t>
            </a:r>
            <a:r>
              <a:rPr lang="en-US" sz="1200" b="0" i="0" u="none" strike="noStrike" cap="none">
                <a:solidFill>
                  <a:srgbClr val="000000"/>
                </a:solidFill>
                <a:highlight>
                  <a:srgbClr val="F7F7F7"/>
                </a:highlight>
                <a:latin typeface="Encode Sans"/>
                <a:ea typeface="Encode Sans"/>
                <a:cs typeface="Encode Sans"/>
                <a:sym typeface="Encode Sans"/>
              </a:rPr>
              <a:t>{user_query}</a:t>
            </a:r>
            <a:r>
              <a:rPr lang="en-US" sz="1200" b="0" i="0" u="none" strike="noStrike" cap="none">
                <a:solidFill>
                  <a:srgbClr val="A31515"/>
                </a:solidFill>
                <a:highlight>
                  <a:srgbClr val="F7F7F7"/>
                </a:highlight>
                <a:latin typeface="Encode Sans"/>
                <a:ea typeface="Encode Sans"/>
                <a:cs typeface="Encode Sans"/>
                <a:sym typeface="Encode Sans"/>
              </a:rPr>
              <a:t>\n”</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highlight>
                <a:srgbClr val="F7F7F7"/>
              </a:highlight>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highlight>
                  <a:srgbClr val="F7F7F7"/>
                </a:highlight>
                <a:latin typeface="Encode Sans"/>
                <a:ea typeface="Encode Sans"/>
                <a:cs typeface="Encode Sans"/>
                <a:sym typeface="Encode Sans"/>
              </a:rPr>
              <a:t>refined_document = interact_with_gpt3.5(prompt, dataset, user_query, threshold_high)</a:t>
            </a:r>
            <a:endParaRPr sz="1200" b="0" i="0" u="none" strike="noStrike" cap="none">
              <a:solidFill>
                <a:srgbClr val="000000"/>
              </a:solidFill>
              <a:latin typeface="Encode Sans"/>
              <a:ea typeface="Encode Sans"/>
              <a:cs typeface="Encode Sans"/>
              <a:sym typeface="Encode Sans"/>
            </a:endParaRPr>
          </a:p>
        </p:txBody>
      </p:sp>
      <p:sp>
        <p:nvSpPr>
          <p:cNvPr id="178" name="Google Shape;178;p23"/>
          <p:cNvSpPr txBox="1"/>
          <p:nvPr/>
        </p:nvSpPr>
        <p:spPr>
          <a:xfrm>
            <a:off x="511500" y="1223800"/>
            <a:ext cx="5176800" cy="291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Open Sans"/>
                <a:ea typeface="Open Sans"/>
                <a:cs typeface="Open Sans"/>
                <a:sym typeface="Open Sans"/>
              </a:rPr>
              <a:t>Choose a pre-trained LLM suitable for the task</a:t>
            </a:r>
            <a:endParaRPr sz="1200" b="1"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Open Sans"/>
                <a:ea typeface="Open Sans"/>
                <a:cs typeface="Open Sans"/>
                <a:sym typeface="Open Sans"/>
              </a:rPr>
              <a:t>Design prompt: </a:t>
            </a:r>
            <a:r>
              <a:rPr lang="en-US" sz="1200" b="0" i="0" u="none" strike="noStrike" cap="none">
                <a:solidFill>
                  <a:srgbClr val="000000"/>
                </a:solidFill>
                <a:latin typeface="Open Sans"/>
                <a:ea typeface="Open Sans"/>
                <a:cs typeface="Open Sans"/>
                <a:sym typeface="Open Sans"/>
              </a:rPr>
              <a:t>Design and experiment with different prompts</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Open Sans"/>
                <a:ea typeface="Open Sans"/>
                <a:cs typeface="Open Sans"/>
                <a:sym typeface="Open Sans"/>
              </a:rPr>
              <a:t>Input to a generative model:</a:t>
            </a:r>
            <a:r>
              <a:rPr lang="en-US" sz="1200" b="0" i="0" u="none" strike="noStrike" cap="none">
                <a:solidFill>
                  <a:srgbClr val="000000"/>
                </a:solidFill>
                <a:latin typeface="Open Sans"/>
                <a:ea typeface="Open Sans"/>
                <a:cs typeface="Open Sans"/>
                <a:sym typeface="Open Sans"/>
              </a:rPr>
              <a:t>  A user query, a document template, a custom prompt and a similarity threshold</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Open Sans"/>
                <a:ea typeface="Open Sans"/>
                <a:cs typeface="Open Sans"/>
                <a:sym typeface="Open Sans"/>
              </a:rPr>
              <a:t>Similarity Calculation: </a:t>
            </a:r>
            <a:r>
              <a:rPr lang="en-US" sz="1200" b="0" i="0" u="none" strike="noStrike" cap="none">
                <a:solidFill>
                  <a:srgbClr val="000000"/>
                </a:solidFill>
                <a:latin typeface="Open Sans"/>
                <a:ea typeface="Open Sans"/>
                <a:cs typeface="Open Sans"/>
                <a:sym typeface="Open Sans"/>
              </a:rPr>
              <a:t>If the document's similarity score meets or exceeds the similarity threshold, finalize and return the lesson plan</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Open Sans"/>
                <a:ea typeface="Open Sans"/>
                <a:cs typeface="Open Sans"/>
                <a:sym typeface="Open Sans"/>
              </a:rPr>
              <a:t>Continue Refinement: </a:t>
            </a:r>
            <a:r>
              <a:rPr lang="en-US" sz="1200" b="0" i="0" u="none" strike="noStrike" cap="none">
                <a:solidFill>
                  <a:srgbClr val="000000"/>
                </a:solidFill>
                <a:latin typeface="Open Sans"/>
                <a:ea typeface="Open Sans"/>
                <a:cs typeface="Open Sans"/>
                <a:sym typeface="Open Sans"/>
              </a:rPr>
              <a:t>Refine the document by reiterating generation and assessment steps until it meets the threshold or the process is manually stopped</a:t>
            </a:r>
            <a:endParaRPr sz="1200" b="0" i="0" u="none" strike="noStrike" cap="none">
              <a:solidFill>
                <a:srgbClr val="000000"/>
              </a:solidFill>
              <a:latin typeface="Open Sans"/>
              <a:ea typeface="Open Sans"/>
              <a:cs typeface="Open Sans"/>
              <a:sym typeface="Open Sans"/>
            </a:endParaRPr>
          </a:p>
        </p:txBody>
      </p:sp>
      <p:sp>
        <p:nvSpPr>
          <p:cNvPr id="179" name="Google Shape;179;p23"/>
          <p:cNvSpPr/>
          <p:nvPr/>
        </p:nvSpPr>
        <p:spPr>
          <a:xfrm>
            <a:off x="5418200" y="1984475"/>
            <a:ext cx="596700" cy="2034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c2f572932f_0_0"/>
          <p:cNvSpPr txBox="1">
            <a:spLocks noGrp="1"/>
          </p:cNvSpPr>
          <p:nvPr>
            <p:ph type="title"/>
          </p:nvPr>
        </p:nvSpPr>
        <p:spPr>
          <a:xfrm>
            <a:off x="447922" y="26385"/>
            <a:ext cx="8197200" cy="993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Generation with Prompt-tuning LLM</a:t>
            </a:r>
            <a:endParaRPr/>
          </a:p>
        </p:txBody>
      </p:sp>
      <p:sp>
        <p:nvSpPr>
          <p:cNvPr id="185" name="Google Shape;185;g2c2f572932f_0_0"/>
          <p:cNvSpPr txBox="1"/>
          <p:nvPr/>
        </p:nvSpPr>
        <p:spPr>
          <a:xfrm>
            <a:off x="454025" y="1132200"/>
            <a:ext cx="4808100" cy="3038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Open Sans"/>
                <a:ea typeface="Open Sans"/>
                <a:cs typeface="Open Sans"/>
                <a:sym typeface="Open Sans"/>
              </a:rPr>
              <a:t>Choose a pre-trained LLM suitable for the task</a:t>
            </a:r>
            <a:endParaRPr sz="12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Open Sans"/>
                <a:ea typeface="Open Sans"/>
                <a:cs typeface="Open Sans"/>
                <a:sym typeface="Open Sans"/>
              </a:rPr>
              <a:t>Design prompt: </a:t>
            </a:r>
            <a:r>
              <a:rPr lang="en-US" sz="1200" b="0" i="0" u="none" strike="noStrike" cap="none">
                <a:solidFill>
                  <a:schemeClr val="dk1"/>
                </a:solidFill>
                <a:latin typeface="Open Sans"/>
                <a:ea typeface="Open Sans"/>
                <a:cs typeface="Open Sans"/>
                <a:sym typeface="Open Sans"/>
              </a:rPr>
              <a:t>Design and experiment with different prompts</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Open Sans"/>
                <a:ea typeface="Open Sans"/>
                <a:cs typeface="Open Sans"/>
                <a:sym typeface="Open Sans"/>
              </a:rPr>
              <a:t>Input to a generative model:</a:t>
            </a:r>
            <a:r>
              <a:rPr lang="en-US" sz="1200" b="0" i="0" u="none" strike="noStrike" cap="none">
                <a:solidFill>
                  <a:schemeClr val="dk1"/>
                </a:solidFill>
                <a:latin typeface="Open Sans"/>
                <a:ea typeface="Open Sans"/>
                <a:cs typeface="Open Sans"/>
                <a:sym typeface="Open Sans"/>
              </a:rPr>
              <a:t>  A user query, a document template, a custom prompt and a similarity threshold</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Open Sans"/>
                <a:ea typeface="Open Sans"/>
                <a:cs typeface="Open Sans"/>
                <a:sym typeface="Open Sans"/>
              </a:rPr>
              <a:t>Similarity Calculation: </a:t>
            </a:r>
            <a:r>
              <a:rPr lang="en-US" sz="1200" b="0" i="0" u="none" strike="noStrike" cap="none">
                <a:solidFill>
                  <a:schemeClr val="dk1"/>
                </a:solidFill>
                <a:latin typeface="Open Sans"/>
                <a:ea typeface="Open Sans"/>
                <a:cs typeface="Open Sans"/>
                <a:sym typeface="Open Sans"/>
              </a:rPr>
              <a:t>If the document's similarity score meets or exceeds the similarity threshold for query, finalize and return the document</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Open Sans"/>
                <a:ea typeface="Open Sans"/>
                <a:cs typeface="Open Sans"/>
                <a:sym typeface="Open Sans"/>
              </a:rPr>
              <a:t>Continue Refinement: </a:t>
            </a:r>
            <a:r>
              <a:rPr lang="en-US" sz="1200" b="0" i="0" u="none" strike="noStrike" cap="none">
                <a:solidFill>
                  <a:schemeClr val="dk1"/>
                </a:solidFill>
                <a:latin typeface="Open Sans"/>
                <a:ea typeface="Open Sans"/>
                <a:cs typeface="Open Sans"/>
                <a:sym typeface="Open Sans"/>
              </a:rPr>
              <a:t>Refine the document by reiterating generation and assessment steps until it meets the threshold or the process is manually stopped</a:t>
            </a:r>
            <a:endParaRPr sz="900" b="0" i="0" u="none" strike="noStrike" cap="none">
              <a:solidFill>
                <a:srgbClr val="000000"/>
              </a:solidFill>
              <a:latin typeface="Open Sans"/>
              <a:ea typeface="Open Sans"/>
              <a:cs typeface="Open Sans"/>
              <a:sym typeface="Open Sans"/>
            </a:endParaRPr>
          </a:p>
        </p:txBody>
      </p:sp>
      <p:sp>
        <p:nvSpPr>
          <p:cNvPr id="186" name="Google Shape;186;g2c2f572932f_0_0"/>
          <p:cNvSpPr txBox="1"/>
          <p:nvPr/>
        </p:nvSpPr>
        <p:spPr>
          <a:xfrm>
            <a:off x="6128700" y="1213725"/>
            <a:ext cx="2727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highlight>
                  <a:srgbClr val="F7F7F7"/>
                </a:highlight>
                <a:latin typeface="Encode Sans"/>
                <a:ea typeface="Encode Sans"/>
                <a:cs typeface="Encode Sans"/>
                <a:sym typeface="Encode Sans"/>
              </a:rPr>
              <a:t>prompt = </a:t>
            </a:r>
            <a:r>
              <a:rPr lang="en-US" sz="1200" b="0" i="0" u="none" strike="noStrike" cap="none">
                <a:solidFill>
                  <a:srgbClr val="A31515"/>
                </a:solidFill>
                <a:highlight>
                  <a:srgbClr val="F7F7F7"/>
                </a:highlight>
                <a:latin typeface="Encode Sans"/>
                <a:ea typeface="Encode Sans"/>
                <a:cs typeface="Encode Sans"/>
                <a:sym typeface="Encode Sans"/>
              </a:rPr>
              <a:t>"Create a new document based on the following information:\n"</a:t>
            </a:r>
            <a:endParaRPr sz="1200" b="0" i="0" u="none" strike="noStrike" cap="none">
              <a:solidFill>
                <a:srgbClr val="000000"/>
              </a:solidFill>
              <a:highlight>
                <a:srgbClr val="F7F7F7"/>
              </a:highlight>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highlight>
                  <a:srgbClr val="F7F7F7"/>
                </a:highlight>
                <a:latin typeface="Encode Sans"/>
                <a:ea typeface="Encode Sans"/>
                <a:cs typeface="Encode Sans"/>
                <a:sym typeface="Encode Sans"/>
              </a:rPr>
              <a:t>template = </a:t>
            </a:r>
            <a:r>
              <a:rPr lang="en-US" sz="1200" b="0" i="0" u="none" strike="noStrike" cap="none">
                <a:solidFill>
                  <a:srgbClr val="A31515"/>
                </a:solidFill>
                <a:highlight>
                  <a:srgbClr val="F7F7F7"/>
                </a:highlight>
                <a:latin typeface="Encode Sans"/>
                <a:ea typeface="Encode Sans"/>
                <a:cs typeface="Encode Sans"/>
                <a:sym typeface="Encode Sans"/>
              </a:rPr>
              <a:t>"Title: [Title of the document]\nLearning Objectives: [Main learning objectives]\nSection1: [….]\nSection2: [….]”</a:t>
            </a:r>
            <a:endParaRPr sz="1200" b="0" i="0" u="none" strike="noStrike" cap="none">
              <a:solidFill>
                <a:srgbClr val="000000"/>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highlight>
                <a:srgbClr val="F7F7F7"/>
              </a:highlight>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highlight>
                  <a:srgbClr val="F7F7F7"/>
                </a:highlight>
                <a:latin typeface="Encode Sans"/>
                <a:ea typeface="Encode Sans"/>
                <a:cs typeface="Encode Sans"/>
                <a:sym typeface="Encode Sans"/>
              </a:rPr>
              <a:t>new_document_info = generate_gpt3_response(prompt + template)</a:t>
            </a:r>
            <a:endParaRPr sz="1200" b="0" i="0" u="none" strike="noStrike" cap="none">
              <a:solidFill>
                <a:srgbClr val="000000"/>
              </a:solidFill>
              <a:latin typeface="Encode Sans"/>
              <a:ea typeface="Encode Sans"/>
              <a:cs typeface="Encode Sans"/>
              <a:sym typeface="Encode Sans"/>
            </a:endParaRPr>
          </a:p>
        </p:txBody>
      </p:sp>
      <p:sp>
        <p:nvSpPr>
          <p:cNvPr id="187" name="Google Shape;187;g2c2f572932f_0_0"/>
          <p:cNvSpPr/>
          <p:nvPr/>
        </p:nvSpPr>
        <p:spPr>
          <a:xfrm>
            <a:off x="5261988" y="2154975"/>
            <a:ext cx="866700" cy="2415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447922" y="26385"/>
            <a:ext cx="8197109" cy="85414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Evaluation – Performance Statistics</a:t>
            </a:r>
            <a:endParaRPr/>
          </a:p>
        </p:txBody>
      </p:sp>
      <p:sp>
        <p:nvSpPr>
          <p:cNvPr id="193" name="Google Shape;193;p25"/>
          <p:cNvSpPr txBox="1">
            <a:spLocks noGrp="1"/>
          </p:cNvSpPr>
          <p:nvPr>
            <p:ph type="body" idx="1"/>
          </p:nvPr>
        </p:nvSpPr>
        <p:spPr>
          <a:xfrm>
            <a:off x="447923" y="3476625"/>
            <a:ext cx="8197114" cy="993775"/>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80"/>
              </a:spcBef>
              <a:spcAft>
                <a:spcPts val="0"/>
              </a:spcAft>
              <a:buClr>
                <a:srgbClr val="191300"/>
              </a:buClr>
              <a:buSzPts val="2400"/>
              <a:buFont typeface="Merriweather Sans"/>
              <a:buNone/>
            </a:pPr>
            <a:endParaRPr/>
          </a:p>
        </p:txBody>
      </p:sp>
      <p:pic>
        <p:nvPicPr>
          <p:cNvPr id="194" name="Google Shape;194;p25" descr="A table with numbers and text&#10;&#10;Description automatically generated"/>
          <p:cNvPicPr preferRelativeResize="0"/>
          <p:nvPr/>
        </p:nvPicPr>
        <p:blipFill rotWithShape="1">
          <a:blip r:embed="rId3">
            <a:alphaModFix/>
          </a:blip>
          <a:srcRect/>
          <a:stretch/>
        </p:blipFill>
        <p:spPr>
          <a:xfrm>
            <a:off x="660276" y="1089025"/>
            <a:ext cx="7772400" cy="238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447922" y="26385"/>
            <a:ext cx="8382811"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sz="2600"/>
              <a:t>Evaluation -2: Human Judgement and Feedback</a:t>
            </a:r>
            <a:endParaRPr/>
          </a:p>
        </p:txBody>
      </p:sp>
      <p:pic>
        <p:nvPicPr>
          <p:cNvPr id="200" name="Google Shape;200;p26" descr="A screenshot of a computer&#10;&#10;Description automatically generated"/>
          <p:cNvPicPr preferRelativeResize="0"/>
          <p:nvPr/>
        </p:nvPicPr>
        <p:blipFill rotWithShape="1">
          <a:blip r:embed="rId3">
            <a:alphaModFix/>
          </a:blip>
          <a:srcRect/>
          <a:stretch/>
        </p:blipFill>
        <p:spPr>
          <a:xfrm>
            <a:off x="447922" y="1058333"/>
            <a:ext cx="8197108" cy="39962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Github repo </a:t>
            </a:r>
            <a:r>
              <a:rPr lang="en-US"/>
              <a:t>for some illustrative code, additional readings, and toy data.</a:t>
            </a:r>
            <a:endParaRPr/>
          </a:p>
        </p:txBody>
      </p:sp>
      <p:sp>
        <p:nvSpPr>
          <p:cNvPr id="206" name="Google Shape;206;p27"/>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Code Demo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b9b788307d_0_71"/>
          <p:cNvSpPr txBox="1">
            <a:spLocks noGrp="1"/>
          </p:cNvSpPr>
          <p:nvPr>
            <p:ph type="body" idx="1"/>
          </p:nvPr>
        </p:nvSpPr>
        <p:spPr>
          <a:xfrm>
            <a:off x="560675" y="1305225"/>
            <a:ext cx="7734900" cy="236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800" b="0">
                <a:solidFill>
                  <a:schemeClr val="dk1"/>
                </a:solidFill>
              </a:rPr>
              <a:t>1. Review the first six weeks’ materials.</a:t>
            </a:r>
            <a:endParaRPr/>
          </a:p>
          <a:p>
            <a:pPr marL="0" lvl="0" indent="0" algn="l" rtl="0">
              <a:lnSpc>
                <a:spcPct val="115000"/>
              </a:lnSpc>
              <a:spcBef>
                <a:spcPts val="0"/>
              </a:spcBef>
              <a:spcAft>
                <a:spcPts val="0"/>
              </a:spcAft>
              <a:buSzPts val="2400"/>
              <a:buNone/>
            </a:pPr>
            <a:r>
              <a:rPr lang="en-US" sz="1800" b="0">
                <a:solidFill>
                  <a:schemeClr val="dk1"/>
                </a:solidFill>
              </a:rPr>
              <a:t>2. Particularly if you do not have time to try out the codes and programs, please use this time to do so.</a:t>
            </a:r>
            <a:endParaRPr/>
          </a:p>
          <a:p>
            <a:pPr marL="0" lvl="0" indent="0" algn="l" rtl="0">
              <a:lnSpc>
                <a:spcPct val="115000"/>
              </a:lnSpc>
              <a:spcBef>
                <a:spcPts val="0"/>
              </a:spcBef>
              <a:spcAft>
                <a:spcPts val="0"/>
              </a:spcAft>
              <a:buSzPts val="2400"/>
              <a:buNone/>
            </a:pPr>
            <a:r>
              <a:rPr lang="en-US" sz="1800" b="0">
                <a:solidFill>
                  <a:schemeClr val="dk1"/>
                </a:solidFill>
              </a:rPr>
              <a:t>3. Catch up on additional readings.</a:t>
            </a:r>
            <a:endParaRPr/>
          </a:p>
          <a:p>
            <a:pPr marL="0" lvl="0" indent="0" algn="l" rtl="0">
              <a:lnSpc>
                <a:spcPct val="115000"/>
              </a:lnSpc>
              <a:spcBef>
                <a:spcPts val="0"/>
              </a:spcBef>
              <a:spcAft>
                <a:spcPts val="0"/>
              </a:spcAft>
              <a:buSzPts val="2400"/>
              <a:buNone/>
            </a:pPr>
            <a:r>
              <a:rPr lang="en-US" sz="1800" b="0">
                <a:solidFill>
                  <a:schemeClr val="dk1"/>
                </a:solidFill>
              </a:rPr>
              <a:t>4. Prepare for the session after Spring Break</a:t>
            </a:r>
            <a:endParaRPr sz="1800"/>
          </a:p>
        </p:txBody>
      </p:sp>
      <p:sp>
        <p:nvSpPr>
          <p:cNvPr id="212" name="Google Shape;212;g2b9b788307d_0_71"/>
          <p:cNvSpPr txBox="1">
            <a:spLocks noGrp="1"/>
          </p:cNvSpPr>
          <p:nvPr>
            <p:ph type="title"/>
          </p:nvPr>
        </p:nvSpPr>
        <p:spPr>
          <a:xfrm>
            <a:off x="447922" y="26385"/>
            <a:ext cx="8197200" cy="993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US"/>
              <a:t>Assignment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47922" y="542260"/>
            <a:ext cx="8197109" cy="477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Overview of today</a:t>
            </a:r>
            <a:endParaRPr/>
          </a:p>
        </p:txBody>
      </p:sp>
      <p:sp>
        <p:nvSpPr>
          <p:cNvPr id="34" name="Google Shape;34;p10"/>
          <p:cNvSpPr txBox="1">
            <a:spLocks noGrp="1"/>
          </p:cNvSpPr>
          <p:nvPr>
            <p:ph type="body" idx="1"/>
          </p:nvPr>
        </p:nvSpPr>
        <p:spPr>
          <a:xfrm>
            <a:off x="447675" y="1304925"/>
            <a:ext cx="8197850" cy="2947407"/>
          </a:xfrm>
          <a:prstGeom prst="rect">
            <a:avLst/>
          </a:prstGeom>
          <a:noFill/>
          <a:ln>
            <a:noFill/>
          </a:ln>
        </p:spPr>
        <p:txBody>
          <a:bodyPr spcFirstLastPara="1" wrap="square" lIns="68575" tIns="34275" rIns="68575" bIns="34275" anchor="t" anchorCtr="0">
            <a:noAutofit/>
          </a:bodyPr>
          <a:lstStyle/>
          <a:p>
            <a:pPr marL="385763" lvl="0" indent="-385763" algn="l" rtl="0">
              <a:lnSpc>
                <a:spcPct val="100000"/>
              </a:lnSpc>
              <a:spcBef>
                <a:spcPts val="480"/>
              </a:spcBef>
              <a:spcAft>
                <a:spcPts val="0"/>
              </a:spcAft>
              <a:buSzPts val="2400"/>
              <a:buFont typeface="Calibri"/>
              <a:buAutoNum type="arabicPeriod"/>
            </a:pPr>
            <a:r>
              <a:rPr lang="en-US"/>
              <a:t>Sentiment analysis performed by LLMs</a:t>
            </a:r>
            <a:endParaRPr/>
          </a:p>
          <a:p>
            <a:pPr marL="385763" lvl="0" indent="-385763" algn="l" rtl="0">
              <a:lnSpc>
                <a:spcPct val="100000"/>
              </a:lnSpc>
              <a:spcBef>
                <a:spcPts val="480"/>
              </a:spcBef>
              <a:spcAft>
                <a:spcPts val="0"/>
              </a:spcAft>
              <a:buSzPts val="2400"/>
              <a:buFont typeface="Calibri"/>
              <a:buAutoNum type="arabicPeriod"/>
            </a:pPr>
            <a:r>
              <a:rPr lang="en-US"/>
              <a:t>RADAR for personalized search and content generation</a:t>
            </a:r>
            <a:endParaRPr/>
          </a:p>
          <a:p>
            <a:pPr marL="385763" lvl="0" indent="-385763" algn="l" rtl="0">
              <a:lnSpc>
                <a:spcPct val="100000"/>
              </a:lnSpc>
              <a:spcBef>
                <a:spcPts val="480"/>
              </a:spcBef>
              <a:spcAft>
                <a:spcPts val="0"/>
              </a:spcAft>
              <a:buSzPts val="2400"/>
              <a:buFont typeface="Calibri"/>
              <a:buAutoNum type="arabicPeriod"/>
            </a:pPr>
            <a:r>
              <a:rPr lang="en-US"/>
              <a:t>Model evaluation </a:t>
            </a:r>
            <a:endParaRPr/>
          </a:p>
          <a:p>
            <a:pPr marL="385763" lvl="0" indent="-233363" algn="l" rtl="0">
              <a:lnSpc>
                <a:spcPct val="100000"/>
              </a:lnSpc>
              <a:spcBef>
                <a:spcPts val="480"/>
              </a:spcBef>
              <a:spcAft>
                <a:spcPts val="0"/>
              </a:spcAft>
              <a:buSzPts val="2400"/>
              <a:buFont typeface="Calibri"/>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637167" y="240533"/>
            <a:ext cx="6048379" cy="743999"/>
          </a:xfrm>
          <a:prstGeom prst="rect">
            <a:avLst/>
          </a:prstGeom>
          <a:noFill/>
          <a:ln>
            <a:noFill/>
          </a:ln>
        </p:spPr>
        <p:txBody>
          <a:bodyPr spcFirstLastPara="1" wrap="square" lIns="68550" tIns="34275" rIns="68550" bIns="34275" anchor="b" anchorCtr="0">
            <a:noAutofit/>
          </a:bodyPr>
          <a:lstStyle/>
          <a:p>
            <a:pPr marL="0" lvl="0" indent="0" algn="l" rtl="0">
              <a:lnSpc>
                <a:spcPct val="100000"/>
              </a:lnSpc>
              <a:spcBef>
                <a:spcPts val="0"/>
              </a:spcBef>
              <a:spcAft>
                <a:spcPts val="0"/>
              </a:spcAft>
              <a:buClr>
                <a:schemeClr val="lt2"/>
              </a:buClr>
              <a:buSzPts val="3000"/>
              <a:buNone/>
            </a:pPr>
            <a:r>
              <a:rPr lang="en-US"/>
              <a:t>Sentiment Analysis</a:t>
            </a:r>
            <a:endParaRPr/>
          </a:p>
        </p:txBody>
      </p:sp>
      <p:sp>
        <p:nvSpPr>
          <p:cNvPr id="49" name="Google Shape;49;p13"/>
          <p:cNvSpPr/>
          <p:nvPr/>
        </p:nvSpPr>
        <p:spPr>
          <a:xfrm>
            <a:off x="2350294" y="1689542"/>
            <a:ext cx="6858000" cy="830966"/>
          </a:xfrm>
          <a:prstGeom prst="rect">
            <a:avLst/>
          </a:prstGeom>
          <a:noFill/>
          <a:ln>
            <a:noFill/>
          </a:ln>
        </p:spPr>
        <p:txBody>
          <a:bodyPr spcFirstLastPara="1" wrap="square" lIns="68550" tIns="34275" rIns="68550" bIns="34275" anchor="ctr" anchorCtr="0">
            <a:spAutoFit/>
          </a:bodyPr>
          <a:lstStyle/>
          <a:p>
            <a:pPr marL="0" marR="0" lvl="0" indent="0" algn="l" rtl="0">
              <a:lnSpc>
                <a:spcPct val="100000"/>
              </a:lnSpc>
              <a:spcBef>
                <a:spcPts val="0"/>
              </a:spcBef>
              <a:spcAft>
                <a:spcPts val="0"/>
              </a:spcAft>
              <a:buClr>
                <a:srgbClr val="000000"/>
              </a:buClr>
              <a:buSzPts val="1350"/>
              <a:buFont typeface="Arial"/>
              <a:buNone/>
            </a:pPr>
            <a:br>
              <a:rPr lang="en-US" sz="1350" b="0" i="0" u="none" strike="noStrike" cap="none">
                <a:solidFill>
                  <a:schemeClr val="dk1"/>
                </a:solidFill>
                <a:latin typeface="Arial"/>
                <a:ea typeface="Arial"/>
                <a:cs typeface="Arial"/>
                <a:sym typeface="Arial"/>
              </a:rPr>
            </a:br>
            <a:endParaRPr sz="13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t>
            </a:r>
            <a:endParaRPr sz="525"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50" name="Google Shape;50;p13"/>
          <p:cNvSpPr txBox="1"/>
          <p:nvPr/>
        </p:nvSpPr>
        <p:spPr>
          <a:xfrm>
            <a:off x="978195" y="3744869"/>
            <a:ext cx="5924550" cy="388982"/>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Times"/>
                <a:ea typeface="Times"/>
                <a:cs typeface="Times"/>
                <a:sym typeface="Times"/>
              </a:rPr>
              <a:t>GPT-4 is doing much better job than lexicon-based approach. </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Times"/>
                <a:ea typeface="Times"/>
                <a:cs typeface="Times"/>
                <a:sym typeface="Times"/>
              </a:rPr>
              <a:t>Agarwal et al. [2019] saw 𝜅 = 0.44 for news sentiment</a:t>
            </a:r>
            <a:endParaRPr sz="1050" b="0" i="0" u="none" strike="noStrike" cap="none">
              <a:solidFill>
                <a:schemeClr val="dk1"/>
              </a:solidFill>
              <a:latin typeface="Arial"/>
              <a:ea typeface="Arial"/>
              <a:cs typeface="Arial"/>
              <a:sym typeface="Arial"/>
            </a:endParaRPr>
          </a:p>
        </p:txBody>
      </p:sp>
      <p:graphicFrame>
        <p:nvGraphicFramePr>
          <p:cNvPr id="51" name="Google Shape;51;p13"/>
          <p:cNvGraphicFramePr/>
          <p:nvPr/>
        </p:nvGraphicFramePr>
        <p:xfrm>
          <a:off x="978195" y="1598831"/>
          <a:ext cx="5924550" cy="1634617"/>
        </p:xfrm>
        <a:graphic>
          <a:graphicData uri="http://schemas.openxmlformats.org/drawingml/2006/table">
            <a:tbl>
              <a:tblPr>
                <a:noFill/>
                <a:tableStyleId>{D9260AB0-07E3-49DA-AEBE-2F4D5798FBAB}</a:tableStyleId>
              </a:tblPr>
              <a:tblGrid>
                <a:gridCol w="657850">
                  <a:extLst>
                    <a:ext uri="{9D8B030D-6E8A-4147-A177-3AD203B41FA5}">
                      <a16:colId xmlns:a16="http://schemas.microsoft.com/office/drawing/2014/main" val="20000"/>
                    </a:ext>
                  </a:extLst>
                </a:gridCol>
                <a:gridCol w="574675">
                  <a:extLst>
                    <a:ext uri="{9D8B030D-6E8A-4147-A177-3AD203B41FA5}">
                      <a16:colId xmlns:a16="http://schemas.microsoft.com/office/drawing/2014/main" val="20001"/>
                    </a:ext>
                  </a:extLst>
                </a:gridCol>
                <a:gridCol w="539125">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90550">
                  <a:extLst>
                    <a:ext uri="{9D8B030D-6E8A-4147-A177-3AD203B41FA5}">
                      <a16:colId xmlns:a16="http://schemas.microsoft.com/office/drawing/2014/main" val="20006"/>
                    </a:ext>
                  </a:extLst>
                </a:gridCol>
                <a:gridCol w="647700">
                  <a:extLst>
                    <a:ext uri="{9D8B030D-6E8A-4147-A177-3AD203B41FA5}">
                      <a16:colId xmlns:a16="http://schemas.microsoft.com/office/drawing/2014/main" val="20007"/>
                    </a:ext>
                  </a:extLst>
                </a:gridCol>
                <a:gridCol w="552450">
                  <a:extLst>
                    <a:ext uri="{9D8B030D-6E8A-4147-A177-3AD203B41FA5}">
                      <a16:colId xmlns:a16="http://schemas.microsoft.com/office/drawing/2014/main" val="20008"/>
                    </a:ext>
                  </a:extLst>
                </a:gridCol>
                <a:gridCol w="676275">
                  <a:extLst>
                    <a:ext uri="{9D8B030D-6E8A-4147-A177-3AD203B41FA5}">
                      <a16:colId xmlns:a16="http://schemas.microsoft.com/office/drawing/2014/main" val="20009"/>
                    </a:ext>
                  </a:extLst>
                </a:gridCol>
              </a:tblGrid>
              <a:tr h="2381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12700" marR="12700" marT="12700" marB="63500" anchor="ctr"/>
                </a:tc>
                <a:tc gridSpan="3">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GPT-4 →</a:t>
                      </a:r>
                      <a:endParaRPr sz="1200" u="none" strike="noStrike" cap="none">
                        <a:latin typeface="Times New Roman"/>
                        <a:ea typeface="Times New Roman"/>
                        <a:cs typeface="Times New Roman"/>
                        <a:sym typeface="Times New Roman"/>
                      </a:endParaRPr>
                    </a:p>
                  </a:txBody>
                  <a:tcPr marL="12700" marR="12700" marT="12700" marB="63500" anchor="ctr"/>
                </a:tc>
                <a:tc hMerge="1">
                  <a:txBody>
                    <a:bodyPr/>
                    <a:lstStyle/>
                    <a:p>
                      <a:endParaRPr lang="en-US"/>
                    </a:p>
                  </a:txBody>
                  <a:tcPr/>
                </a:tc>
                <a:tc hMerge="1">
                  <a:txBody>
                    <a:bodyPr/>
                    <a:lstStyle/>
                    <a:p>
                      <a:endParaRPr lang="en-US"/>
                    </a:p>
                  </a:txBody>
                  <a:tcPr/>
                </a:tc>
                <a:tc gridSpan="3">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Lexicon →</a:t>
                      </a:r>
                      <a:endParaRPr sz="1200" u="none" strike="noStrike" cap="none">
                        <a:latin typeface="Times New Roman"/>
                        <a:ea typeface="Times New Roman"/>
                        <a:cs typeface="Times New Roman"/>
                        <a:sym typeface="Times New Roman"/>
                      </a:endParaRPr>
                    </a:p>
                  </a:txBody>
                  <a:tcPr marL="12700" marR="12700" marT="12700" marB="63500" anchor="ctr"/>
                </a:tc>
                <a:tc hMerge="1">
                  <a:txBody>
                    <a:bodyPr/>
                    <a:lstStyle/>
                    <a:p>
                      <a:endParaRPr lang="en-US"/>
                    </a:p>
                  </a:txBody>
                  <a:tcPr/>
                </a:tc>
                <a:tc hMerge="1">
                  <a:txBody>
                    <a:bodyPr/>
                    <a:lstStyle/>
                    <a:p>
                      <a:endParaRPr lang="en-US"/>
                    </a:p>
                  </a:txBody>
                  <a:tcPr/>
                </a:tc>
                <a:tc gridSpan="3">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Performance Metrics</a:t>
                      </a:r>
                      <a:endParaRPr sz="1200" u="none" strike="noStrike" cap="none">
                        <a:latin typeface="Times New Roman"/>
                        <a:ea typeface="Times New Roman"/>
                        <a:cs typeface="Times New Roman"/>
                        <a:sym typeface="Times New Roman"/>
                      </a:endParaRPr>
                    </a:p>
                  </a:txBody>
                  <a:tcPr marL="12700" marR="12700" marT="12700" marB="6350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3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Human ↓</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Positive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Negative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Neutral</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Positive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Negative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Neutral</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Accuracy</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Cohen's κ</a:t>
                      </a:r>
                      <a:endParaRPr sz="1200" u="none" strike="noStrike" cap="none">
                        <a:latin typeface="Times New Roman"/>
                        <a:ea typeface="Times New Roman"/>
                        <a:cs typeface="Times New Roman"/>
                        <a:sym typeface="Times New Roman"/>
                      </a:endParaRPr>
                    </a:p>
                  </a:txBody>
                  <a:tcPr marL="12700" marR="12700" marT="12700" marB="63500" anchor="ctr"/>
                </a:tc>
                <a:extLst>
                  <a:ext uri="{0D108BD9-81ED-4DB2-BD59-A6C34878D82A}">
                    <a16:rowId xmlns:a16="http://schemas.microsoft.com/office/drawing/2014/main" val="10001"/>
                  </a:ext>
                </a:extLst>
              </a:tr>
              <a:tr h="3143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Positive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218</a:t>
                      </a:r>
                      <a:endParaRPr sz="1200" u="none" strike="noStrike" cap="none">
                        <a:latin typeface="Times New Roman"/>
                        <a:ea typeface="Times New Roman"/>
                        <a:cs typeface="Times New Roman"/>
                        <a:sym typeface="Times New Roman"/>
                      </a:endParaRPr>
                    </a:p>
                  </a:txBody>
                  <a:tcPr marL="12700" marR="12700" marT="12700" marB="63500" anchor="ctr">
                    <a:solidFill>
                      <a:srgbClr val="00B0F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4</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20</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215</a:t>
                      </a:r>
                      <a:endParaRPr sz="1200" u="none" strike="noStrike" cap="none">
                        <a:latin typeface="Times New Roman"/>
                        <a:ea typeface="Times New Roman"/>
                        <a:cs typeface="Times New Roman"/>
                        <a:sym typeface="Times New Roman"/>
                      </a:endParaRPr>
                    </a:p>
                  </a:txBody>
                  <a:tcPr marL="12700" marR="12700" marT="12700" marB="63500" anchor="ctr">
                    <a:solidFill>
                      <a:schemeClr val="accent4"/>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11</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16</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GPT-4 vs.Human</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0.58</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0.38</a:t>
                      </a:r>
                      <a:endParaRPr sz="1200" u="none" strike="noStrike" cap="none">
                        <a:latin typeface="Times New Roman"/>
                        <a:ea typeface="Times New Roman"/>
                        <a:cs typeface="Times New Roman"/>
                        <a:sym typeface="Times New Roman"/>
                      </a:endParaRPr>
                    </a:p>
                  </a:txBody>
                  <a:tcPr marL="12700" marR="12700" marT="12700" marB="63500" anchor="ctr"/>
                </a:tc>
                <a:extLst>
                  <a:ext uri="{0D108BD9-81ED-4DB2-BD59-A6C34878D82A}">
                    <a16:rowId xmlns:a16="http://schemas.microsoft.com/office/drawing/2014/main" val="10002"/>
                  </a:ext>
                </a:extLst>
              </a:tr>
              <a:tr h="3143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Negative</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71</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322</a:t>
                      </a:r>
                      <a:endParaRPr sz="1200" u="none" strike="noStrike" cap="none">
                        <a:latin typeface="Times New Roman"/>
                        <a:ea typeface="Times New Roman"/>
                        <a:cs typeface="Times New Roman"/>
                        <a:sym typeface="Times New Roman"/>
                      </a:endParaRPr>
                    </a:p>
                  </a:txBody>
                  <a:tcPr marL="12700" marR="12700" marT="12700" marB="63500" anchor="ctr">
                    <a:solidFill>
                      <a:srgbClr val="00B0F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162</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347</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151</a:t>
                      </a:r>
                      <a:endParaRPr sz="1200" u="none" strike="noStrike" cap="none">
                        <a:latin typeface="Times New Roman"/>
                        <a:ea typeface="Times New Roman"/>
                        <a:cs typeface="Times New Roman"/>
                        <a:sym typeface="Times New Roman"/>
                      </a:endParaRPr>
                    </a:p>
                  </a:txBody>
                  <a:tcPr marL="12700" marR="12700" marT="12700" marB="63500" anchor="ctr">
                    <a:solidFill>
                      <a:schemeClr val="accent4"/>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57</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LDA vs. Human</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0.31</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0.09</a:t>
                      </a:r>
                      <a:endParaRPr sz="1200" u="none" strike="noStrike" cap="none">
                        <a:latin typeface="Times New Roman"/>
                        <a:ea typeface="Times New Roman"/>
                        <a:cs typeface="Times New Roman"/>
                        <a:sym typeface="Times New Roman"/>
                      </a:endParaRPr>
                    </a:p>
                  </a:txBody>
                  <a:tcPr marL="12700" marR="12700" marT="12700" marB="63500" anchor="ctr"/>
                </a:tc>
                <a:extLst>
                  <a:ext uri="{0D108BD9-81ED-4DB2-BD59-A6C34878D82A}">
                    <a16:rowId xmlns:a16="http://schemas.microsoft.com/office/drawing/2014/main" val="10003"/>
                  </a:ext>
                </a:extLst>
              </a:tr>
              <a:tr h="25717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Neutral</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31</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31</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215</a:t>
                      </a:r>
                      <a:endParaRPr sz="1200" u="none" strike="noStrike" cap="none">
                        <a:latin typeface="Times New Roman"/>
                        <a:ea typeface="Times New Roman"/>
                        <a:cs typeface="Times New Roman"/>
                        <a:sym typeface="Times New Roman"/>
                      </a:endParaRPr>
                    </a:p>
                  </a:txBody>
                  <a:tcPr marL="12700" marR="12700" marT="12700" marB="63500" anchor="ctr">
                    <a:solidFill>
                      <a:srgbClr val="00B0F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405</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64</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43</a:t>
                      </a:r>
                      <a:endParaRPr sz="1200" u="none" strike="noStrike" cap="none">
                        <a:latin typeface="Times New Roman"/>
                        <a:ea typeface="Times New Roman"/>
                        <a:cs typeface="Times New Roman"/>
                        <a:sym typeface="Times New Roman"/>
                      </a:endParaRPr>
                    </a:p>
                  </a:txBody>
                  <a:tcPr marL="12700" marR="12700" marT="12700" marB="63500" anchor="ctr">
                    <a:solidFill>
                      <a:schemeClr val="accent4"/>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12700" marR="12700" marT="12700" marB="63500" anchor="ct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12700" marR="12700" marT="12700" marB="63500" anchor="ctr"/>
                </a:tc>
                <a:extLst>
                  <a:ext uri="{0D108BD9-81ED-4DB2-BD59-A6C34878D82A}">
                    <a16:rowId xmlns:a16="http://schemas.microsoft.com/office/drawing/2014/main" val="10004"/>
                  </a:ext>
                </a:extLst>
              </a:tr>
            </a:tbl>
          </a:graphicData>
        </a:graphic>
      </p:graphicFrame>
      <p:sp>
        <p:nvSpPr>
          <p:cNvPr id="52" name="Google Shape;52;p13"/>
          <p:cNvSpPr/>
          <p:nvPr/>
        </p:nvSpPr>
        <p:spPr>
          <a:xfrm>
            <a:off x="1247774" y="1202439"/>
            <a:ext cx="5924549"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1" u="none" strike="noStrike" cap="none">
                <a:solidFill>
                  <a:schemeClr val="dk1"/>
                </a:solidFill>
                <a:latin typeface="Arial"/>
                <a:ea typeface="Arial"/>
                <a:cs typeface="Arial"/>
                <a:sym typeface="Arial"/>
              </a:rPr>
              <a:t>Confusion Matrix and Performance Metrics for Sentiment Analysis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580017" y="150359"/>
            <a:ext cx="6048379" cy="743999"/>
          </a:xfrm>
          <a:prstGeom prst="rect">
            <a:avLst/>
          </a:prstGeom>
          <a:noFill/>
          <a:ln>
            <a:noFill/>
          </a:ln>
        </p:spPr>
        <p:txBody>
          <a:bodyPr spcFirstLastPara="1" wrap="square" lIns="68550" tIns="34275" rIns="68550" bIns="34275" anchor="b" anchorCtr="0">
            <a:noAutofit/>
          </a:bodyPr>
          <a:lstStyle/>
          <a:p>
            <a:pPr marL="0" lvl="0" indent="0" algn="l" rtl="0">
              <a:lnSpc>
                <a:spcPct val="100000"/>
              </a:lnSpc>
              <a:spcBef>
                <a:spcPts val="0"/>
              </a:spcBef>
              <a:spcAft>
                <a:spcPts val="0"/>
              </a:spcAft>
              <a:buClr>
                <a:schemeClr val="lt2"/>
              </a:buClr>
              <a:buSzPts val="3000"/>
              <a:buNone/>
            </a:pPr>
            <a:r>
              <a:rPr lang="en-US"/>
              <a:t>Sentiment Analysis</a:t>
            </a:r>
            <a:endParaRPr/>
          </a:p>
        </p:txBody>
      </p:sp>
      <p:sp>
        <p:nvSpPr>
          <p:cNvPr id="40" name="Google Shape;40;p12"/>
          <p:cNvSpPr/>
          <p:nvPr/>
        </p:nvSpPr>
        <p:spPr>
          <a:xfrm>
            <a:off x="2350294" y="1689542"/>
            <a:ext cx="6858000" cy="830966"/>
          </a:xfrm>
          <a:prstGeom prst="rect">
            <a:avLst/>
          </a:prstGeom>
          <a:noFill/>
          <a:ln>
            <a:noFill/>
          </a:ln>
        </p:spPr>
        <p:txBody>
          <a:bodyPr spcFirstLastPara="1" wrap="square" lIns="68550" tIns="34275" rIns="68550" bIns="34275" anchor="ctr" anchorCtr="0">
            <a:spAutoFit/>
          </a:bodyPr>
          <a:lstStyle/>
          <a:p>
            <a:pPr marL="0" marR="0" lvl="0" indent="0" algn="l" rtl="0">
              <a:lnSpc>
                <a:spcPct val="100000"/>
              </a:lnSpc>
              <a:spcBef>
                <a:spcPts val="0"/>
              </a:spcBef>
              <a:spcAft>
                <a:spcPts val="0"/>
              </a:spcAft>
              <a:buClr>
                <a:srgbClr val="000000"/>
              </a:buClr>
              <a:buSzPts val="1350"/>
              <a:buFont typeface="Arial"/>
              <a:buNone/>
            </a:pPr>
            <a:br>
              <a:rPr lang="en-US" sz="1350" b="0" i="0" u="none" strike="noStrike" cap="none">
                <a:solidFill>
                  <a:schemeClr val="dk1"/>
                </a:solidFill>
                <a:latin typeface="Arial"/>
                <a:ea typeface="Arial"/>
                <a:cs typeface="Arial"/>
                <a:sym typeface="Arial"/>
              </a:rPr>
            </a:br>
            <a:endParaRPr sz="13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t>
            </a:r>
            <a:endParaRPr sz="525"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41" name="Google Shape;41;p12"/>
          <p:cNvSpPr txBox="1"/>
          <p:nvPr/>
        </p:nvSpPr>
        <p:spPr>
          <a:xfrm>
            <a:off x="580017" y="1243565"/>
            <a:ext cx="8102664" cy="2829975"/>
          </a:xfrm>
          <a:prstGeom prst="rect">
            <a:avLst/>
          </a:prstGeom>
          <a:noFill/>
          <a:ln>
            <a:noFill/>
          </a:ln>
        </p:spPr>
        <p:txBody>
          <a:bodyPr spcFirstLastPara="1" wrap="square" lIns="68550" tIns="34275" rIns="68550" bIns="34275" anchor="t" anchorCtr="0">
            <a:spAutoFit/>
          </a:bodyPr>
          <a:lstStyle/>
          <a:p>
            <a:pPr marL="0" marR="0" lvl="0" indent="0" algn="l" rtl="0">
              <a:lnSpc>
                <a:spcPct val="115000"/>
              </a:lnSpc>
              <a:spcBef>
                <a:spcPts val="0"/>
              </a:spcBef>
              <a:spcAft>
                <a:spcPts val="0"/>
              </a:spcAft>
              <a:buClr>
                <a:srgbClr val="000000"/>
              </a:buClr>
              <a:buSzPts val="1000"/>
              <a:buFont typeface="Arial"/>
              <a:buNone/>
            </a:pPr>
            <a:br>
              <a:rPr lang="en-US" sz="1200" b="0" i="0" u="none" strike="noStrike" cap="none">
                <a:solidFill>
                  <a:schemeClr val="accent3"/>
                </a:solidFill>
                <a:latin typeface="Arial"/>
                <a:ea typeface="Arial"/>
                <a:cs typeface="Arial"/>
                <a:sym typeface="Arial"/>
              </a:rPr>
            </a:br>
            <a:r>
              <a:rPr lang="en-US" sz="1200" b="0" i="0" u="none" strike="noStrike" cap="none">
                <a:solidFill>
                  <a:srgbClr val="666666"/>
                </a:solidFill>
                <a:latin typeface="Times New Roman"/>
                <a:ea typeface="Times New Roman"/>
                <a:cs typeface="Times New Roman"/>
                <a:sym typeface="Times New Roman"/>
              </a:rPr>
              <a:t>prompt_base = f"""</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200" b="0" i="0" u="none" strike="noStrike" cap="none">
                <a:solidFill>
                  <a:srgbClr val="666666"/>
                </a:solidFill>
                <a:latin typeface="Calibri"/>
                <a:ea typeface="Calibri"/>
                <a:cs typeface="Calibri"/>
                <a:sym typeface="Calibri"/>
              </a:rPr>
              <a:t>Act as a policy researcher, you will classify the sentiment in the interviews of educational policy stakeholders as: “Positive”, “Negative”, or “Neutral”. Here is a statement from a policy stakeholder: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200" b="0" i="0" u="none" strike="noStrike" cap="none">
                <a:solidFill>
                  <a:srgbClr val="666666"/>
                </a:solidFill>
                <a:latin typeface="Calibri"/>
                <a:ea typeface="Calibri"/>
                <a:cs typeface="Calibri"/>
                <a:sym typeface="Calibri"/>
              </a:rPr>
              <a:t>[TextGoHere]</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200" b="0" i="0" u="none" strike="noStrike" cap="none">
                <a:solidFill>
                  <a:srgbClr val="666666"/>
                </a:solidFill>
                <a:latin typeface="Calibri"/>
                <a:ea typeface="Calibri"/>
                <a:cs typeface="Calibri"/>
                <a:sym typeface="Calibri"/>
              </a:rPr>
              <a:t>To warrant “Positive” sentiment, the statement has to: (1) include the interviewee’s satisfaction about an educational policy (policies) and program(s), or (2) express an enhancement or potential to enhance the quality or equity of student learning or school system, or (3) identify an improvement from past practice. To warrant “Negative”, the statement describes the interviewees’ dissatisfactions, or identifies problems/issues/challenges, or suggests areas needed for further improvement. When the interviewee just states the fact without expressing either positive or negative sentiment, you can classify as “neutral”. When multiple sentiments are observed in one statement, identify the most prevailing sentiment. Explain your reasoning for your analysis."""</a:t>
            </a:r>
            <a:br>
              <a:rPr lang="en-US" sz="1200" b="0" i="0" u="none" strike="noStrike" cap="none">
                <a:solidFill>
                  <a:schemeClr val="accent3"/>
                </a:solidFill>
                <a:latin typeface="Arial"/>
                <a:ea typeface="Arial"/>
                <a:cs typeface="Arial"/>
                <a:sym typeface="Arial"/>
              </a:rPr>
            </a:br>
            <a:endParaRPr sz="1200" b="0" i="0" u="none" strike="noStrike" cap="none">
              <a:solidFill>
                <a:schemeClr val="accent3"/>
              </a:solidFill>
              <a:latin typeface="Arial"/>
              <a:ea typeface="Arial"/>
              <a:cs typeface="Arial"/>
              <a:sym typeface="Arial"/>
            </a:endParaRPr>
          </a:p>
        </p:txBody>
      </p:sp>
      <p:sp>
        <p:nvSpPr>
          <p:cNvPr id="42" name="Google Shape;42;p12"/>
          <p:cNvSpPr txBox="1"/>
          <p:nvPr/>
        </p:nvSpPr>
        <p:spPr>
          <a:xfrm>
            <a:off x="658811" y="1165442"/>
            <a:ext cx="2437072" cy="23080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Arial"/>
                <a:ea typeface="Arial"/>
                <a:cs typeface="Arial"/>
                <a:sym typeface="Arial"/>
              </a:rPr>
              <a:t>Domain-specific definition of sentiment</a:t>
            </a:r>
            <a:endParaRPr sz="1050" b="0" i="0" u="none" strike="noStrike" cap="none">
              <a:solidFill>
                <a:srgbClr val="000000"/>
              </a:solidFill>
              <a:latin typeface="Arial"/>
              <a:ea typeface="Arial"/>
              <a:cs typeface="Arial"/>
              <a:sym typeface="Arial"/>
            </a:endParaRPr>
          </a:p>
        </p:txBody>
      </p:sp>
      <p:sp>
        <p:nvSpPr>
          <p:cNvPr id="43" name="Google Shape;43;p12"/>
          <p:cNvSpPr txBox="1"/>
          <p:nvPr/>
        </p:nvSpPr>
        <p:spPr>
          <a:xfrm>
            <a:off x="580017" y="3900324"/>
            <a:ext cx="46053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Lexical-based sentiment analysis: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nltk.sentiment.vader package in Python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80"/>
              </a:spcBef>
              <a:spcAft>
                <a:spcPts val="0"/>
              </a:spcAft>
              <a:buClr>
                <a:srgbClr val="191300"/>
              </a:buClr>
              <a:buSzPts val="2400"/>
              <a:buFont typeface="Merriweather Sans"/>
              <a:buNone/>
            </a:pPr>
            <a:endParaRPr/>
          </a:p>
        </p:txBody>
      </p:sp>
      <p:sp>
        <p:nvSpPr>
          <p:cNvPr id="58" name="Google Shape;58;p14"/>
          <p:cNvSpPr txBox="1">
            <a:spLocks noGrp="1"/>
          </p:cNvSpPr>
          <p:nvPr>
            <p:ph type="title"/>
          </p:nvPr>
        </p:nvSpPr>
        <p:spPr>
          <a:xfrm>
            <a:off x="447923" y="26385"/>
            <a:ext cx="2583144"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sz="2000"/>
              <a:t>Associating topics and sentiment</a:t>
            </a:r>
            <a:endParaRPr/>
          </a:p>
        </p:txBody>
      </p:sp>
      <p:pic>
        <p:nvPicPr>
          <p:cNvPr id="59" name="Google Shape;59;p14"/>
          <p:cNvPicPr preferRelativeResize="0"/>
          <p:nvPr/>
        </p:nvPicPr>
        <p:blipFill rotWithShape="1">
          <a:blip r:embed="rId3">
            <a:alphaModFix/>
          </a:blip>
          <a:srcRect/>
          <a:stretch/>
        </p:blipFill>
        <p:spPr>
          <a:xfrm>
            <a:off x="3158067" y="523272"/>
            <a:ext cx="5735214" cy="2346960"/>
          </a:xfrm>
          <a:prstGeom prst="rect">
            <a:avLst/>
          </a:prstGeom>
          <a:noFill/>
          <a:ln>
            <a:noFill/>
          </a:ln>
        </p:spPr>
      </p:pic>
      <p:pic>
        <p:nvPicPr>
          <p:cNvPr id="60" name="Google Shape;60;p14"/>
          <p:cNvPicPr preferRelativeResize="0"/>
          <p:nvPr/>
        </p:nvPicPr>
        <p:blipFill rotWithShape="1">
          <a:blip r:embed="rId4">
            <a:alphaModFix/>
          </a:blip>
          <a:srcRect r="725"/>
          <a:stretch/>
        </p:blipFill>
        <p:spPr>
          <a:xfrm>
            <a:off x="2309882" y="2571750"/>
            <a:ext cx="6386195"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80"/>
              </a:spcBef>
              <a:spcAft>
                <a:spcPts val="0"/>
              </a:spcAft>
              <a:buClr>
                <a:srgbClr val="191300"/>
              </a:buClr>
              <a:buSzPts val="2400"/>
              <a:buFont typeface="Merriweather Sans"/>
              <a:buNone/>
            </a:pPr>
            <a:endParaRPr/>
          </a:p>
        </p:txBody>
      </p:sp>
      <p:sp>
        <p:nvSpPr>
          <p:cNvPr id="66" name="Google Shape;66;p15"/>
          <p:cNvSpPr txBox="1">
            <a:spLocks noGrp="1"/>
          </p:cNvSpPr>
          <p:nvPr>
            <p:ph type="title"/>
          </p:nvPr>
        </p:nvSpPr>
        <p:spPr>
          <a:xfrm>
            <a:off x="447922" y="26385"/>
            <a:ext cx="3963211"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a:t>Associating with outcome measures</a:t>
            </a:r>
            <a:endParaRPr/>
          </a:p>
        </p:txBody>
      </p:sp>
      <p:pic>
        <p:nvPicPr>
          <p:cNvPr id="67" name="Google Shape;67;p15" descr="A table of numbers with a number of text&#10;&#10;Description automatically generated with medium confidence"/>
          <p:cNvPicPr preferRelativeResize="0"/>
          <p:nvPr/>
        </p:nvPicPr>
        <p:blipFill rotWithShape="1">
          <a:blip r:embed="rId3">
            <a:alphaModFix/>
          </a:blip>
          <a:srcRect/>
          <a:stretch/>
        </p:blipFill>
        <p:spPr>
          <a:xfrm>
            <a:off x="4546476" y="-83583"/>
            <a:ext cx="4430881" cy="5143500"/>
          </a:xfrm>
          <a:prstGeom prst="rect">
            <a:avLst/>
          </a:prstGeom>
          <a:noFill/>
          <a:ln>
            <a:noFill/>
          </a:ln>
        </p:spPr>
      </p:pic>
      <p:sp>
        <p:nvSpPr>
          <p:cNvPr id="68" name="Google Shape;68;p15"/>
          <p:cNvSpPr txBox="1"/>
          <p:nvPr/>
        </p:nvSpPr>
        <p:spPr>
          <a:xfrm>
            <a:off x="228194" y="3165188"/>
            <a:ext cx="330240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22222"/>
                </a:solidFill>
                <a:highlight>
                  <a:srgbClr val="FFFFFF"/>
                </a:highlight>
                <a:latin typeface="Arial"/>
                <a:ea typeface="Arial"/>
                <a:cs typeface="Arial"/>
                <a:sym typeface="Arial"/>
              </a:rPr>
              <a:t>Sun, M., Liu, J., Zhu, J., &amp; LeClair, Z. (2019). Using a text-as-data approach to understand reform processes: A deep exploration of school improvement strategies. </a:t>
            </a:r>
            <a:r>
              <a:rPr lang="en-US" sz="1200" b="0" i="1" u="none" strike="noStrike" cap="none">
                <a:solidFill>
                  <a:srgbClr val="222222"/>
                </a:solidFill>
                <a:highlight>
                  <a:srgbClr val="FFFFFF"/>
                </a:highlight>
                <a:latin typeface="Arial"/>
                <a:ea typeface="Arial"/>
                <a:cs typeface="Arial"/>
                <a:sym typeface="Arial"/>
              </a:rPr>
              <a:t>Educational evaluation and policy analysis</a:t>
            </a:r>
            <a:r>
              <a:rPr lang="en-US" sz="1200" b="0" i="0" u="none" strike="noStrike" cap="none">
                <a:solidFill>
                  <a:srgbClr val="222222"/>
                </a:solidFill>
                <a:highlight>
                  <a:srgbClr val="FFFFFF"/>
                </a:highlight>
                <a:latin typeface="Arial"/>
                <a:ea typeface="Arial"/>
                <a:cs typeface="Arial"/>
                <a:sym typeface="Arial"/>
              </a:rPr>
              <a:t>, </a:t>
            </a:r>
            <a:r>
              <a:rPr lang="en-US" sz="1200" b="0" i="1" u="none" strike="noStrike" cap="none">
                <a:solidFill>
                  <a:srgbClr val="222222"/>
                </a:solidFill>
                <a:highlight>
                  <a:srgbClr val="FFFFFF"/>
                </a:highlight>
                <a:latin typeface="Arial"/>
                <a:ea typeface="Arial"/>
                <a:cs typeface="Arial"/>
                <a:sym typeface="Arial"/>
              </a:rPr>
              <a:t>41</a:t>
            </a:r>
            <a:r>
              <a:rPr lang="en-US" sz="1200" b="0" i="0" u="none" strike="noStrike" cap="none">
                <a:solidFill>
                  <a:srgbClr val="222222"/>
                </a:solidFill>
                <a:highlight>
                  <a:srgbClr val="FFFFFF"/>
                </a:highlight>
                <a:latin typeface="Arial"/>
                <a:ea typeface="Arial"/>
                <a:cs typeface="Arial"/>
                <a:sym typeface="Arial"/>
              </a:rPr>
              <a:t>(4), 510-536.</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body" idx="1"/>
          </p:nvPr>
        </p:nvSpPr>
        <p:spPr>
          <a:xfrm>
            <a:off x="447917" y="1110008"/>
            <a:ext cx="8197114" cy="2580543"/>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sz="2000" b="0" dirty="0">
                <a:latin typeface="Open Sans"/>
                <a:ea typeface="Open Sans"/>
                <a:cs typeface="Open Sans"/>
                <a:sym typeface="Open Sans"/>
              </a:rPr>
              <a:t>Generative AI’s excitement centers on its capacity for “</a:t>
            </a:r>
            <a:r>
              <a:rPr lang="en-US" sz="2000" b="0" dirty="0"/>
              <a:t>p</a:t>
            </a:r>
            <a:r>
              <a:rPr lang="en-US" sz="2000" b="0" dirty="0">
                <a:latin typeface="Open Sans"/>
                <a:ea typeface="Open Sans"/>
                <a:cs typeface="Open Sans"/>
                <a:sym typeface="Open Sans"/>
              </a:rPr>
              <a:t>ersonalization” and “adaptivity”, which leads to “efficiency” in teaching and learning.</a:t>
            </a:r>
            <a:endParaRPr sz="2000"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2000" b="0" dirty="0">
                <a:latin typeface="Open Sans"/>
                <a:ea typeface="Open Sans"/>
                <a:cs typeface="Open Sans"/>
                <a:sym typeface="Open Sans"/>
              </a:rPr>
              <a:t>To achieve this, needs tons of data analytics.</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2000" b="0" dirty="0"/>
              <a:t>Let’s use </a:t>
            </a:r>
            <a:r>
              <a:rPr lang="en-US" sz="2000" b="0" dirty="0" err="1"/>
              <a:t>Colleague.AI</a:t>
            </a:r>
            <a:r>
              <a:rPr lang="en-US" sz="2000" b="0" dirty="0"/>
              <a:t> as a demo to see the problem space</a:t>
            </a:r>
            <a:endParaRPr dirty="0"/>
          </a:p>
          <a:p>
            <a:pPr marL="457200" marR="0" lvl="0" indent="-381000" algn="l" rtl="0">
              <a:lnSpc>
                <a:spcPct val="100000"/>
              </a:lnSpc>
              <a:spcBef>
                <a:spcPts val="480"/>
              </a:spcBef>
              <a:spcAft>
                <a:spcPts val="0"/>
              </a:spcAft>
              <a:buClr>
                <a:srgbClr val="191300"/>
              </a:buClr>
              <a:buSzPts val="2400"/>
              <a:buFont typeface="Merriweather Sans"/>
              <a:buChar char="&gt;"/>
            </a:pPr>
            <a:r>
              <a:rPr lang="en-US" sz="2000" dirty="0"/>
              <a:t>Brainstorm: Decompose this task, what components do you need to personalize the recommendation?</a:t>
            </a:r>
            <a:endParaRPr dirty="0"/>
          </a:p>
          <a:p>
            <a:pPr marL="457200" marR="0" lvl="0" indent="-228600" algn="l" rtl="0">
              <a:lnSpc>
                <a:spcPct val="100000"/>
              </a:lnSpc>
              <a:spcBef>
                <a:spcPts val="480"/>
              </a:spcBef>
              <a:spcAft>
                <a:spcPts val="0"/>
              </a:spcAft>
              <a:buClr>
                <a:srgbClr val="191300"/>
              </a:buClr>
              <a:buSzPts val="2400"/>
              <a:buFont typeface="Merriweather Sans"/>
              <a:buNone/>
            </a:pPr>
            <a:endParaRPr sz="2000" b="0" dirty="0">
              <a:latin typeface="Open Sans"/>
              <a:ea typeface="Open Sans"/>
              <a:cs typeface="Open Sans"/>
              <a:sym typeface="Open Sans"/>
            </a:endParaRPr>
          </a:p>
          <a:p>
            <a:pPr marL="457200" marR="0" lvl="0" indent="-228600" algn="l" rtl="0">
              <a:lnSpc>
                <a:spcPct val="100000"/>
              </a:lnSpc>
              <a:spcBef>
                <a:spcPts val="480"/>
              </a:spcBef>
              <a:spcAft>
                <a:spcPts val="0"/>
              </a:spcAft>
              <a:buClr>
                <a:srgbClr val="191300"/>
              </a:buClr>
              <a:buSzPts val="2400"/>
              <a:buFont typeface="Merriweather Sans"/>
              <a:buNone/>
            </a:pPr>
            <a:r>
              <a:rPr lang="en-US" sz="1600" b="0" i="0" dirty="0">
                <a:solidFill>
                  <a:srgbClr val="222222"/>
                </a:solidFill>
                <a:effectLst/>
                <a:highlight>
                  <a:srgbClr val="FFFFFF"/>
                </a:highlight>
                <a:latin typeface="Arial" panose="020B0604020202020204" pitchFamily="34" charset="0"/>
              </a:rPr>
              <a:t>Citation: Cardona, M. A., Rodríguez, R. J., &amp; Ishmael, K. (2023). Artificial intelligence and the future of teaching and learning: Insights and recommendations.</a:t>
            </a:r>
            <a:endParaRPr sz="2000" dirty="0"/>
          </a:p>
        </p:txBody>
      </p:sp>
      <p:sp>
        <p:nvSpPr>
          <p:cNvPr id="74" name="Google Shape;74;p3"/>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sz="2600" dirty="0"/>
              <a:t>AI’s Use in Education: Motivate Today’s Topic </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body" idx="1"/>
          </p:nvPr>
        </p:nvSpPr>
        <p:spPr>
          <a:xfrm>
            <a:off x="447922" y="1143708"/>
            <a:ext cx="8197200" cy="744009"/>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480"/>
              </a:spcBef>
              <a:spcAft>
                <a:spcPts val="0"/>
              </a:spcAft>
              <a:buClr>
                <a:srgbClr val="191300"/>
              </a:buClr>
              <a:buSzPts val="2400"/>
              <a:buFont typeface="Merriweather Sans"/>
              <a:buChar char="&gt;"/>
            </a:pPr>
            <a:r>
              <a:rPr lang="en-US" sz="1600" b="0" dirty="0">
                <a:latin typeface="Open Sans"/>
                <a:ea typeface="Open Sans"/>
                <a:cs typeface="Open Sans"/>
                <a:sym typeface="Open Sans"/>
              </a:rPr>
              <a:t>Keep in mind the goal: “Personalization”, “Adaptivity”, “High Quality”, and “Relevance” or “Accuracy”. </a:t>
            </a:r>
            <a:endParaRPr sz="1600" dirty="0"/>
          </a:p>
        </p:txBody>
      </p:sp>
      <p:sp>
        <p:nvSpPr>
          <p:cNvPr id="80" name="Google Shape;80;p4"/>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0"/>
              <a:buFont typeface="Encode Sans Black"/>
              <a:buNone/>
            </a:pPr>
            <a:r>
              <a:rPr lang="en-US" sz="2600" dirty="0"/>
              <a:t>AI’s Use in Education: Motivate Today’s Topic </a:t>
            </a:r>
            <a:endParaRPr sz="2600" dirty="0"/>
          </a:p>
        </p:txBody>
      </p:sp>
      <p:sp>
        <p:nvSpPr>
          <p:cNvPr id="81" name="Google Shape;81;p4"/>
          <p:cNvSpPr/>
          <p:nvPr/>
        </p:nvSpPr>
        <p:spPr>
          <a:xfrm>
            <a:off x="990600" y="2302932"/>
            <a:ext cx="1490100" cy="694200"/>
          </a:xfrm>
          <a:prstGeom prst="ellipse">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txBox="1"/>
          <p:nvPr/>
        </p:nvSpPr>
        <p:spPr>
          <a:xfrm>
            <a:off x="1110519" y="2452384"/>
            <a:ext cx="13773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Teacher needs</a:t>
            </a: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937036" y="3203432"/>
            <a:ext cx="1490133" cy="694267"/>
          </a:xfrm>
          <a:prstGeom prst="ellipse">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txBox="1"/>
          <p:nvPr/>
        </p:nvSpPr>
        <p:spPr>
          <a:xfrm>
            <a:off x="1029072" y="3388209"/>
            <a:ext cx="13388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Student needs</a:t>
            </a: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983206" y="2810876"/>
            <a:ext cx="1490133" cy="694267"/>
          </a:xfrm>
          <a:prstGeom prst="ellipse">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txBox="1"/>
          <p:nvPr/>
        </p:nvSpPr>
        <p:spPr>
          <a:xfrm>
            <a:off x="3259667" y="2896399"/>
            <a:ext cx="11176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Content features</a:t>
            </a:r>
            <a:endParaRPr sz="1400" b="0" i="0" u="none" strike="noStrike" cap="none">
              <a:solidFill>
                <a:srgbClr val="000000"/>
              </a:solidFill>
              <a:latin typeface="Arial"/>
              <a:ea typeface="Arial"/>
              <a:cs typeface="Arial"/>
              <a:sym typeface="Arial"/>
            </a:endParaRPr>
          </a:p>
        </p:txBody>
      </p:sp>
      <p:cxnSp>
        <p:nvCxnSpPr>
          <p:cNvPr id="87" name="Google Shape;87;p4"/>
          <p:cNvCxnSpPr/>
          <p:nvPr/>
        </p:nvCxnSpPr>
        <p:spPr>
          <a:xfrm>
            <a:off x="2489200" y="2685507"/>
            <a:ext cx="592667" cy="186436"/>
          </a:xfrm>
          <a:prstGeom prst="straightConnector1">
            <a:avLst/>
          </a:prstGeom>
          <a:noFill/>
          <a:ln w="9525" cap="flat" cmpd="sng">
            <a:solidFill>
              <a:srgbClr val="3E6EC2"/>
            </a:solidFill>
            <a:prstDash val="solid"/>
            <a:round/>
            <a:headEnd type="triangle" w="med" len="med"/>
            <a:tailEnd type="triangle" w="med" len="med"/>
          </a:ln>
        </p:spPr>
      </p:cxnSp>
      <p:cxnSp>
        <p:nvCxnSpPr>
          <p:cNvPr id="88" name="Google Shape;88;p4"/>
          <p:cNvCxnSpPr>
            <a:stCxn id="83" idx="6"/>
          </p:cNvCxnSpPr>
          <p:nvPr/>
        </p:nvCxnSpPr>
        <p:spPr>
          <a:xfrm rot="10800000" flipH="1">
            <a:off x="2427169" y="3303666"/>
            <a:ext cx="609600" cy="246900"/>
          </a:xfrm>
          <a:prstGeom prst="straightConnector1">
            <a:avLst/>
          </a:prstGeom>
          <a:noFill/>
          <a:ln w="9525" cap="flat" cmpd="sng">
            <a:solidFill>
              <a:srgbClr val="3E6EC2"/>
            </a:solidFill>
            <a:prstDash val="solid"/>
            <a:round/>
            <a:headEnd type="triangle" w="med" len="med"/>
            <a:tailEnd type="triangle" w="med" len="med"/>
          </a:ln>
        </p:spPr>
      </p:cxnSp>
      <p:cxnSp>
        <p:nvCxnSpPr>
          <p:cNvPr id="89" name="Google Shape;89;p4"/>
          <p:cNvCxnSpPr/>
          <p:nvPr/>
        </p:nvCxnSpPr>
        <p:spPr>
          <a:xfrm rot="10800000">
            <a:off x="1683483" y="3021705"/>
            <a:ext cx="0" cy="181727"/>
          </a:xfrm>
          <a:prstGeom prst="straightConnector1">
            <a:avLst/>
          </a:prstGeom>
          <a:noFill/>
          <a:ln w="9525" cap="flat" cmpd="sng">
            <a:solidFill>
              <a:srgbClr val="3E6EC2"/>
            </a:solidFill>
            <a:prstDash val="solid"/>
            <a:round/>
            <a:headEnd type="triangle" w="med" len="med"/>
            <a:tailEnd type="triangle" w="med" len="med"/>
          </a:ln>
        </p:spPr>
      </p:cxnSp>
      <p:sp>
        <p:nvSpPr>
          <p:cNvPr id="90" name="Google Shape;90;p4"/>
          <p:cNvSpPr/>
          <p:nvPr/>
        </p:nvSpPr>
        <p:spPr>
          <a:xfrm>
            <a:off x="5226700" y="2818250"/>
            <a:ext cx="3561700" cy="694267"/>
          </a:xfrm>
          <a:prstGeom prst="ellipse">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1" name="Google Shape;91;p4"/>
          <p:cNvCxnSpPr>
            <a:stCxn id="85" idx="6"/>
            <a:endCxn id="90" idx="2"/>
          </p:cNvCxnSpPr>
          <p:nvPr/>
        </p:nvCxnSpPr>
        <p:spPr>
          <a:xfrm>
            <a:off x="4473339" y="3158010"/>
            <a:ext cx="753300" cy="7500"/>
          </a:xfrm>
          <a:prstGeom prst="straightConnector1">
            <a:avLst/>
          </a:prstGeom>
          <a:noFill/>
          <a:ln w="9525" cap="flat" cmpd="sng">
            <a:solidFill>
              <a:srgbClr val="3E6EC2"/>
            </a:solidFill>
            <a:prstDash val="solid"/>
            <a:round/>
            <a:headEnd type="none" w="sm" len="sm"/>
            <a:tailEnd type="triangle" w="med" len="med"/>
          </a:ln>
        </p:spPr>
      </p:cxnSp>
      <p:sp>
        <p:nvSpPr>
          <p:cNvPr id="92" name="Google Shape;92;p4"/>
          <p:cNvSpPr txBox="1"/>
          <p:nvPr/>
        </p:nvSpPr>
        <p:spPr>
          <a:xfrm>
            <a:off x="5393370" y="2997199"/>
            <a:ext cx="32431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Personalized generation or recommendation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2713</Words>
  <Application>Microsoft Macintosh PowerPoint</Application>
  <PresentationFormat>On-screen Show (16:9)</PresentationFormat>
  <Paragraphs>210</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Merriweather Sans</vt:lpstr>
      <vt:lpstr>Encode Sans</vt:lpstr>
      <vt:lpstr>Calibri</vt:lpstr>
      <vt:lpstr>Times</vt:lpstr>
      <vt:lpstr>Encode Sans Black</vt:lpstr>
      <vt:lpstr>Arial</vt:lpstr>
      <vt:lpstr>Times New Roman</vt:lpstr>
      <vt:lpstr>Open Sans</vt:lpstr>
      <vt:lpstr>1_Custom Design</vt:lpstr>
      <vt:lpstr>Personalizing Educational Content through Retrieval Augmented Generation  ISEA Session 8  Min Sun and Shawon Sarkar University of Washington March 15, 2024</vt:lpstr>
      <vt:lpstr>Housekeeping</vt:lpstr>
      <vt:lpstr>Overview of today</vt:lpstr>
      <vt:lpstr>Sentiment Analysis</vt:lpstr>
      <vt:lpstr>Sentiment Analysis</vt:lpstr>
      <vt:lpstr>Associating topics and sentiment</vt:lpstr>
      <vt:lpstr>Associating with outcome measures</vt:lpstr>
      <vt:lpstr>AI’s Use in Education: Motivate Today’s Topic </vt:lpstr>
      <vt:lpstr>AI’s Use in Education: Motivate Today’s Topic </vt:lpstr>
      <vt:lpstr>RAG: The Problem to be Solved</vt:lpstr>
      <vt:lpstr>RADAR</vt:lpstr>
      <vt:lpstr>RADAR in Colleague.AI</vt:lpstr>
      <vt:lpstr>Semantic Search</vt:lpstr>
      <vt:lpstr>Semantic Search</vt:lpstr>
      <vt:lpstr>Text Embeddings</vt:lpstr>
      <vt:lpstr>Embeddings</vt:lpstr>
      <vt:lpstr>Cosine Similarity in Semantic Search</vt:lpstr>
      <vt:lpstr>Retrieval with LLM</vt:lpstr>
      <vt:lpstr>Language Models can Improve both Search Stages</vt:lpstr>
      <vt:lpstr>RAG with LLM</vt:lpstr>
      <vt:lpstr>Modification with Prompt-tuning LLM</vt:lpstr>
      <vt:lpstr>Generation with Prompt-tuning LLM</vt:lpstr>
      <vt:lpstr>Evaluation – Performance Statistics</vt:lpstr>
      <vt:lpstr>Evaluation -2: Human Judgement and Feedback</vt:lpstr>
      <vt:lpstr>Code Demo</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Personalizing Educational Content through Retrieval Augmented Generation  ISEA Session 8  Min Sun and Shawon Sarkar University of Washington March 15, 2024</dc:title>
  <dc:creator>Alanya Cannon</dc:creator>
  <cp:lastModifiedBy>Min Sun</cp:lastModifiedBy>
  <cp:revision>4</cp:revision>
  <dcterms:created xsi:type="dcterms:W3CDTF">2014-10-14T00:51:43Z</dcterms:created>
  <dcterms:modified xsi:type="dcterms:W3CDTF">2024-06-12T03:59:00Z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