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</p:sldIdLst>
  <p:sldSz cy="5143500" cx="9144000"/>
  <p:notesSz cx="6858000" cy="9144000"/>
  <p:embeddedFontLst>
    <p:embeddedFont>
      <p:font typeface="Encode Sans Black"/>
      <p:bold r:id="rId27"/>
    </p:embeddedFont>
    <p:embeddedFont>
      <p:font typeface="Open Sans"/>
      <p:regular r:id="rId28"/>
      <p:bold r:id="rId29"/>
      <p:italic r:id="rId30"/>
      <p:boldItalic r:id="rId3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6">
          <p15:clr>
            <a:srgbClr val="A4A3A4"/>
          </p15:clr>
        </p15:guide>
      </p15:sldGuideLst>
    </p:ext>
    <p:ext uri="GoogleSlidesCustomDataVersion2">
      <go:slidesCustomData xmlns:go="http://customooxmlschemas.google.com/" r:id="rId32" roundtripDataSignature="AMtx7mjmpdyymRShqwhWMnxTp8tYFe1D9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6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font" Target="fonts/OpenSans-regular.fntdata"/><Relationship Id="rId27" Type="http://schemas.openxmlformats.org/officeDocument/2006/relationships/font" Target="fonts/EncodeSansBlack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OpenSans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font" Target="fonts/OpenSans-boldItalic.fntdata"/><Relationship Id="rId30" Type="http://schemas.openxmlformats.org/officeDocument/2006/relationships/font" Target="fonts/OpenSans-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32" Type="http://customschemas.google.com/relationships/presentationmetadata" Target="meta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9" name="Google Shape;19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2c71528657e_0_3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8" name="Google Shape;138;g2c71528657e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2c71528657e_0_3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4" name="Google Shape;144;g2c71528657e_0_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6" name="Google Shape;156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28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2" name="Google Shape;162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8" name="Google Shape;168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g2c71528657e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" name="Google Shape;25;g2c71528657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3" name="Google Shape;203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g2c71528657e_0_1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1" name="Google Shape;31;g2c71528657e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g2c71528657e_0_2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7" name="Google Shape;37;g2c71528657e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3" name="Google Shape;43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c71528657e_0_2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g2c71528657e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6" name="Google Shape;106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Slide">
  <p:cSld name="2_Title Slide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6"/>
          <p:cNvSpPr txBox="1"/>
          <p:nvPr>
            <p:ph type="title"/>
          </p:nvPr>
        </p:nvSpPr>
        <p:spPr>
          <a:xfrm>
            <a:off x="460375" y="644993"/>
            <a:ext cx="6972300" cy="2641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300"/>
              </a:buClr>
              <a:buSzPts val="5000"/>
              <a:buFont typeface="Encode Sans Black"/>
              <a:buNone/>
              <a:defRPr b="1" i="0" sz="5000" u="none" cap="none" strike="noStrike">
                <a:solidFill>
                  <a:srgbClr val="191300"/>
                </a:solidFill>
                <a:latin typeface="Encode Sans Black"/>
                <a:ea typeface="Encode Sans Black"/>
                <a:cs typeface="Encode Sans Black"/>
                <a:sym typeface="Encode Sans Black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pic>
        <p:nvPicPr>
          <p:cNvPr id="12" name="Google Shape;12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568081" y="3426449"/>
            <a:ext cx="1600200" cy="139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eader + Content">
  <p:cSld name="Header + Content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9"/>
          <p:cNvSpPr txBox="1"/>
          <p:nvPr>
            <p:ph idx="1" type="body"/>
          </p:nvPr>
        </p:nvSpPr>
        <p:spPr>
          <a:xfrm>
            <a:off x="447923" y="1305217"/>
            <a:ext cx="8197114" cy="23659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191300"/>
              </a:buClr>
              <a:buSzPts val="2400"/>
              <a:buFont typeface="Merriweather Sans"/>
              <a:buChar char="&gt;"/>
              <a:defRPr b="1" i="0" sz="2400" u="none" cap="none" strike="noStrike">
                <a:solidFill>
                  <a:srgbClr val="191300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55600" lvl="1" marL="914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191300"/>
              </a:buClr>
              <a:buSzPts val="2000"/>
              <a:buFont typeface="Arial"/>
              <a:buChar char="–"/>
              <a:defRPr b="1" i="0" sz="2000" u="none" cap="none" strike="noStrike">
                <a:solidFill>
                  <a:srgbClr val="191300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42900" lvl="2" marL="1371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191300"/>
              </a:buClr>
              <a:buSzPts val="1800"/>
              <a:buFont typeface="Merriweather Sans"/>
              <a:buChar char="&gt;"/>
              <a:defRPr b="1" i="0" sz="1800" u="none" cap="none" strike="noStrike">
                <a:solidFill>
                  <a:srgbClr val="191300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191300"/>
              </a:buClr>
              <a:buSzPts val="1600"/>
              <a:buFont typeface="Arial"/>
              <a:buChar char="–"/>
              <a:defRPr b="1" i="0" sz="1600" u="none" cap="none" strike="noStrike">
                <a:solidFill>
                  <a:srgbClr val="191300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191300"/>
              </a:buClr>
              <a:buSzPts val="1400"/>
              <a:buFont typeface="Merriweather Sans"/>
              <a:buChar char="&gt;"/>
              <a:defRPr b="1" i="0" sz="1400" u="none" cap="none" strike="noStrike">
                <a:solidFill>
                  <a:srgbClr val="191300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" name="Google Shape;15;p9"/>
          <p:cNvSpPr txBox="1"/>
          <p:nvPr>
            <p:ph type="title"/>
          </p:nvPr>
        </p:nvSpPr>
        <p:spPr>
          <a:xfrm>
            <a:off x="447922" y="26385"/>
            <a:ext cx="8197109" cy="9937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Encode Sans Black"/>
              <a:buNone/>
              <a:defRPr b="1" i="0" sz="3000" u="none" cap="none" strike="noStrike">
                <a:solidFill>
                  <a:schemeClr val="dk1"/>
                </a:solidFill>
                <a:latin typeface="Encode Sans Black"/>
                <a:ea typeface="Encode Sans Black"/>
                <a:cs typeface="Encode Sans Black"/>
                <a:sym typeface="Encode Sans Black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pic>
        <p:nvPicPr>
          <p:cNvPr id="16" name="Google Shape;16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549031" y="1020608"/>
            <a:ext cx="1103781" cy="963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4.jpg"/><Relationship Id="rId5" Type="http://schemas.openxmlformats.org/officeDocument/2006/relationships/slideLayout" Target="../slideLayouts/slideLayout1.xml"/><Relationship Id="rId6" Type="http://schemas.openxmlformats.org/officeDocument/2006/relationships/slideLayout" Target="../slideLayouts/slideLayout2.xml"/><Relationship Id="rId7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purple text on a black background&#10;&#10;Description automatically generated" id="6" name="Google Shape;6;p5"/>
          <p:cNvPicPr preferRelativeResize="0"/>
          <p:nvPr/>
        </p:nvPicPr>
        <p:blipFill rotWithShape="1">
          <a:blip r:embed="rId1">
            <a:alphaModFix/>
          </a:blip>
          <a:srcRect b="13468" l="0" r="0" t="0"/>
          <a:stretch/>
        </p:blipFill>
        <p:spPr>
          <a:xfrm>
            <a:off x="2179964" y="4462911"/>
            <a:ext cx="2595310" cy="54065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Blue text on a black background&#10;&#10;Description automatically generated" id="7" name="Google Shape;7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41242" y="4509786"/>
            <a:ext cx="1870118" cy="44690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 green text on a black background&#10;&#10;Description automatically generated" id="8" name="Google Shape;8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04492" y="4618318"/>
            <a:ext cx="1598266" cy="33837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 logo for a university&#10;&#10;Description automatically generated" id="9" name="Google Shape;9;p5"/>
          <p:cNvPicPr preferRelativeResize="0"/>
          <p:nvPr/>
        </p:nvPicPr>
        <p:blipFill rotWithShape="1">
          <a:blip r:embed="rId4">
            <a:alphaModFix/>
          </a:blip>
          <a:srcRect b="41749" l="21010" r="13690" t="45012"/>
          <a:stretch/>
        </p:blipFill>
        <p:spPr>
          <a:xfrm>
            <a:off x="4843878" y="4411141"/>
            <a:ext cx="2392010" cy="627597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5"/>
    <p:sldLayoutId id="2147483650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31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29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www.amplifylearn.ai/isea/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1" Type="http://schemas.openxmlformats.org/officeDocument/2006/relationships/image" Target="../media/image24.png"/><Relationship Id="rId10" Type="http://schemas.openxmlformats.org/officeDocument/2006/relationships/image" Target="../media/image13.png"/><Relationship Id="rId13" Type="http://schemas.openxmlformats.org/officeDocument/2006/relationships/image" Target="../media/image30.png"/><Relationship Id="rId1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7.png"/><Relationship Id="rId4" Type="http://schemas.openxmlformats.org/officeDocument/2006/relationships/image" Target="../media/image23.png"/><Relationship Id="rId9" Type="http://schemas.openxmlformats.org/officeDocument/2006/relationships/image" Target="../media/image8.png"/><Relationship Id="rId5" Type="http://schemas.openxmlformats.org/officeDocument/2006/relationships/image" Target="../media/image19.png"/><Relationship Id="rId6" Type="http://schemas.openxmlformats.org/officeDocument/2006/relationships/image" Target="../media/image9.png"/><Relationship Id="rId7" Type="http://schemas.openxmlformats.org/officeDocument/2006/relationships/image" Target="../media/image20.png"/><Relationship Id="rId8" Type="http://schemas.openxmlformats.org/officeDocument/2006/relationships/image" Target="../media/image10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7.png"/><Relationship Id="rId4" Type="http://schemas.openxmlformats.org/officeDocument/2006/relationships/image" Target="../media/image21.png"/><Relationship Id="rId5" Type="http://schemas.openxmlformats.org/officeDocument/2006/relationships/image" Target="../media/image12.png"/><Relationship Id="rId6" Type="http://schemas.openxmlformats.org/officeDocument/2006/relationships/image" Target="../media/image16.png"/><Relationship Id="rId7" Type="http://schemas.openxmlformats.org/officeDocument/2006/relationships/image" Target="../media/image14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7.png"/><Relationship Id="rId4" Type="http://schemas.openxmlformats.org/officeDocument/2006/relationships/image" Target="../media/image12.png"/><Relationship Id="rId9" Type="http://schemas.openxmlformats.org/officeDocument/2006/relationships/image" Target="../media/image27.png"/><Relationship Id="rId5" Type="http://schemas.openxmlformats.org/officeDocument/2006/relationships/image" Target="../media/image18.png"/><Relationship Id="rId6" Type="http://schemas.openxmlformats.org/officeDocument/2006/relationships/image" Target="../media/image22.png"/><Relationship Id="rId7" Type="http://schemas.openxmlformats.org/officeDocument/2006/relationships/image" Target="../media/image28.png"/><Relationship Id="rId8" Type="http://schemas.openxmlformats.org/officeDocument/2006/relationships/image" Target="../media/image26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hyperlink" Target="https://www.causalevaluation.org/power-analysis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"/>
          <p:cNvSpPr txBox="1"/>
          <p:nvPr>
            <p:ph type="title"/>
          </p:nvPr>
        </p:nvSpPr>
        <p:spPr>
          <a:xfrm>
            <a:off x="460375" y="644993"/>
            <a:ext cx="6972300" cy="2641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300"/>
              </a:buClr>
              <a:buSzPts val="5000"/>
              <a:buFont typeface="Encode Sans Black"/>
              <a:buNone/>
            </a:pPr>
            <a:r>
              <a:rPr lang="en-US">
                <a:solidFill>
                  <a:srgbClr val="191300"/>
                </a:solidFill>
              </a:rPr>
              <a:t>ISEA Week </a:t>
            </a:r>
            <a:r>
              <a:rPr lang="en-US"/>
              <a:t>9</a:t>
            </a:r>
            <a:r>
              <a:rPr lang="en-US">
                <a:solidFill>
                  <a:srgbClr val="191300"/>
                </a:solidFill>
              </a:rPr>
              <a:t> – </a:t>
            </a:r>
            <a:r>
              <a:rPr lang="en-US"/>
              <a:t>Causal Inference, RCT, A/B Testing</a:t>
            </a:r>
            <a:endParaRPr/>
          </a:p>
        </p:txBody>
      </p:sp>
      <p:sp>
        <p:nvSpPr>
          <p:cNvPr id="22" name="Google Shape;22;p1"/>
          <p:cNvSpPr txBox="1"/>
          <p:nvPr/>
        </p:nvSpPr>
        <p:spPr>
          <a:xfrm>
            <a:off x="460375" y="3361038"/>
            <a:ext cx="6972300" cy="8745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300"/>
              </a:buClr>
              <a:buSzPts val="5000"/>
              <a:buFont typeface="Encode Sans Black"/>
              <a:buNone/>
            </a:pPr>
            <a:r>
              <a:rPr b="1" i="0" lang="en-US" sz="2400" u="none" cap="none" strike="noStrike">
                <a:solidFill>
                  <a:srgbClr val="191300"/>
                </a:solidFill>
                <a:latin typeface="Encode Sans Black"/>
                <a:ea typeface="Encode Sans Black"/>
                <a:cs typeface="Encode Sans Black"/>
                <a:sym typeface="Encode Sans Black"/>
              </a:rPr>
              <a:t>Dr. Chris Candelaria, Vanderbilt University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8"/>
          <p:cNvSpPr txBox="1"/>
          <p:nvPr>
            <p:ph idx="1" type="body"/>
          </p:nvPr>
        </p:nvSpPr>
        <p:spPr>
          <a:xfrm>
            <a:off x="447917" y="1114386"/>
            <a:ext cx="8197114" cy="23659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762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b="0" lang="en-US" sz="1800"/>
              <a:t>Before we think about methodology, let’s consider some potential blemishes of the so-called gold standard:</a:t>
            </a:r>
            <a:endParaRPr/>
          </a:p>
          <a:p>
            <a: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191300"/>
              </a:buClr>
              <a:buSzPts val="2400"/>
              <a:buFont typeface="Merriweather Sans"/>
              <a:buChar char="&gt;"/>
            </a:pPr>
            <a:r>
              <a:rPr b="0" lang="en-US" sz="1600"/>
              <a:t>Ethical issues</a:t>
            </a:r>
            <a:endParaRPr/>
          </a:p>
          <a:p>
            <a:pPr indent="-228600" lvl="1" marL="9144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 b="0" sz="1200"/>
          </a:p>
          <a:p>
            <a: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191300"/>
              </a:buClr>
              <a:buSzPts val="2400"/>
              <a:buFont typeface="Merriweather Sans"/>
              <a:buChar char="&gt;"/>
            </a:pPr>
            <a:r>
              <a:rPr b="0" lang="en-US" sz="1600"/>
              <a:t>Compliance/Fidelity to treatment</a:t>
            </a:r>
            <a:endParaRPr/>
          </a:p>
          <a:p>
            <a:pPr indent="-228600" lvl="1" marL="9144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 b="0" sz="1200"/>
          </a:p>
          <a:p>
            <a: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191300"/>
              </a:buClr>
              <a:buSzPts val="2400"/>
              <a:buFont typeface="Merriweather Sans"/>
              <a:buChar char="&gt;"/>
            </a:pPr>
            <a:r>
              <a:rPr b="0" lang="en-US" sz="1600"/>
              <a:t>Attrition</a:t>
            </a:r>
            <a:endParaRPr/>
          </a:p>
          <a:p>
            <a:pPr indent="-2286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191300"/>
              </a:buClr>
              <a:buSzPts val="2400"/>
              <a:buFont typeface="Merriweather Sans"/>
              <a:buNone/>
            </a:pPr>
            <a:r>
              <a:t/>
            </a:r>
            <a:endParaRPr b="0" sz="1600"/>
          </a:p>
          <a:p>
            <a: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191300"/>
              </a:buClr>
              <a:buSzPts val="2400"/>
              <a:buFont typeface="Merriweather Sans"/>
              <a:buChar char="&gt;"/>
            </a:pPr>
            <a:r>
              <a:rPr b="0" lang="en-US" sz="1600"/>
              <a:t>Experiment bias</a:t>
            </a:r>
            <a:endParaRPr/>
          </a:p>
          <a:p>
            <a:pPr indent="-2286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191300"/>
              </a:buClr>
              <a:buSzPts val="2400"/>
              <a:buFont typeface="Merriweather Sans"/>
              <a:buNone/>
            </a:pPr>
            <a:r>
              <a:t/>
            </a:r>
            <a:endParaRPr b="0" sz="1600"/>
          </a:p>
          <a:p>
            <a: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191300"/>
              </a:buClr>
              <a:buSzPts val="2400"/>
              <a:buFont typeface="Merriweather Sans"/>
              <a:buChar char="&gt;"/>
            </a:pPr>
            <a:r>
              <a:rPr b="0" lang="en-US" sz="1600"/>
              <a:t>External validity</a:t>
            </a:r>
            <a:endParaRPr/>
          </a:p>
        </p:txBody>
      </p:sp>
      <p:sp>
        <p:nvSpPr>
          <p:cNvPr id="134" name="Google Shape;134;p8"/>
          <p:cNvSpPr txBox="1"/>
          <p:nvPr>
            <p:ph type="title"/>
          </p:nvPr>
        </p:nvSpPr>
        <p:spPr>
          <a:xfrm>
            <a:off x="447922" y="26385"/>
            <a:ext cx="8197109" cy="9937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Encode Sans Black"/>
              <a:buNone/>
            </a:pPr>
            <a:r>
              <a:rPr lang="en-US"/>
              <a:t>RCTs in Education Policy Settings</a:t>
            </a:r>
            <a:endParaRPr/>
          </a:p>
        </p:txBody>
      </p:sp>
      <p:sp>
        <p:nvSpPr>
          <p:cNvPr id="135" name="Google Shape;135;p8"/>
          <p:cNvSpPr/>
          <p:nvPr/>
        </p:nvSpPr>
        <p:spPr>
          <a:xfrm>
            <a:off x="6922007" y="2157984"/>
            <a:ext cx="1723023" cy="169164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1C305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Mechanisms?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2c71528657e_0_34"/>
          <p:cNvSpPr txBox="1"/>
          <p:nvPr>
            <p:ph idx="1" type="body"/>
          </p:nvPr>
        </p:nvSpPr>
        <p:spPr>
          <a:xfrm>
            <a:off x="447922" y="1105338"/>
            <a:ext cx="8197200" cy="27897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191300"/>
              </a:buClr>
              <a:buSzPts val="2400"/>
              <a:buFont typeface="Merriweather Sans"/>
              <a:buChar char="&gt;"/>
            </a:pPr>
            <a:r>
              <a:rPr lang="en-US" sz="1600"/>
              <a:t>In education policy, there has been a push to increase college going rates</a:t>
            </a:r>
            <a:endParaRPr/>
          </a:p>
          <a:p>
            <a:pPr indent="-355600" lvl="1" marL="9144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–"/>
            </a:pPr>
            <a:r>
              <a:rPr b="0" lang="en-US" sz="1600"/>
              <a:t>Example: The Tennessee Higher Education Commission set goals to increase the college-going rate for the class of 2023 to at least 60 percent</a:t>
            </a:r>
            <a:endParaRPr/>
          </a:p>
          <a:p>
            <a:pPr indent="-2286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191300"/>
              </a:buClr>
              <a:buSzPts val="2400"/>
              <a:buFont typeface="Merriweather Sans"/>
              <a:buNone/>
            </a:pPr>
            <a:r>
              <a:t/>
            </a:r>
            <a:endParaRPr b="0" sz="1600"/>
          </a:p>
          <a:p>
            <a: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191300"/>
              </a:buClr>
              <a:buSzPts val="2400"/>
              <a:buFont typeface="Merriweather Sans"/>
              <a:buChar char="&gt;"/>
            </a:pPr>
            <a:r>
              <a:rPr lang="en-US" sz="1600"/>
              <a:t>However, there are substantive impediments that affect college access</a:t>
            </a:r>
            <a:endParaRPr/>
          </a:p>
          <a:p>
            <a:pPr indent="-355600" lvl="1" marL="9144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–"/>
            </a:pPr>
            <a:r>
              <a:rPr b="0" lang="en-US" sz="1600"/>
              <a:t>Process of applying for both financial aid and college is difficult</a:t>
            </a:r>
            <a:endParaRPr/>
          </a:p>
          <a:p>
            <a:pPr indent="-355600" lvl="1" marL="9144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–"/>
            </a:pPr>
            <a:r>
              <a:rPr b="0" lang="en-US" sz="1600"/>
              <a:t>Misinformation about the true cost of college</a:t>
            </a:r>
            <a:endParaRPr b="0" sz="600"/>
          </a:p>
          <a:p>
            <a:pPr indent="-2286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191300"/>
              </a:buClr>
              <a:buSzPts val="2400"/>
              <a:buFont typeface="Merriweather Sans"/>
              <a:buNone/>
            </a:pPr>
            <a:r>
              <a:t/>
            </a:r>
            <a:endParaRPr b="0" sz="1600"/>
          </a:p>
          <a:p>
            <a: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191300"/>
              </a:buClr>
              <a:buSzPts val="2400"/>
              <a:buFont typeface="Merriweather Sans"/>
              <a:buChar char="&gt;"/>
            </a:pPr>
            <a:r>
              <a:rPr lang="en-US" sz="1600"/>
              <a:t>Education research: Could a simplified application process significantly improve college going rates?</a:t>
            </a:r>
            <a:endParaRPr/>
          </a:p>
          <a:p>
            <a:pPr indent="-355600" lvl="1" marL="9144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–"/>
            </a:pPr>
            <a:r>
              <a:rPr b="0" lang="en-US" sz="1600"/>
              <a:t>Goal: Reduce asymmetric information to help students (and parents)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 b="0" sz="2000"/>
          </a:p>
        </p:txBody>
      </p:sp>
      <p:sp>
        <p:nvSpPr>
          <p:cNvPr id="141" name="Google Shape;141;g2c71528657e_0_34"/>
          <p:cNvSpPr txBox="1"/>
          <p:nvPr>
            <p:ph type="title"/>
          </p:nvPr>
        </p:nvSpPr>
        <p:spPr>
          <a:xfrm>
            <a:off x="447922" y="26385"/>
            <a:ext cx="8197200" cy="993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-US" sz="2800"/>
              <a:t>RCT Example: FAFSA Article </a:t>
            </a:r>
            <a:br>
              <a:rPr lang="en-US" sz="2800"/>
            </a:br>
            <a:r>
              <a:rPr lang="en-US" sz="2800"/>
              <a:t>(Bettinger et al., 2012)</a:t>
            </a:r>
            <a:endParaRPr sz="28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2c71528657e_0_39"/>
          <p:cNvSpPr txBox="1"/>
          <p:nvPr>
            <p:ph idx="1" type="body"/>
          </p:nvPr>
        </p:nvSpPr>
        <p:spPr>
          <a:xfrm>
            <a:off x="498878" y="1020285"/>
            <a:ext cx="8446482" cy="236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b="0" lang="en-US" sz="1600"/>
              <a:t>Authors examine whether an intervention of information or direct assistance in filling out financial aid could improve college going rates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&gt;"/>
            </a:pPr>
            <a:r>
              <a:rPr i="1" lang="en-US" sz="1600"/>
              <a:t>H&amp;R Block experiment</a:t>
            </a:r>
            <a:endParaRPr/>
          </a:p>
          <a:p>
            <a:pPr indent="-342900" lvl="1" marL="8001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–"/>
            </a:pPr>
            <a:r>
              <a:rPr b="0" lang="en-US" sz="1400"/>
              <a:t>Approximately 17,000 individuals</a:t>
            </a:r>
            <a:endParaRPr/>
          </a:p>
          <a:p>
            <a:pPr indent="-342900" lvl="1" marL="8001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–"/>
            </a:pPr>
            <a:r>
              <a:rPr b="0" lang="en-US" sz="1400"/>
              <a:t>Individuals came from households earning less than $45,000 a year with at least one household member between the ages of 15 and 30 without a bachelor’s degree</a:t>
            </a:r>
            <a:endParaRPr/>
          </a:p>
          <a:p>
            <a:pPr indent="-342900" lvl="1" marL="8001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–"/>
            </a:pPr>
            <a:r>
              <a:rPr b="0" lang="en-US" sz="1400"/>
              <a:t>Participation Gift: $20</a:t>
            </a:r>
            <a:endParaRPr/>
          </a:p>
          <a:p>
            <a:pPr indent="-342900" lvl="1" marL="8001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–"/>
            </a:pPr>
            <a:r>
              <a:rPr b="0" lang="en-US" sz="1400"/>
              <a:t>Randomization to treatment based on social security number</a:t>
            </a:r>
            <a:endParaRPr b="0" sz="1600"/>
          </a:p>
          <a:p>
            <a:pPr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&gt;"/>
            </a:pPr>
            <a:r>
              <a:rPr i="1" lang="en-US" sz="1600"/>
              <a:t>Three treatment arms/groups</a:t>
            </a:r>
            <a:endParaRPr/>
          </a:p>
          <a:p>
            <a:pPr indent="-457200" lvl="1" marL="9144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Font typeface="Arial"/>
              <a:buAutoNum type="arabicPeriod"/>
            </a:pPr>
            <a:r>
              <a:rPr b="0" lang="en-US" sz="1400"/>
              <a:t>(A) Personal assistance in filling out financial aid form and filing it; (B) Information</a:t>
            </a:r>
            <a:endParaRPr/>
          </a:p>
          <a:p>
            <a:pPr indent="-457200" lvl="1" marL="9144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Font typeface="Arial"/>
              <a:buAutoNum type="arabicPeriod"/>
            </a:pPr>
            <a:r>
              <a:rPr b="0" lang="en-US" sz="1400"/>
              <a:t>Information only: Potential financial aid amounts and tuition estimates for local colleges</a:t>
            </a:r>
            <a:endParaRPr/>
          </a:p>
          <a:p>
            <a:pPr indent="-457200" lvl="1" marL="9144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Font typeface="Arial"/>
              <a:buAutoNum type="arabicPeriod"/>
            </a:pPr>
            <a:r>
              <a:rPr b="0" lang="en-US" sz="1400"/>
              <a:t>Control group: Information on the importance of college and financial aid brochure</a:t>
            </a:r>
            <a:endParaRPr b="0" sz="1400"/>
          </a:p>
        </p:txBody>
      </p:sp>
      <p:sp>
        <p:nvSpPr>
          <p:cNvPr id="147" name="Google Shape;147;g2c71528657e_0_39"/>
          <p:cNvSpPr txBox="1"/>
          <p:nvPr>
            <p:ph type="title"/>
          </p:nvPr>
        </p:nvSpPr>
        <p:spPr>
          <a:xfrm>
            <a:off x="447922" y="26385"/>
            <a:ext cx="8197200" cy="993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-US"/>
              <a:t>Bettinger et al. (2012): RCT Design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0"/>
          <p:cNvSpPr txBox="1"/>
          <p:nvPr>
            <p:ph idx="1" type="body"/>
          </p:nvPr>
        </p:nvSpPr>
        <p:spPr>
          <a:xfrm>
            <a:off x="447917" y="1179711"/>
            <a:ext cx="8197114" cy="23659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191300"/>
              </a:buClr>
              <a:buSzPts val="2400"/>
              <a:buFont typeface="Merriweather Sans"/>
              <a:buChar char="&gt;"/>
            </a:pPr>
            <a:r>
              <a:rPr b="0" lang="en-US" sz="2000"/>
              <a:t>Relative to the control group, 17-year-old high school seniors who received the FAFSA intervention more likely to:</a:t>
            </a:r>
            <a:endParaRPr/>
          </a:p>
          <a:p>
            <a:pPr indent="-355600" lvl="1" marL="9144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–"/>
            </a:pPr>
            <a:r>
              <a:rPr b="0" i="1" lang="en-US" sz="1800"/>
              <a:t>Submit the FAFSA</a:t>
            </a:r>
            <a:r>
              <a:rPr b="0" lang="en-US" sz="1800"/>
              <a:t>: </a:t>
            </a:r>
            <a:r>
              <a:rPr lang="en-US" sz="1800"/>
              <a:t>39% increase</a:t>
            </a:r>
            <a:r>
              <a:rPr b="0" lang="en-US" sz="1800"/>
              <a:t> (56 vs. 40 percent)</a:t>
            </a:r>
            <a:endParaRPr/>
          </a:p>
          <a:p>
            <a:pPr indent="-355600" lvl="1" marL="9144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–"/>
            </a:pPr>
            <a:r>
              <a:rPr b="0" i="1" lang="en-US" sz="1800"/>
              <a:t>Attend college</a:t>
            </a:r>
            <a:r>
              <a:rPr b="0" lang="en-US" sz="1800"/>
              <a:t>: </a:t>
            </a:r>
            <a:r>
              <a:rPr lang="en-US" sz="1800"/>
              <a:t>7 percentage point increase </a:t>
            </a:r>
            <a:r>
              <a:rPr b="0" lang="en-US" sz="1800"/>
              <a:t>(34 vs. 27 percent)</a:t>
            </a:r>
            <a:endParaRPr/>
          </a:p>
          <a:p>
            <a:pPr indent="-355600" lvl="1" marL="9144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–"/>
            </a:pPr>
            <a:r>
              <a:rPr b="0" i="1" lang="en-US" sz="1800"/>
              <a:t>Enroll in college for two consecutive years</a:t>
            </a:r>
            <a:r>
              <a:rPr b="0" lang="en-US" sz="1800"/>
              <a:t>: </a:t>
            </a:r>
            <a:r>
              <a:rPr lang="en-US" sz="1800"/>
              <a:t>8 percentage point increase</a:t>
            </a:r>
            <a:r>
              <a:rPr b="0" lang="en-US" sz="1800"/>
              <a:t> (36 vs. 28 percent)</a:t>
            </a:r>
            <a:endParaRPr/>
          </a:p>
          <a:p>
            <a: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191300"/>
              </a:buClr>
              <a:buSzPts val="2400"/>
              <a:buFont typeface="Merriweather Sans"/>
              <a:buChar char="&gt;"/>
            </a:pPr>
            <a:r>
              <a:rPr b="0" lang="en-US" sz="2200"/>
              <a:t>No significant differences between information-only and control group</a:t>
            </a:r>
            <a:endParaRPr/>
          </a:p>
          <a:p>
            <a: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191300"/>
              </a:buClr>
              <a:buSzPts val="2400"/>
              <a:buFont typeface="Merriweather Sans"/>
              <a:buChar char="&gt;"/>
            </a:pPr>
            <a:r>
              <a:rPr b="0" lang="en-US" sz="2200"/>
              <a:t>Cost: </a:t>
            </a:r>
            <a:endParaRPr/>
          </a:p>
          <a:p>
            <a:pPr indent="-228600" lvl="1" marL="9144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 b="0" sz="1800"/>
          </a:p>
        </p:txBody>
      </p:sp>
      <p:sp>
        <p:nvSpPr>
          <p:cNvPr id="153" name="Google Shape;153;p10"/>
          <p:cNvSpPr txBox="1"/>
          <p:nvPr>
            <p:ph type="title"/>
          </p:nvPr>
        </p:nvSpPr>
        <p:spPr>
          <a:xfrm>
            <a:off x="447922" y="26385"/>
            <a:ext cx="8197109" cy="9937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Encode Sans Black"/>
              <a:buNone/>
            </a:pPr>
            <a:r>
              <a:rPr lang="en-US"/>
              <a:t>Bettinger et al. (2012): Results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1"/>
          <p:cNvSpPr txBox="1"/>
          <p:nvPr>
            <p:ph idx="1" type="body"/>
          </p:nvPr>
        </p:nvSpPr>
        <p:spPr>
          <a:xfrm>
            <a:off x="447923" y="1305217"/>
            <a:ext cx="8197114" cy="23659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762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-US"/>
              <a:t>To assess the strength of an RCT in education policy, WWC follows 5 steps</a:t>
            </a:r>
            <a:endParaRPr/>
          </a:p>
          <a:p>
            <a:pPr indent="-457200" lvl="0" marL="5334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Font typeface="Arial"/>
              <a:buAutoNum type="arabicPeriod"/>
            </a:pPr>
            <a:r>
              <a:rPr b="0" lang="en-US"/>
              <a:t>Review outcome measures and check for confounding factors</a:t>
            </a:r>
            <a:endParaRPr/>
          </a:p>
          <a:p>
            <a:pPr indent="-457200" lvl="0" marL="5334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Font typeface="Arial"/>
              <a:buAutoNum type="arabicPeriod"/>
            </a:pPr>
            <a:r>
              <a:rPr b="0" lang="en-US"/>
              <a:t>Assess the assignment to treatment conditions</a:t>
            </a:r>
            <a:endParaRPr/>
          </a:p>
          <a:p>
            <a:pPr indent="-457200" lvl="0" marL="5334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Font typeface="Arial"/>
              <a:buAutoNum type="arabicPeriod"/>
            </a:pPr>
            <a:r>
              <a:rPr b="0" lang="en-US"/>
              <a:t>Assess compositional change</a:t>
            </a:r>
            <a:endParaRPr/>
          </a:p>
          <a:p>
            <a:pPr indent="-457200" lvl="0" marL="5334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Font typeface="Arial"/>
              <a:buAutoNum type="arabicPeriod"/>
            </a:pPr>
            <a:r>
              <a:rPr b="0" lang="en-US"/>
              <a:t>Meet a baseline equivalence standard</a:t>
            </a:r>
            <a:endParaRPr/>
          </a:p>
          <a:p>
            <a:pPr indent="-304800" lvl="0" marL="5334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Font typeface="Arial"/>
              <a:buNone/>
            </a:pPr>
            <a:r>
              <a:t/>
            </a:r>
            <a:endParaRPr/>
          </a:p>
          <a:p>
            <a:pPr indent="-228600" lvl="1" marL="9144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</p:txBody>
      </p:sp>
      <p:sp>
        <p:nvSpPr>
          <p:cNvPr id="159" name="Google Shape;159;p11"/>
          <p:cNvSpPr txBox="1"/>
          <p:nvPr>
            <p:ph type="title"/>
          </p:nvPr>
        </p:nvSpPr>
        <p:spPr>
          <a:xfrm>
            <a:off x="447922" y="26385"/>
            <a:ext cx="8197109" cy="9937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Encode Sans Black"/>
              <a:buNone/>
            </a:pPr>
            <a:r>
              <a:rPr lang="en-US"/>
              <a:t>Setting Standards: What Works Clearinghouse (WWC)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2"/>
          <p:cNvSpPr txBox="1"/>
          <p:nvPr>
            <p:ph idx="1" type="body"/>
          </p:nvPr>
        </p:nvSpPr>
        <p:spPr>
          <a:xfrm>
            <a:off x="447922" y="1020160"/>
            <a:ext cx="8197114" cy="23659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762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-US" sz="1800"/>
              <a:t>Outcome Measure Standards</a:t>
            </a:r>
            <a:endParaRPr/>
          </a:p>
          <a:p>
            <a: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191300"/>
              </a:buClr>
              <a:buSzPts val="2400"/>
              <a:buFont typeface="Merriweather Sans"/>
              <a:buChar char="&gt;"/>
            </a:pPr>
            <a:r>
              <a:rPr b="0" lang="en-US" sz="1800"/>
              <a:t>Standard 1: Face Validity</a:t>
            </a:r>
            <a:endParaRPr/>
          </a:p>
          <a:p>
            <a:pPr indent="-355600" lvl="1" marL="9144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–"/>
            </a:pPr>
            <a:r>
              <a:rPr b="0" lang="en-US" sz="1600"/>
              <a:t>Does the outcome measure what it claims to measure?</a:t>
            </a:r>
            <a:endParaRPr/>
          </a:p>
          <a:p>
            <a: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191300"/>
              </a:buClr>
              <a:buSzPts val="2400"/>
              <a:buFont typeface="Merriweather Sans"/>
              <a:buChar char="&gt;"/>
            </a:pPr>
            <a:r>
              <a:rPr b="0" lang="en-US" sz="1800"/>
              <a:t>Standard 2: Reliability (Concept from classical test theory)</a:t>
            </a:r>
            <a:endParaRPr/>
          </a:p>
          <a:p>
            <a:pPr indent="-355600" lvl="1" marL="9144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–"/>
            </a:pPr>
            <a:r>
              <a:rPr b="0" lang="en-US" sz="1600"/>
              <a:t>Does the measure yield similar results/scores across different administrations?</a:t>
            </a:r>
            <a:endParaRPr/>
          </a:p>
          <a:p>
            <a: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191300"/>
              </a:buClr>
              <a:buSzPts val="2400"/>
              <a:buFont typeface="Merriweather Sans"/>
              <a:buChar char="&gt;"/>
            </a:pPr>
            <a:r>
              <a:rPr b="0" lang="en-US" sz="1800"/>
              <a:t>Standard 3: Not over-aligned</a:t>
            </a:r>
            <a:endParaRPr/>
          </a:p>
          <a:p>
            <a:pPr indent="-355600" lvl="1" marL="9144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–"/>
            </a:pPr>
            <a:r>
              <a:rPr b="0" lang="en-US" sz="1600"/>
              <a:t>Does the outcome measure privilege one randomization group over the other?</a:t>
            </a:r>
            <a:endParaRPr/>
          </a:p>
          <a:p>
            <a:pPr indent="-355600" lvl="1" marL="9144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–"/>
            </a:pPr>
            <a:r>
              <a:rPr b="0" lang="en-US" sz="1600"/>
              <a:t>Is the outcome tailored to the treatment condition?</a:t>
            </a:r>
            <a:endParaRPr/>
          </a:p>
          <a:p>
            <a: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191300"/>
              </a:buClr>
              <a:buSzPts val="2400"/>
              <a:buFont typeface="Merriweather Sans"/>
              <a:buChar char="&gt;"/>
            </a:pPr>
            <a:r>
              <a:rPr b="0" lang="en-US" sz="1800"/>
              <a:t>Standard 4: Consistent data collection procedures</a:t>
            </a:r>
            <a:endParaRPr/>
          </a:p>
        </p:txBody>
      </p:sp>
      <p:sp>
        <p:nvSpPr>
          <p:cNvPr id="165" name="Google Shape;165;p12"/>
          <p:cNvSpPr txBox="1"/>
          <p:nvPr>
            <p:ph type="title"/>
          </p:nvPr>
        </p:nvSpPr>
        <p:spPr>
          <a:xfrm>
            <a:off x="447922" y="26385"/>
            <a:ext cx="8197109" cy="9937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Encode Sans Black"/>
              <a:buNone/>
            </a:pPr>
            <a:r>
              <a:rPr lang="en-US"/>
              <a:t>Step 1: </a:t>
            </a:r>
            <a:r>
              <a:rPr b="0" lang="en-US"/>
              <a:t>Review outcome measures and check for confounding factors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3"/>
          <p:cNvSpPr txBox="1"/>
          <p:nvPr>
            <p:ph idx="1" type="body"/>
          </p:nvPr>
        </p:nvSpPr>
        <p:spPr>
          <a:xfrm>
            <a:off x="447922" y="1020160"/>
            <a:ext cx="8197114" cy="23659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762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-US" sz="1800"/>
              <a:t>Confounding factors</a:t>
            </a:r>
            <a:endParaRPr/>
          </a:p>
          <a:p>
            <a: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191300"/>
              </a:buClr>
              <a:buSzPts val="2400"/>
              <a:buFont typeface="Merriweather Sans"/>
              <a:buChar char="&gt;"/>
            </a:pPr>
            <a:r>
              <a:rPr b="0" lang="en-US" sz="1800"/>
              <a:t>According to WWC, A confounding factor has the following characteristics:</a:t>
            </a:r>
            <a:endParaRPr/>
          </a:p>
          <a:p>
            <a:pPr indent="-355600" lvl="1" marL="9144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–"/>
            </a:pPr>
            <a:r>
              <a:rPr b="0" lang="en-US" sz="1400"/>
              <a:t>It is observed</a:t>
            </a:r>
            <a:endParaRPr/>
          </a:p>
          <a:p>
            <a:pPr indent="-355600" lvl="1" marL="9144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–"/>
            </a:pPr>
            <a:r>
              <a:rPr b="0" lang="en-US" sz="1400"/>
              <a:t>It aligns completely with only one study condition</a:t>
            </a:r>
            <a:endParaRPr/>
          </a:p>
          <a:p>
            <a:pPr indent="-355600" lvl="1" marL="9144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–"/>
            </a:pPr>
            <a:r>
              <a:rPr b="0" lang="en-US" sz="1400"/>
              <a:t>It is not part of the intervention the study is testing</a:t>
            </a:r>
            <a:endParaRPr/>
          </a:p>
          <a:p>
            <a:pPr indent="0" lvl="1" marL="5588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b="0" lang="en-US" sz="1400"/>
              <a:t>Source: WWC Manual, Version 5.0 (p. 29)</a:t>
            </a:r>
            <a:endParaRPr/>
          </a:p>
          <a:p>
            <a:pPr indent="0" lvl="1" marL="5588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 b="0" sz="1400"/>
          </a:p>
          <a:p>
            <a: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191300"/>
              </a:buClr>
              <a:buSzPts val="2400"/>
              <a:buFont typeface="Merriweather Sans"/>
              <a:buChar char="&gt;"/>
            </a:pPr>
            <a:r>
              <a:rPr b="0" lang="en-US" sz="1800"/>
              <a:t>Examples?</a:t>
            </a:r>
            <a:endParaRPr b="0" sz="1400"/>
          </a:p>
        </p:txBody>
      </p:sp>
      <p:sp>
        <p:nvSpPr>
          <p:cNvPr id="171" name="Google Shape;171;p13"/>
          <p:cNvSpPr txBox="1"/>
          <p:nvPr>
            <p:ph type="title"/>
          </p:nvPr>
        </p:nvSpPr>
        <p:spPr>
          <a:xfrm>
            <a:off x="447922" y="26385"/>
            <a:ext cx="8197109" cy="9937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Encode Sans Black"/>
              <a:buNone/>
            </a:pPr>
            <a:r>
              <a:rPr lang="en-US"/>
              <a:t>Step 1: </a:t>
            </a:r>
            <a:r>
              <a:rPr b="0" lang="en-US"/>
              <a:t>Review outcome measures and check for confounding factors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4"/>
          <p:cNvSpPr txBox="1"/>
          <p:nvPr>
            <p:ph idx="1" type="body"/>
          </p:nvPr>
        </p:nvSpPr>
        <p:spPr>
          <a:xfrm>
            <a:off x="310763" y="1146785"/>
            <a:ext cx="5441465" cy="23659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762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b="0" lang="en-US" sz="2000"/>
              <a:t>Random assignment is properly done if one of the following two conditions are met:</a:t>
            </a:r>
            <a:endParaRPr/>
          </a:p>
          <a:p>
            <a:pPr indent="-457200" lvl="0" marL="5334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000"/>
              <a:buFont typeface="Arial"/>
              <a:buAutoNum type="arabicPeriod"/>
            </a:pPr>
            <a:r>
              <a:rPr b="0" lang="en-US" sz="2000"/>
              <a:t>Unit assignment to treatment/control is entirely random (e.g., random number generator)</a:t>
            </a:r>
            <a:endParaRPr/>
          </a:p>
          <a:p>
            <a:pPr indent="-457200" lvl="0" marL="5334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000"/>
              <a:buFont typeface="Arial"/>
              <a:buAutoNum type="arabicPeriod"/>
            </a:pPr>
            <a:r>
              <a:rPr b="0" lang="en-US" sz="2000"/>
              <a:t>If unit assignment to treatment/control not entirely random, there must be a nonzero probability of being assigned to the conditions</a:t>
            </a:r>
            <a:endParaRPr/>
          </a:p>
        </p:txBody>
      </p:sp>
      <p:sp>
        <p:nvSpPr>
          <p:cNvPr id="177" name="Google Shape;177;p14"/>
          <p:cNvSpPr txBox="1"/>
          <p:nvPr>
            <p:ph type="title"/>
          </p:nvPr>
        </p:nvSpPr>
        <p:spPr>
          <a:xfrm>
            <a:off x="447922" y="26385"/>
            <a:ext cx="8197109" cy="9937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Encode Sans Black"/>
              <a:buNone/>
            </a:pPr>
            <a:r>
              <a:rPr lang="en-US"/>
              <a:t>Step 2: </a:t>
            </a:r>
            <a:r>
              <a:rPr b="0" lang="en-US"/>
              <a:t>Assess the assignment to treatment conditions</a:t>
            </a:r>
            <a:endParaRPr/>
          </a:p>
        </p:txBody>
      </p:sp>
      <p:pic>
        <p:nvPicPr>
          <p:cNvPr id="178" name="Google Shape;178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752228" y="1020160"/>
            <a:ext cx="3284583" cy="2892552"/>
          </a:xfrm>
          <a:prstGeom prst="rect">
            <a:avLst/>
          </a:prstGeom>
          <a:noFill/>
          <a:ln>
            <a:noFill/>
          </a:ln>
        </p:spPr>
      </p:pic>
      <p:sp>
        <p:nvSpPr>
          <p:cNvPr id="179" name="Google Shape;179;p14"/>
          <p:cNvSpPr txBox="1"/>
          <p:nvPr/>
        </p:nvSpPr>
        <p:spPr>
          <a:xfrm>
            <a:off x="5833872" y="3860213"/>
            <a:ext cx="3202939" cy="4924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Source: WWC Manual, Version 5.0 (p. 32)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5"/>
          <p:cNvSpPr txBox="1"/>
          <p:nvPr>
            <p:ph idx="1" type="body"/>
          </p:nvPr>
        </p:nvSpPr>
        <p:spPr>
          <a:xfrm>
            <a:off x="447922" y="1090064"/>
            <a:ext cx="8197114" cy="12665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191300"/>
              </a:buClr>
              <a:buSzPts val="2400"/>
              <a:buFont typeface="Merriweather Sans"/>
              <a:buChar char="&gt;"/>
            </a:pPr>
            <a:r>
              <a:rPr b="0" lang="en-US" sz="2000"/>
              <a:t>Key idea: To what extent might sample attrition affect estimated results of the intervention or treatment?</a:t>
            </a:r>
            <a:endParaRPr/>
          </a:p>
        </p:txBody>
      </p:sp>
      <p:sp>
        <p:nvSpPr>
          <p:cNvPr id="185" name="Google Shape;185;p15"/>
          <p:cNvSpPr txBox="1"/>
          <p:nvPr>
            <p:ph type="title"/>
          </p:nvPr>
        </p:nvSpPr>
        <p:spPr>
          <a:xfrm>
            <a:off x="447922" y="26385"/>
            <a:ext cx="8197109" cy="9937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Encode Sans Black"/>
              <a:buNone/>
            </a:pPr>
            <a:r>
              <a:rPr lang="en-US" sz="2800"/>
              <a:t>Step 3: </a:t>
            </a:r>
            <a:r>
              <a:rPr b="0" lang="en-US" sz="2800"/>
              <a:t>Assess compositional change</a:t>
            </a:r>
            <a:endParaRPr sz="2800"/>
          </a:p>
        </p:txBody>
      </p:sp>
      <p:pic>
        <p:nvPicPr>
          <p:cNvPr id="186" name="Google Shape;186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627964" y="1810872"/>
            <a:ext cx="5068114" cy="2316851"/>
          </a:xfrm>
          <a:prstGeom prst="rect">
            <a:avLst/>
          </a:prstGeom>
          <a:noFill/>
          <a:ln>
            <a:noFill/>
          </a:ln>
        </p:spPr>
      </p:pic>
      <p:sp>
        <p:nvSpPr>
          <p:cNvPr id="187" name="Google Shape;187;p15"/>
          <p:cNvSpPr txBox="1"/>
          <p:nvPr/>
        </p:nvSpPr>
        <p:spPr>
          <a:xfrm>
            <a:off x="4231341" y="4127723"/>
            <a:ext cx="6114813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Source: Figure 6. WWC Procedures and Standards Handbook, Version 5.0</a:t>
            </a:r>
            <a:endParaRPr/>
          </a:p>
        </p:txBody>
      </p:sp>
      <p:sp>
        <p:nvSpPr>
          <p:cNvPr id="188" name="Google Shape;188;p15"/>
          <p:cNvSpPr txBox="1"/>
          <p:nvPr/>
        </p:nvSpPr>
        <p:spPr>
          <a:xfrm>
            <a:off x="624061" y="2230633"/>
            <a:ext cx="2707654" cy="14773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Two types of attrition: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AutoNum type="arabicPeriod"/>
            </a:pP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Overall attrition</a:t>
            </a:r>
            <a:endParaRPr/>
          </a:p>
          <a:p>
            <a:pPr indent="-2286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AutoNum type="arabicPeriod"/>
            </a:pP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Differential attrition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6"/>
          <p:cNvSpPr txBox="1"/>
          <p:nvPr>
            <p:ph idx="1" type="body"/>
          </p:nvPr>
        </p:nvSpPr>
        <p:spPr>
          <a:xfrm>
            <a:off x="447923" y="1305217"/>
            <a:ext cx="8197114" cy="23659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191300"/>
              </a:buClr>
              <a:buSzPts val="2400"/>
              <a:buFont typeface="Merriweather Sans"/>
              <a:buChar char="&gt;"/>
            </a:pPr>
            <a:r>
              <a:rPr lang="en-US"/>
              <a:t>Key idea: </a:t>
            </a:r>
            <a:endParaRPr/>
          </a:p>
        </p:txBody>
      </p:sp>
      <p:sp>
        <p:nvSpPr>
          <p:cNvPr id="194" name="Google Shape;194;p16"/>
          <p:cNvSpPr txBox="1"/>
          <p:nvPr>
            <p:ph type="title"/>
          </p:nvPr>
        </p:nvSpPr>
        <p:spPr>
          <a:xfrm>
            <a:off x="447922" y="26385"/>
            <a:ext cx="8197109" cy="9937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Encode Sans Black"/>
              <a:buNone/>
            </a:pPr>
            <a:r>
              <a:rPr lang="en-US"/>
              <a:t>Step 4: </a:t>
            </a:r>
            <a:r>
              <a:rPr b="0" lang="en-US"/>
              <a:t>Meet a baseline equivalence standard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g2c71528657e_0_0"/>
          <p:cNvSpPr txBox="1"/>
          <p:nvPr>
            <p:ph type="title"/>
          </p:nvPr>
        </p:nvSpPr>
        <p:spPr>
          <a:xfrm>
            <a:off x="447922" y="26385"/>
            <a:ext cx="8197200" cy="993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-US"/>
              <a:t>Agenda</a:t>
            </a:r>
            <a:endParaRPr/>
          </a:p>
        </p:txBody>
      </p:sp>
      <p:sp>
        <p:nvSpPr>
          <p:cNvPr id="28" name="Google Shape;28;g2c71528657e_0_0"/>
          <p:cNvSpPr txBox="1"/>
          <p:nvPr>
            <p:ph idx="1" type="body"/>
          </p:nvPr>
        </p:nvSpPr>
        <p:spPr>
          <a:xfrm>
            <a:off x="447923" y="1305217"/>
            <a:ext cx="8197200" cy="236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1000" lvl="0" marL="4572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AutoNum type="arabicPeriod"/>
            </a:pPr>
            <a:r>
              <a:rPr lang="en-US"/>
              <a:t>Logistics</a:t>
            </a:r>
            <a:endParaRPr/>
          </a:p>
          <a:p>
            <a:pPr indent="-3810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-US"/>
              <a:t>A/B testing vs RCTs</a:t>
            </a:r>
            <a:endParaRPr/>
          </a:p>
          <a:p>
            <a:pPr indent="-3810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-US"/>
              <a:t>RCTs in Education Policy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7"/>
          <p:cNvSpPr txBox="1"/>
          <p:nvPr>
            <p:ph idx="1" type="body"/>
          </p:nvPr>
        </p:nvSpPr>
        <p:spPr>
          <a:xfrm>
            <a:off x="447923" y="1305217"/>
            <a:ext cx="8197114" cy="23659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191300"/>
              </a:buClr>
              <a:buSzPts val="2400"/>
              <a:buFont typeface="Merriweather Sans"/>
              <a:buChar char="&gt;"/>
            </a:pPr>
            <a:r>
              <a:rPr lang="en-US"/>
              <a:t>Access the Google Colab site for examples</a:t>
            </a:r>
            <a:endParaRPr/>
          </a:p>
        </p:txBody>
      </p:sp>
      <p:sp>
        <p:nvSpPr>
          <p:cNvPr id="200" name="Google Shape;200;p17"/>
          <p:cNvSpPr txBox="1"/>
          <p:nvPr>
            <p:ph type="title"/>
          </p:nvPr>
        </p:nvSpPr>
        <p:spPr>
          <a:xfrm>
            <a:off x="447922" y="26385"/>
            <a:ext cx="8197109" cy="9937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Encode Sans Black"/>
              <a:buNone/>
            </a:pPr>
            <a:r>
              <a:rPr lang="en-US"/>
              <a:t>Time to code!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18"/>
          <p:cNvSpPr txBox="1"/>
          <p:nvPr>
            <p:ph idx="1" type="body"/>
          </p:nvPr>
        </p:nvSpPr>
        <p:spPr>
          <a:xfrm>
            <a:off x="447917" y="1188676"/>
            <a:ext cx="8197114" cy="23659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191300"/>
              </a:buClr>
              <a:buSzPts val="2400"/>
              <a:buFont typeface="Merriweather Sans"/>
              <a:buChar char="&gt;"/>
            </a:pPr>
            <a:r>
              <a:rPr b="0" lang="en-US" sz="2000"/>
              <a:t>Design an educational RCT:</a:t>
            </a:r>
            <a:endParaRPr/>
          </a:p>
          <a:p>
            <a:pPr indent="-355600" lvl="1" marL="9144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–"/>
            </a:pPr>
            <a:r>
              <a:rPr b="0" lang="en-US" sz="1800"/>
              <a:t>Consider how you would design your study to satisfy the four requirements from the WWC</a:t>
            </a:r>
            <a:endParaRPr/>
          </a:p>
          <a:p>
            <a:pPr indent="-355600" lvl="1" marL="9144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–"/>
            </a:pPr>
            <a:r>
              <a:rPr b="0" lang="en-US" sz="1800"/>
              <a:t>Use PowerUp! to determine the sample size needed for a given effect size</a:t>
            </a:r>
            <a:endParaRPr/>
          </a:p>
          <a:p>
            <a: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191300"/>
              </a:buClr>
              <a:buSzPts val="2400"/>
              <a:buFont typeface="Merriweather Sans"/>
              <a:buChar char="&gt;"/>
            </a:pPr>
            <a:r>
              <a:rPr b="0" lang="en-US" sz="2000"/>
              <a:t>Work through the school district hypothetical exercise</a:t>
            </a:r>
            <a:endParaRPr/>
          </a:p>
          <a:p>
            <a: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191300"/>
              </a:buClr>
              <a:buSzPts val="2400"/>
              <a:buFont typeface="Merriweather Sans"/>
              <a:buChar char="&gt;"/>
            </a:pPr>
            <a:r>
              <a:rPr b="0" lang="en-US" sz="2000"/>
              <a:t>Experiment with the Google Collab Code and change parameters to work with a unique data set</a:t>
            </a:r>
            <a:endParaRPr/>
          </a:p>
        </p:txBody>
      </p:sp>
      <p:sp>
        <p:nvSpPr>
          <p:cNvPr id="206" name="Google Shape;206;p18"/>
          <p:cNvSpPr txBox="1"/>
          <p:nvPr>
            <p:ph type="title"/>
          </p:nvPr>
        </p:nvSpPr>
        <p:spPr>
          <a:xfrm>
            <a:off x="447922" y="26385"/>
            <a:ext cx="8197109" cy="9937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Encode Sans Black"/>
              <a:buNone/>
            </a:pPr>
            <a:r>
              <a:rPr lang="en-US"/>
              <a:t>Assignment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g2c71528657e_0_13"/>
          <p:cNvSpPr txBox="1"/>
          <p:nvPr>
            <p:ph idx="1" type="body"/>
          </p:nvPr>
        </p:nvSpPr>
        <p:spPr>
          <a:xfrm>
            <a:off x="447925" y="1089475"/>
            <a:ext cx="8197200" cy="339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17500" lvl="0" marL="4572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00"/>
              <a:buAutoNum type="arabicPeriod"/>
            </a:pPr>
            <a:r>
              <a:rPr b="0" lang="en-US" sz="1400"/>
              <a:t>Lodging and travel for Hackweek.</a:t>
            </a:r>
            <a:endParaRPr b="0" sz="1400"/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b="0" lang="en-US" sz="1400"/>
              <a:t>Mid-session fellows’ feedback and adjustment.</a:t>
            </a:r>
            <a:endParaRPr b="0" sz="1400"/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b="0" lang="en-US" sz="1400"/>
              <a:t>ISEA will offer Digital Badge </a:t>
            </a:r>
            <a:endParaRPr b="0" sz="1400"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400"/>
              <a:t>Requirements: fellows need to turn in homework, attend 90% of the web sessions, and use Tutoring and Study Hall sessions to practice coding, and complete Hackweek.</a:t>
            </a:r>
            <a:endParaRPr b="0" sz="1400"/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b="0" lang="en-US" sz="1400"/>
              <a:t>Hackweek recruitment is </a:t>
            </a:r>
            <a:r>
              <a:rPr b="0" lang="en-US" sz="1400" u="sng">
                <a:solidFill>
                  <a:schemeClr val="hlink"/>
                </a:solidFill>
                <a:hlinkClick r:id="rId3"/>
              </a:rPr>
              <a:t>here.</a:t>
            </a:r>
            <a:r>
              <a:rPr b="0" lang="en-US" sz="1400"/>
              <a:t> Distribute widely or submit your own project. </a:t>
            </a:r>
            <a:endParaRPr b="0" sz="1400"/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b="0" lang="en-US" sz="1400"/>
              <a:t>Video posting.</a:t>
            </a:r>
            <a:endParaRPr b="0" sz="1400"/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en-US" sz="1400"/>
              <a:t>Please use all the resources available to you! Webinar is not the only thing!</a:t>
            </a:r>
            <a:r>
              <a:rPr b="0" lang="en-US" sz="1400"/>
              <a:t> </a:t>
            </a:r>
            <a:endParaRPr b="0" sz="1400"/>
          </a:p>
          <a:p>
            <a:pPr indent="-3175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b="0" lang="en-US" sz="1400"/>
              <a:t>Teams Channel for Peer Learning, messaging, and sharing resources.</a:t>
            </a:r>
            <a:endParaRPr b="0" sz="1400"/>
          </a:p>
          <a:p>
            <a:pPr indent="-3175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b="0" lang="en-US" sz="1400"/>
              <a:t>Study Hall for Peer Learning.</a:t>
            </a:r>
            <a:endParaRPr b="0" sz="1400"/>
          </a:p>
          <a:p>
            <a:pPr indent="-3175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b="0" lang="en-US" sz="1400"/>
              <a:t>Tutoring sessions for practicing and learning about coding.</a:t>
            </a:r>
            <a:endParaRPr b="0" sz="1400"/>
          </a:p>
          <a:p>
            <a:pPr indent="-3175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b="0" lang="en-US" sz="1400"/>
              <a:t>Turn-in homeworks to receive feedback. </a:t>
            </a:r>
            <a:endParaRPr b="0" sz="1400"/>
          </a:p>
          <a:p>
            <a:pPr indent="-3175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b="0" lang="en-US" sz="1400"/>
              <a:t>Extra study materials will be provided through Teams, Canvas, and Footnotes on session slidedeck.</a:t>
            </a:r>
            <a:endParaRPr b="0" sz="1400"/>
          </a:p>
        </p:txBody>
      </p:sp>
      <p:sp>
        <p:nvSpPr>
          <p:cNvPr id="34" name="Google Shape;34;g2c71528657e_0_13"/>
          <p:cNvSpPr txBox="1"/>
          <p:nvPr>
            <p:ph type="title"/>
          </p:nvPr>
        </p:nvSpPr>
        <p:spPr>
          <a:xfrm>
            <a:off x="447922" y="26385"/>
            <a:ext cx="8197200" cy="993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-US"/>
              <a:t>Logistics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g2c71528657e_0_24"/>
          <p:cNvSpPr txBox="1"/>
          <p:nvPr>
            <p:ph idx="1" type="body"/>
          </p:nvPr>
        </p:nvSpPr>
        <p:spPr>
          <a:xfrm>
            <a:off x="473400" y="1174653"/>
            <a:ext cx="8197200" cy="32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17500" lvl="0" marL="4572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00"/>
              <a:buFont typeface="Open Sans"/>
              <a:buAutoNum type="arabicPeriod"/>
            </a:pPr>
            <a:r>
              <a:rPr b="0" lang="en-US" sz="1400"/>
              <a:t>Study Design</a:t>
            </a:r>
            <a:endParaRPr b="0" sz="1400"/>
          </a:p>
          <a:p>
            <a:pPr indent="-3175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Open Sans"/>
              <a:buChar char="–"/>
            </a:pPr>
            <a:r>
              <a:rPr b="0" lang="en-US" sz="1400"/>
              <a:t>Decide what features to test</a:t>
            </a:r>
            <a:endParaRPr b="0" sz="1400"/>
          </a:p>
          <a:p>
            <a:pPr indent="-3175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Open Sans"/>
              <a:buChar char="–"/>
            </a:pPr>
            <a:r>
              <a:rPr b="0" lang="en-US" sz="1400"/>
              <a:t>Recruit participants</a:t>
            </a:r>
            <a:endParaRPr b="0" sz="1400"/>
          </a:p>
          <a:p>
            <a:pPr indent="-3175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Open Sans"/>
              <a:buChar char="–"/>
            </a:pPr>
            <a:r>
              <a:rPr b="0" lang="en-US" sz="1400"/>
              <a:t>Determine the length of one round of A/B testing (e.g., 4 weeks using by Colleague.AI)</a:t>
            </a:r>
            <a:endParaRPr b="0" sz="1400"/>
          </a:p>
          <a:p>
            <a:pPr indent="-3175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Open Sans"/>
              <a:buChar char="–"/>
            </a:pPr>
            <a:r>
              <a:rPr b="0" lang="en-US" sz="1400"/>
              <a:t>Design what data to collect and how: Google Analytics and surveys. </a:t>
            </a:r>
            <a:endParaRPr b="0" sz="1400"/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Open Sans"/>
              <a:buAutoNum type="arabicPeriod"/>
            </a:pPr>
            <a:r>
              <a:rPr b="0" lang="en-US" sz="1400"/>
              <a:t>Analyze data in rapid cycle: t-test; regression</a:t>
            </a:r>
            <a:endParaRPr b="0" sz="1400"/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Open Sans"/>
              <a:buAutoNum type="arabicPeriod"/>
            </a:pPr>
            <a:r>
              <a:rPr b="0" lang="en-US" sz="1400"/>
              <a:t>Decide how many rounds</a:t>
            </a:r>
            <a:endParaRPr b="0" sz="1400"/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b="0" lang="en-US" sz="1400"/>
              <a:t>Conduct power analysis to find the ideal sample size if possible. </a:t>
            </a:r>
            <a:endParaRPr b="0" sz="1400"/>
          </a:p>
          <a:p>
            <a:pPr indent="-3111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Char char="–"/>
            </a:pPr>
            <a:r>
              <a:rPr b="0" lang="en-US" sz="1300"/>
              <a:t>In reality, get as many users as possible, because the sample size varies depending on </a:t>
            </a:r>
            <a:r>
              <a:rPr b="0" lang="en-US" sz="1300" u="sng">
                <a:solidFill>
                  <a:schemeClr val="dk1"/>
                </a:solidFill>
              </a:rPr>
              <a:t>how sensitive a tested feature is, the unit of the analysis (at individual user level or a given task level), and the duration of the testing session.</a:t>
            </a:r>
            <a:endParaRPr b="0" sz="1300"/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Open Sans"/>
              <a:buAutoNum type="arabicPeriod"/>
            </a:pPr>
            <a:r>
              <a:rPr b="0" lang="en-US" sz="1400"/>
              <a:t>Minimizing contamination </a:t>
            </a:r>
            <a:endParaRPr b="0" sz="14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4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0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Kohavi, R., &amp; Longbotham, R. (2015). Online controlled experiments and A/B tests. </a:t>
            </a:r>
            <a:r>
              <a:rPr b="0" i="1" lang="en-US" sz="10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Encyclopedia of machine learning and data mining</a:t>
            </a:r>
            <a:r>
              <a:rPr b="0" lang="en-US" sz="10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, 1-11.</a:t>
            </a:r>
            <a:endParaRPr b="0" sz="1000"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0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Larsen, N., Stallrich, J., Sengupta, S., Deng, A., Kohavi, R., &amp; Stevens, N. T. (2023). Statistical challenges in online controlled experiments: A review of a/b testing methodology. </a:t>
            </a:r>
            <a:r>
              <a:rPr b="0" i="1" lang="en-US" sz="10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The American Statistician</a:t>
            </a:r>
            <a:r>
              <a:rPr b="0" lang="en-US" sz="10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, 1-15.</a:t>
            </a:r>
            <a:endParaRPr b="0" sz="1000"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" name="Google Shape;40;g2c71528657e_0_24"/>
          <p:cNvSpPr txBox="1"/>
          <p:nvPr>
            <p:ph type="title"/>
          </p:nvPr>
        </p:nvSpPr>
        <p:spPr>
          <a:xfrm>
            <a:off x="447922" y="26385"/>
            <a:ext cx="8197200" cy="993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-US"/>
              <a:t>A/B Testing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"/>
          <p:cNvSpPr txBox="1"/>
          <p:nvPr>
            <p:ph idx="1" type="body"/>
          </p:nvPr>
        </p:nvSpPr>
        <p:spPr>
          <a:xfrm>
            <a:off x="498969" y="1143416"/>
            <a:ext cx="3702659" cy="3002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762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-US"/>
              <a:t>A/B Testing Outcomes</a:t>
            </a:r>
            <a:endParaRPr/>
          </a:p>
        </p:txBody>
      </p:sp>
      <p:sp>
        <p:nvSpPr>
          <p:cNvPr id="46" name="Google Shape;46;p2"/>
          <p:cNvSpPr txBox="1"/>
          <p:nvPr>
            <p:ph type="title"/>
          </p:nvPr>
        </p:nvSpPr>
        <p:spPr>
          <a:xfrm>
            <a:off x="447922" y="26385"/>
            <a:ext cx="8197109" cy="9937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Encode Sans Black"/>
              <a:buNone/>
            </a:pPr>
            <a:r>
              <a:rPr lang="en-US"/>
              <a:t>Outcome differences between A/B tests and RCTs: Let’s Brainstorm!</a:t>
            </a:r>
            <a:endParaRPr/>
          </a:p>
        </p:txBody>
      </p:sp>
      <p:sp>
        <p:nvSpPr>
          <p:cNvPr id="47" name="Google Shape;47;p2"/>
          <p:cNvSpPr txBox="1"/>
          <p:nvPr/>
        </p:nvSpPr>
        <p:spPr>
          <a:xfrm>
            <a:off x="4546476" y="1149795"/>
            <a:ext cx="4286524" cy="4142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76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191300"/>
              </a:buClr>
              <a:buSzPts val="2400"/>
              <a:buFont typeface="Merriweather Sans"/>
              <a:buNone/>
            </a:pPr>
            <a:r>
              <a:rPr b="1" i="0" lang="en-US" sz="2400" u="none" cap="none" strike="noStrike">
                <a:solidFill>
                  <a:srgbClr val="191300"/>
                </a:solidFill>
                <a:latin typeface="Open Sans"/>
                <a:ea typeface="Open Sans"/>
                <a:cs typeface="Open Sans"/>
                <a:sym typeface="Open Sans"/>
              </a:rPr>
              <a:t>RCT Education Outcomes</a:t>
            </a:r>
            <a:endParaRPr/>
          </a:p>
          <a:p>
            <a:pPr indent="0" lvl="0" marL="76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191300"/>
              </a:buClr>
              <a:buSzPts val="2400"/>
              <a:buFont typeface="Merriweather Sans"/>
              <a:buNone/>
            </a:pPr>
            <a:r>
              <a:t/>
            </a:r>
            <a:endParaRPr b="1" i="0" sz="2400" u="none" cap="none" strike="noStrike">
              <a:solidFill>
                <a:srgbClr val="1913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48" name="Google Shape;48;p2"/>
          <p:cNvSpPr/>
          <p:nvPr/>
        </p:nvSpPr>
        <p:spPr>
          <a:xfrm>
            <a:off x="498969" y="1657350"/>
            <a:ext cx="3702659" cy="2795380"/>
          </a:xfrm>
          <a:prstGeom prst="rect">
            <a:avLst/>
          </a:prstGeom>
          <a:noFill/>
          <a:ln cap="flat" cmpd="sng" w="25400">
            <a:solidFill>
              <a:srgbClr val="1C305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" name="Google Shape;49;p2"/>
          <p:cNvSpPr/>
          <p:nvPr/>
        </p:nvSpPr>
        <p:spPr>
          <a:xfrm>
            <a:off x="4781040" y="1657350"/>
            <a:ext cx="3702659" cy="2795380"/>
          </a:xfrm>
          <a:prstGeom prst="rect">
            <a:avLst/>
          </a:prstGeom>
          <a:noFill/>
          <a:ln cap="flat" cmpd="sng" w="25400">
            <a:solidFill>
              <a:srgbClr val="1C305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g2c71528657e_0_29"/>
          <p:cNvSpPr txBox="1"/>
          <p:nvPr>
            <p:ph type="title"/>
          </p:nvPr>
        </p:nvSpPr>
        <p:spPr>
          <a:xfrm>
            <a:off x="447922" y="26385"/>
            <a:ext cx="8197200" cy="993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-US"/>
              <a:t>Randomized Controlled Trials (RCT): </a:t>
            </a:r>
            <a:br>
              <a:rPr lang="en-US"/>
            </a:br>
            <a:r>
              <a:rPr lang="en-US"/>
              <a:t>The Problem of Selection Bias</a:t>
            </a:r>
            <a:endParaRPr/>
          </a:p>
        </p:txBody>
      </p:sp>
      <p:grpSp>
        <p:nvGrpSpPr>
          <p:cNvPr id="55" name="Google Shape;55;g2c71528657e_0_29"/>
          <p:cNvGrpSpPr/>
          <p:nvPr/>
        </p:nvGrpSpPr>
        <p:grpSpPr>
          <a:xfrm>
            <a:off x="6575014" y="570376"/>
            <a:ext cx="1901948" cy="544740"/>
            <a:chOff x="2832288" y="1131660"/>
            <a:chExt cx="1901948" cy="544740"/>
          </a:xfrm>
        </p:grpSpPr>
        <p:sp>
          <p:nvSpPr>
            <p:cNvPr id="56" name="Google Shape;56;g2c71528657e_0_29"/>
            <p:cNvSpPr/>
            <p:nvPr/>
          </p:nvSpPr>
          <p:spPr>
            <a:xfrm>
              <a:off x="2832288" y="1131661"/>
              <a:ext cx="565336" cy="544739"/>
            </a:xfrm>
            <a:prstGeom prst="roundRect">
              <a:avLst>
                <a:gd fmla="val 16667" name="adj"/>
              </a:avLst>
            </a:prstGeom>
            <a:solidFill>
              <a:schemeClr val="accent1"/>
            </a:solidFill>
            <a:ln cap="flat" cmpd="sng" w="25400">
              <a:solidFill>
                <a:srgbClr val="1C305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40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T</a:t>
              </a:r>
              <a:endParaRPr/>
            </a:p>
          </p:txBody>
        </p:sp>
        <p:sp>
          <p:nvSpPr>
            <p:cNvPr id="57" name="Google Shape;57;g2c71528657e_0_29"/>
            <p:cNvSpPr/>
            <p:nvPr/>
          </p:nvSpPr>
          <p:spPr>
            <a:xfrm>
              <a:off x="3586038" y="1325354"/>
              <a:ext cx="425707" cy="141690"/>
            </a:xfrm>
            <a:prstGeom prst="rightArrow">
              <a:avLst>
                <a:gd fmla="val 50000" name="adj1"/>
                <a:gd fmla="val 50000" name="adj2"/>
              </a:avLst>
            </a:prstGeom>
            <a:solidFill>
              <a:schemeClr val="dk1"/>
            </a:solidFill>
            <a:ln cap="flat" cmpd="sng" w="25400">
              <a:solidFill>
                <a:srgbClr val="1C305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" name="Google Shape;58;g2c71528657e_0_29"/>
            <p:cNvSpPr/>
            <p:nvPr/>
          </p:nvSpPr>
          <p:spPr>
            <a:xfrm>
              <a:off x="4168899" y="1131660"/>
              <a:ext cx="565337" cy="544739"/>
            </a:xfrm>
            <a:prstGeom prst="roundRect">
              <a:avLst>
                <a:gd fmla="val 16667" name="adj"/>
              </a:avLst>
            </a:prstGeom>
            <a:solidFill>
              <a:schemeClr val="accent1"/>
            </a:solidFill>
            <a:ln cap="flat" cmpd="sng" w="25400">
              <a:solidFill>
                <a:srgbClr val="1C305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40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Y</a:t>
              </a:r>
              <a:endParaRPr/>
            </a:p>
          </p:txBody>
        </p:sp>
      </p:grpSp>
      <p:sp>
        <p:nvSpPr>
          <p:cNvPr id="59" name="Google Shape;59;g2c71528657e_0_29"/>
          <p:cNvSpPr txBox="1"/>
          <p:nvPr/>
        </p:nvSpPr>
        <p:spPr>
          <a:xfrm>
            <a:off x="327916" y="1498888"/>
            <a:ext cx="3858602" cy="369332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-37927" l="-1966" r="-295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60" name="Google Shape;60;g2c71528657e_0_29"/>
          <p:cNvSpPr txBox="1"/>
          <p:nvPr/>
        </p:nvSpPr>
        <p:spPr>
          <a:xfrm>
            <a:off x="139480" y="1209946"/>
            <a:ext cx="4487126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Potential Outcomes Framework: </a:t>
            </a:r>
            <a:r>
              <a:rPr b="1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(Holland, 1986)</a:t>
            </a:r>
            <a:endParaRPr b="1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61" name="Google Shape;61;g2c71528657e_0_29"/>
          <p:cNvGrpSpPr/>
          <p:nvPr/>
        </p:nvGrpSpPr>
        <p:grpSpPr>
          <a:xfrm>
            <a:off x="885373" y="1948959"/>
            <a:ext cx="2439895" cy="461665"/>
            <a:chOff x="885373" y="2513735"/>
            <a:chExt cx="2439895" cy="461665"/>
          </a:xfrm>
        </p:grpSpPr>
        <p:sp>
          <p:nvSpPr>
            <p:cNvPr id="62" name="Google Shape;62;g2c71528657e_0_29"/>
            <p:cNvSpPr txBox="1"/>
            <p:nvPr/>
          </p:nvSpPr>
          <p:spPr>
            <a:xfrm>
              <a:off x="885373" y="2559902"/>
              <a:ext cx="903709" cy="369332"/>
            </a:xfrm>
            <a:prstGeom prst="rect">
              <a:avLst/>
            </a:prstGeom>
            <a:blipFill rotWithShape="1">
              <a:blip r:embed="rId4">
                <a:alphaModFix/>
              </a:blip>
              <a:stretch>
                <a:fillRect b="-16127" l="-5555" r="-6943" t="0"/>
              </a:stretch>
            </a:blip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400" u="none" cap="none" strike="noStrike">
                  <a:latin typeface="Arial"/>
                  <a:ea typeface="Arial"/>
                  <a:cs typeface="Arial"/>
                  <a:sym typeface="Arial"/>
                </a:rPr>
                <a:t> </a:t>
              </a:r>
              <a:endParaRPr/>
            </a:p>
          </p:txBody>
        </p:sp>
        <p:sp>
          <p:nvSpPr>
            <p:cNvPr id="63" name="Google Shape;63;g2c71528657e_0_29"/>
            <p:cNvSpPr txBox="1"/>
            <p:nvPr/>
          </p:nvSpPr>
          <p:spPr>
            <a:xfrm>
              <a:off x="1664689" y="2559902"/>
              <a:ext cx="248786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:</a:t>
              </a:r>
              <a:endParaRPr/>
            </a:p>
          </p:txBody>
        </p:sp>
        <p:sp>
          <p:nvSpPr>
            <p:cNvPr id="64" name="Google Shape;64;g2c71528657e_0_29"/>
            <p:cNvSpPr txBox="1"/>
            <p:nvPr/>
          </p:nvSpPr>
          <p:spPr>
            <a:xfrm>
              <a:off x="1828162" y="2513735"/>
              <a:ext cx="1497106" cy="461665"/>
            </a:xfrm>
            <a:prstGeom prst="rect">
              <a:avLst/>
            </a:prstGeom>
            <a:blipFill rotWithShape="1">
              <a:blip r:embed="rId5">
                <a:alphaModFix/>
              </a:blip>
              <a:stretch>
                <a:fillRect b="-5404" l="0" r="0" t="0"/>
              </a:stretch>
            </a:blip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400" u="none" cap="none" strike="noStrike">
                  <a:latin typeface="Arial"/>
                  <a:ea typeface="Arial"/>
                  <a:cs typeface="Arial"/>
                  <a:sym typeface="Arial"/>
                </a:rPr>
                <a:t> </a:t>
              </a:r>
              <a:endParaRPr/>
            </a:p>
          </p:txBody>
        </p:sp>
      </p:grpSp>
      <p:sp>
        <p:nvSpPr>
          <p:cNvPr id="65" name="Google Shape;65;g2c71528657e_0_29"/>
          <p:cNvSpPr txBox="1"/>
          <p:nvPr/>
        </p:nvSpPr>
        <p:spPr>
          <a:xfrm>
            <a:off x="885373" y="2456791"/>
            <a:ext cx="903709" cy="369332"/>
          </a:xfrm>
          <a:prstGeom prst="rect">
            <a:avLst/>
          </a:prstGeom>
          <a:blipFill rotWithShape="1">
            <a:blip r:embed="rId6">
              <a:alphaModFix/>
            </a:blip>
            <a:stretch>
              <a:fillRect b="-16665" l="-5555" r="-6943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66" name="Google Shape;66;g2c71528657e_0_29"/>
          <p:cNvSpPr txBox="1"/>
          <p:nvPr/>
        </p:nvSpPr>
        <p:spPr>
          <a:xfrm>
            <a:off x="1664689" y="2456791"/>
            <a:ext cx="2487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/>
          </a:p>
        </p:txBody>
      </p:sp>
      <p:sp>
        <p:nvSpPr>
          <p:cNvPr id="67" name="Google Shape;67;g2c71528657e_0_29"/>
          <p:cNvSpPr txBox="1"/>
          <p:nvPr/>
        </p:nvSpPr>
        <p:spPr>
          <a:xfrm>
            <a:off x="1828162" y="2410624"/>
            <a:ext cx="1497106" cy="461665"/>
          </a:xfrm>
          <a:prstGeom prst="rect">
            <a:avLst/>
          </a:prstGeom>
          <a:blipFill rotWithShape="1">
            <a:blip r:embed="rId7">
              <a:alphaModFix/>
            </a:blip>
            <a:stretch>
              <a:fillRect b="-2631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68" name="Google Shape;68;g2c71528657e_0_29"/>
          <p:cNvSpPr txBox="1"/>
          <p:nvPr/>
        </p:nvSpPr>
        <p:spPr>
          <a:xfrm>
            <a:off x="555187" y="2004091"/>
            <a:ext cx="31290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If</a:t>
            </a:r>
            <a:endParaRPr/>
          </a:p>
        </p:txBody>
      </p:sp>
      <p:sp>
        <p:nvSpPr>
          <p:cNvPr id="69" name="Google Shape;69;g2c71528657e_0_29"/>
          <p:cNvSpPr txBox="1"/>
          <p:nvPr/>
        </p:nvSpPr>
        <p:spPr>
          <a:xfrm>
            <a:off x="97043" y="3689247"/>
            <a:ext cx="457200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Average Treatment Effect (ATE):</a:t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g2c71528657e_0_29"/>
          <p:cNvSpPr txBox="1"/>
          <p:nvPr/>
        </p:nvSpPr>
        <p:spPr>
          <a:xfrm>
            <a:off x="311574" y="4049677"/>
            <a:ext cx="2738442" cy="369332"/>
          </a:xfrm>
          <a:prstGeom prst="rect">
            <a:avLst/>
          </a:prstGeom>
          <a:blipFill rotWithShape="1">
            <a:blip r:embed="rId8">
              <a:alphaModFix/>
            </a:blip>
            <a:stretch>
              <a:fillRect b="-16665" l="-1842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71" name="Google Shape;71;g2c71528657e_0_29"/>
          <p:cNvSpPr txBox="1"/>
          <p:nvPr/>
        </p:nvSpPr>
        <p:spPr>
          <a:xfrm>
            <a:off x="112605" y="2870995"/>
            <a:ext cx="457200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Assuming constant treatment effect:</a:t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g2c71528657e_0_29"/>
          <p:cNvSpPr txBox="1"/>
          <p:nvPr/>
        </p:nvSpPr>
        <p:spPr>
          <a:xfrm>
            <a:off x="327916" y="3207536"/>
            <a:ext cx="2318583" cy="369332"/>
          </a:xfrm>
          <a:prstGeom prst="rect">
            <a:avLst/>
          </a:prstGeom>
          <a:blipFill rotWithShape="1">
            <a:blip r:embed="rId9">
              <a:alphaModFix/>
            </a:blip>
            <a:stretch>
              <a:fillRect b="-16665" l="-2172" r="-542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cxnSp>
        <p:nvCxnSpPr>
          <p:cNvPr id="73" name="Google Shape;73;g2c71528657e_0_29"/>
          <p:cNvCxnSpPr/>
          <p:nvPr/>
        </p:nvCxnSpPr>
        <p:spPr>
          <a:xfrm>
            <a:off x="4546522" y="1291090"/>
            <a:ext cx="0" cy="3250457"/>
          </a:xfrm>
          <a:prstGeom prst="straightConnector1">
            <a:avLst/>
          </a:prstGeom>
          <a:noFill/>
          <a:ln cap="flat" cmpd="sng" w="25400">
            <a:solidFill>
              <a:srgbClr val="3E6EC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74" name="Google Shape;74;g2c71528657e_0_29"/>
          <p:cNvSpPr txBox="1"/>
          <p:nvPr/>
        </p:nvSpPr>
        <p:spPr>
          <a:xfrm>
            <a:off x="4607683" y="1213602"/>
            <a:ext cx="4208401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Use difference in averages to estimate the ATE?</a:t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g2c71528657e_0_29"/>
          <p:cNvSpPr txBox="1"/>
          <p:nvPr/>
        </p:nvSpPr>
        <p:spPr>
          <a:xfrm>
            <a:off x="4626606" y="1803752"/>
            <a:ext cx="2998705" cy="307777"/>
          </a:xfrm>
          <a:prstGeom prst="rect">
            <a:avLst/>
          </a:prstGeom>
          <a:blipFill rotWithShape="1">
            <a:blip r:embed="rId10">
              <a:alphaModFix/>
            </a:blip>
            <a:stretch>
              <a:fillRect b="-31999" l="-1265" r="-2108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76" name="Google Shape;76;g2c71528657e_0_29"/>
          <p:cNvSpPr txBox="1"/>
          <p:nvPr/>
        </p:nvSpPr>
        <p:spPr>
          <a:xfrm>
            <a:off x="4726467" y="2210569"/>
            <a:ext cx="3970831" cy="307777"/>
          </a:xfrm>
          <a:prstGeom prst="rect">
            <a:avLst/>
          </a:prstGeom>
          <a:blipFill rotWithShape="1">
            <a:blip r:embed="rId11">
              <a:alphaModFix/>
            </a:blip>
            <a:stretch>
              <a:fillRect b="-31999" l="0" r="-1595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77" name="Google Shape;77;g2c71528657e_0_29"/>
          <p:cNvSpPr txBox="1"/>
          <p:nvPr/>
        </p:nvSpPr>
        <p:spPr>
          <a:xfrm>
            <a:off x="4726467" y="2641456"/>
            <a:ext cx="4401012" cy="307777"/>
          </a:xfrm>
          <a:prstGeom prst="rect">
            <a:avLst/>
          </a:prstGeom>
          <a:blipFill rotWithShape="1">
            <a:blip r:embed="rId12">
              <a:alphaModFix/>
            </a:blip>
            <a:stretch>
              <a:fillRect b="-30768" l="0" r="-1439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78" name="Google Shape;78;g2c71528657e_0_29"/>
          <p:cNvSpPr txBox="1"/>
          <p:nvPr/>
        </p:nvSpPr>
        <p:spPr>
          <a:xfrm>
            <a:off x="4742988" y="3053648"/>
            <a:ext cx="4401012" cy="307777"/>
          </a:xfrm>
          <a:prstGeom prst="rect">
            <a:avLst/>
          </a:prstGeom>
          <a:blipFill rotWithShape="1">
            <a:blip r:embed="rId13">
              <a:alphaModFix/>
            </a:blip>
            <a:stretch>
              <a:fillRect b="-31999" l="0" r="-1439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79" name="Google Shape;79;g2c71528657e_0_29"/>
          <p:cNvSpPr/>
          <p:nvPr/>
        </p:nvSpPr>
        <p:spPr>
          <a:xfrm rot="-5400000">
            <a:off x="7085445" y="1890428"/>
            <a:ext cx="307777" cy="3428463"/>
          </a:xfrm>
          <a:prstGeom prst="leftBrace">
            <a:avLst>
              <a:gd fmla="val 8333" name="adj1"/>
              <a:gd fmla="val 50000" name="adj2"/>
            </a:avLst>
          </a:prstGeom>
          <a:noFill/>
          <a:ln cap="flat" cmpd="sng" w="25400">
            <a:solidFill>
              <a:srgbClr val="EB792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g2c71528657e_0_29"/>
          <p:cNvSpPr txBox="1"/>
          <p:nvPr/>
        </p:nvSpPr>
        <p:spPr>
          <a:xfrm>
            <a:off x="6540737" y="3847893"/>
            <a:ext cx="1370888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Selection Bias!</a:t>
            </a:r>
            <a:endParaRPr/>
          </a:p>
        </p:txBody>
      </p:sp>
      <p:sp>
        <p:nvSpPr>
          <p:cNvPr id="81" name="Google Shape;81;g2c71528657e_0_29"/>
          <p:cNvSpPr/>
          <p:nvPr/>
        </p:nvSpPr>
        <p:spPr>
          <a:xfrm>
            <a:off x="1380564" y="3207536"/>
            <a:ext cx="1335741" cy="397123"/>
          </a:xfrm>
          <a:prstGeom prst="roundRect">
            <a:avLst>
              <a:gd fmla="val 16667" name="adj"/>
            </a:avLst>
          </a:prstGeom>
          <a:solidFill>
            <a:srgbClr val="7030A0">
              <a:alpha val="2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g2c71528657e_0_29"/>
          <p:cNvSpPr/>
          <p:nvPr/>
        </p:nvSpPr>
        <p:spPr>
          <a:xfrm>
            <a:off x="5302010" y="2655352"/>
            <a:ext cx="1018507" cy="328590"/>
          </a:xfrm>
          <a:prstGeom prst="roundRect">
            <a:avLst>
              <a:gd fmla="val 16667" name="adj"/>
            </a:avLst>
          </a:prstGeom>
          <a:solidFill>
            <a:srgbClr val="7030A0">
              <a:alpha val="2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g2c71528657e_0_29"/>
          <p:cNvSpPr/>
          <p:nvPr/>
        </p:nvSpPr>
        <p:spPr>
          <a:xfrm>
            <a:off x="266756" y="3231425"/>
            <a:ext cx="833781" cy="397123"/>
          </a:xfrm>
          <a:prstGeom prst="roundRect">
            <a:avLst>
              <a:gd fmla="val 16667" name="adj"/>
            </a:avLst>
          </a:prstGeom>
          <a:solidFill>
            <a:schemeClr val="accent2">
              <a:alpha val="20000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g2c71528657e_0_29"/>
          <p:cNvSpPr/>
          <p:nvPr/>
        </p:nvSpPr>
        <p:spPr>
          <a:xfrm>
            <a:off x="5302010" y="2192125"/>
            <a:ext cx="543580" cy="379625"/>
          </a:xfrm>
          <a:prstGeom prst="roundRect">
            <a:avLst>
              <a:gd fmla="val 16667" name="adj"/>
            </a:avLst>
          </a:prstGeom>
          <a:solidFill>
            <a:schemeClr val="accent2">
              <a:alpha val="20000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85" name="Google Shape;85;g2c71528657e_0_29"/>
          <p:cNvCxnSpPr/>
          <p:nvPr/>
        </p:nvCxnSpPr>
        <p:spPr>
          <a:xfrm rot="10800000">
            <a:off x="5118847" y="3422979"/>
            <a:ext cx="0" cy="307778"/>
          </a:xfrm>
          <a:prstGeom prst="straightConnector1">
            <a:avLst/>
          </a:prstGeom>
          <a:noFill/>
          <a:ln cap="flat" cmpd="sng" w="41275">
            <a:solidFill>
              <a:srgbClr val="3E6EC2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86" name="Google Shape;86;g2c71528657e_0_29"/>
          <p:cNvSpPr txBox="1"/>
          <p:nvPr/>
        </p:nvSpPr>
        <p:spPr>
          <a:xfrm>
            <a:off x="4864968" y="3847893"/>
            <a:ext cx="534121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ATE</a:t>
            </a:r>
            <a:endParaRPr/>
          </a:p>
        </p:txBody>
      </p:sp>
      <p:sp>
        <p:nvSpPr>
          <p:cNvPr id="87" name="Google Shape;87;g2c71528657e_0_29"/>
          <p:cNvSpPr txBox="1"/>
          <p:nvPr/>
        </p:nvSpPr>
        <p:spPr>
          <a:xfrm>
            <a:off x="5698305" y="4151716"/>
            <a:ext cx="3158237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RCTs remove selection bias. Why?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3"/>
          <p:cNvSpPr/>
          <p:nvPr/>
        </p:nvSpPr>
        <p:spPr>
          <a:xfrm>
            <a:off x="4962144" y="2067844"/>
            <a:ext cx="4009212" cy="1589755"/>
          </a:xfrm>
          <a:prstGeom prst="roundRect">
            <a:avLst>
              <a:gd fmla="val 16667" name="adj"/>
            </a:avLst>
          </a:prstGeom>
          <a:solidFill>
            <a:srgbClr val="7030A0">
              <a:alpha val="15686"/>
            </a:srgbClr>
          </a:solidFill>
          <a:ln cap="flat" cmpd="sng" w="25400">
            <a:solidFill>
              <a:srgbClr val="1C305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3"/>
          <p:cNvSpPr/>
          <p:nvPr/>
        </p:nvSpPr>
        <p:spPr>
          <a:xfrm>
            <a:off x="832104" y="2067845"/>
            <a:ext cx="4009212" cy="1589755"/>
          </a:xfrm>
          <a:prstGeom prst="roundRect">
            <a:avLst>
              <a:gd fmla="val 16667" name="adj"/>
            </a:avLst>
          </a:prstGeom>
          <a:solidFill>
            <a:schemeClr val="accent1">
              <a:alpha val="15686"/>
            </a:schemeClr>
          </a:solidFill>
          <a:ln cap="flat" cmpd="sng" w="25400">
            <a:solidFill>
              <a:srgbClr val="1C305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3"/>
          <p:cNvSpPr txBox="1"/>
          <p:nvPr>
            <p:ph idx="1" type="body"/>
          </p:nvPr>
        </p:nvSpPr>
        <p:spPr>
          <a:xfrm>
            <a:off x="447922" y="1076741"/>
            <a:ext cx="8197114" cy="23659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191300"/>
              </a:buClr>
              <a:buSzPts val="2400"/>
              <a:buFont typeface="Merriweather Sans"/>
              <a:buChar char="&gt;"/>
            </a:pPr>
            <a:r>
              <a:rPr lang="en-US"/>
              <a:t>If </a:t>
            </a:r>
            <a:endParaRPr/>
          </a:p>
          <a:p>
            <a: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191300"/>
              </a:buClr>
              <a:buSzPts val="2400"/>
              <a:buFont typeface="Merriweather Sans"/>
              <a:buChar char="&gt;"/>
            </a:pPr>
            <a:r>
              <a:rPr lang="en-US"/>
              <a:t>Then:</a:t>
            </a:r>
            <a:endParaRPr/>
          </a:p>
        </p:txBody>
      </p:sp>
      <p:sp>
        <p:nvSpPr>
          <p:cNvPr id="95" name="Google Shape;95;p3"/>
          <p:cNvSpPr txBox="1"/>
          <p:nvPr>
            <p:ph type="title"/>
          </p:nvPr>
        </p:nvSpPr>
        <p:spPr>
          <a:xfrm>
            <a:off x="447922" y="26385"/>
            <a:ext cx="8197109" cy="9937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Encode Sans Black"/>
              <a:buNone/>
            </a:pPr>
            <a:r>
              <a:rPr lang="en-US"/>
              <a:t>RCTs: A Population Regression Framework</a:t>
            </a:r>
            <a:endParaRPr/>
          </a:p>
        </p:txBody>
      </p:sp>
      <p:sp>
        <p:nvSpPr>
          <p:cNvPr id="96" name="Google Shape;96;p3"/>
          <p:cNvSpPr txBox="1"/>
          <p:nvPr/>
        </p:nvSpPr>
        <p:spPr>
          <a:xfrm>
            <a:off x="4841316" y="1170741"/>
            <a:ext cx="1696298" cy="369332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-16665" l="-3730" r="-2983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97" name="Google Shape;97;p3"/>
          <p:cNvSpPr txBox="1"/>
          <p:nvPr/>
        </p:nvSpPr>
        <p:spPr>
          <a:xfrm>
            <a:off x="1053804" y="2080311"/>
            <a:ext cx="3787512" cy="1477328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-7626" l="-3009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98" name="Google Shape;98;p3"/>
          <p:cNvSpPr txBox="1"/>
          <p:nvPr/>
        </p:nvSpPr>
        <p:spPr>
          <a:xfrm>
            <a:off x="1485903" y="1170363"/>
            <a:ext cx="2495981" cy="369332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 b="-33329" l="-4060" r="-2028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99" name="Google Shape;99;p3"/>
          <p:cNvSpPr txBox="1"/>
          <p:nvPr/>
        </p:nvSpPr>
        <p:spPr>
          <a:xfrm>
            <a:off x="4110026" y="1124197"/>
            <a:ext cx="73129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and</a:t>
            </a:r>
            <a:endParaRPr/>
          </a:p>
        </p:txBody>
      </p:sp>
      <p:sp>
        <p:nvSpPr>
          <p:cNvPr id="100" name="Google Shape;100;p3"/>
          <p:cNvSpPr txBox="1"/>
          <p:nvPr/>
        </p:nvSpPr>
        <p:spPr>
          <a:xfrm>
            <a:off x="5183844" y="2067845"/>
            <a:ext cx="3787512" cy="1477328"/>
          </a:xfrm>
          <a:prstGeom prst="rect">
            <a:avLst/>
          </a:prstGeom>
          <a:blipFill rotWithShape="1">
            <a:blip r:embed="rId6">
              <a:alphaModFix/>
            </a:blip>
            <a:stretch>
              <a:fillRect b="-7626" l="-3009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101" name="Google Shape;101;p3"/>
          <p:cNvSpPr txBox="1"/>
          <p:nvPr/>
        </p:nvSpPr>
        <p:spPr>
          <a:xfrm>
            <a:off x="2343912" y="3859942"/>
            <a:ext cx="4760976" cy="461665"/>
          </a:xfrm>
          <a:prstGeom prst="rect">
            <a:avLst/>
          </a:prstGeom>
          <a:blipFill rotWithShape="1">
            <a:blip r:embed="rId7">
              <a:alphaModFix/>
            </a:blip>
            <a:stretch>
              <a:fillRect b="-15787" l="-1063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102" name="Google Shape;102;p3"/>
          <p:cNvSpPr/>
          <p:nvPr/>
        </p:nvSpPr>
        <p:spPr>
          <a:xfrm>
            <a:off x="3105912" y="3717394"/>
            <a:ext cx="1572768" cy="746760"/>
          </a:xfrm>
          <a:prstGeom prst="roundRect">
            <a:avLst>
              <a:gd fmla="val 16667" name="adj"/>
            </a:avLst>
          </a:prstGeom>
          <a:solidFill>
            <a:schemeClr val="accent1">
              <a:alpha val="15686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3"/>
          <p:cNvSpPr/>
          <p:nvPr/>
        </p:nvSpPr>
        <p:spPr>
          <a:xfrm>
            <a:off x="4989576" y="3717394"/>
            <a:ext cx="1675246" cy="746760"/>
          </a:xfrm>
          <a:prstGeom prst="roundRect">
            <a:avLst>
              <a:gd fmla="val 16667" name="adj"/>
            </a:avLst>
          </a:prstGeom>
          <a:solidFill>
            <a:srgbClr val="7030A0">
              <a:alpha val="15686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"/>
          <p:cNvSpPr txBox="1"/>
          <p:nvPr>
            <p:ph idx="1" type="body"/>
          </p:nvPr>
        </p:nvSpPr>
        <p:spPr>
          <a:xfrm>
            <a:off x="447922" y="1076741"/>
            <a:ext cx="8197114" cy="23659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191300"/>
              </a:buClr>
              <a:buSzPts val="2400"/>
              <a:buFont typeface="Merriweather Sans"/>
              <a:buChar char="&gt;"/>
            </a:pPr>
            <a:r>
              <a:rPr lang="en-US"/>
              <a:t>If </a:t>
            </a:r>
            <a:endParaRPr/>
          </a:p>
          <a:p>
            <a: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191300"/>
              </a:buClr>
              <a:buSzPts val="2400"/>
              <a:buFont typeface="Merriweather Sans"/>
              <a:buChar char="&gt;"/>
            </a:pPr>
            <a:r>
              <a:rPr lang="en-US"/>
              <a:t>Then:</a:t>
            </a:r>
            <a:endParaRPr/>
          </a:p>
        </p:txBody>
      </p:sp>
      <p:sp>
        <p:nvSpPr>
          <p:cNvPr id="109" name="Google Shape;109;p4"/>
          <p:cNvSpPr txBox="1"/>
          <p:nvPr>
            <p:ph type="title"/>
          </p:nvPr>
        </p:nvSpPr>
        <p:spPr>
          <a:xfrm>
            <a:off x="447922" y="26385"/>
            <a:ext cx="8197109" cy="9937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Encode Sans Black"/>
              <a:buNone/>
            </a:pPr>
            <a:r>
              <a:rPr lang="en-US"/>
              <a:t>RCTs: OLS Estimator</a:t>
            </a:r>
            <a:endParaRPr/>
          </a:p>
        </p:txBody>
      </p:sp>
      <p:sp>
        <p:nvSpPr>
          <p:cNvPr id="110" name="Google Shape;110;p4"/>
          <p:cNvSpPr txBox="1"/>
          <p:nvPr/>
        </p:nvSpPr>
        <p:spPr>
          <a:xfrm>
            <a:off x="4841316" y="1170741"/>
            <a:ext cx="1696298" cy="369332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-16665" l="-3730" r="-2983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111" name="Google Shape;111;p4"/>
          <p:cNvSpPr txBox="1"/>
          <p:nvPr/>
        </p:nvSpPr>
        <p:spPr>
          <a:xfrm>
            <a:off x="1485903" y="1170363"/>
            <a:ext cx="2495981" cy="369332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-33329" l="-4060" r="-2028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112" name="Google Shape;112;p4"/>
          <p:cNvSpPr txBox="1"/>
          <p:nvPr/>
        </p:nvSpPr>
        <p:spPr>
          <a:xfrm>
            <a:off x="4110026" y="1124197"/>
            <a:ext cx="73129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and</a:t>
            </a:r>
            <a:endParaRPr/>
          </a:p>
        </p:txBody>
      </p:sp>
      <p:sp>
        <p:nvSpPr>
          <p:cNvPr id="113" name="Google Shape;113;p4"/>
          <p:cNvSpPr txBox="1"/>
          <p:nvPr/>
        </p:nvSpPr>
        <p:spPr>
          <a:xfrm>
            <a:off x="2115366" y="2106667"/>
            <a:ext cx="4715256" cy="461665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 b="-16215" l="-1071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114" name="Google Shape;114;p4"/>
          <p:cNvSpPr/>
          <p:nvPr/>
        </p:nvSpPr>
        <p:spPr>
          <a:xfrm>
            <a:off x="2877366" y="1964119"/>
            <a:ext cx="1572768" cy="746760"/>
          </a:xfrm>
          <a:prstGeom prst="roundRect">
            <a:avLst>
              <a:gd fmla="val 16667" name="adj"/>
            </a:avLst>
          </a:prstGeom>
          <a:solidFill>
            <a:schemeClr val="accent1">
              <a:alpha val="15686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4"/>
          <p:cNvSpPr/>
          <p:nvPr/>
        </p:nvSpPr>
        <p:spPr>
          <a:xfrm>
            <a:off x="4802755" y="1975299"/>
            <a:ext cx="1675246" cy="746760"/>
          </a:xfrm>
          <a:prstGeom prst="roundRect">
            <a:avLst>
              <a:gd fmla="val 16667" name="adj"/>
            </a:avLst>
          </a:prstGeom>
          <a:solidFill>
            <a:srgbClr val="7030A0">
              <a:alpha val="15686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4"/>
          <p:cNvSpPr txBox="1"/>
          <p:nvPr/>
        </p:nvSpPr>
        <p:spPr>
          <a:xfrm>
            <a:off x="2150703" y="2876023"/>
            <a:ext cx="4294061" cy="405304"/>
          </a:xfrm>
          <a:prstGeom prst="rect">
            <a:avLst/>
          </a:prstGeom>
          <a:blipFill rotWithShape="1">
            <a:blip r:embed="rId6">
              <a:alphaModFix/>
            </a:blip>
            <a:stretch>
              <a:fillRect b="-30298" l="-1769" r="0" t="-21209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117" name="Google Shape;117;p4"/>
          <p:cNvSpPr txBox="1"/>
          <p:nvPr/>
        </p:nvSpPr>
        <p:spPr>
          <a:xfrm>
            <a:off x="419293" y="2168222"/>
            <a:ext cx="1667444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OLS Estimation:</a:t>
            </a:r>
            <a:endParaRPr/>
          </a:p>
        </p:txBody>
      </p:sp>
      <p:sp>
        <p:nvSpPr>
          <p:cNvPr id="118" name="Google Shape;118;p4"/>
          <p:cNvSpPr txBox="1"/>
          <p:nvPr/>
        </p:nvSpPr>
        <p:spPr>
          <a:xfrm>
            <a:off x="3273442" y="3420559"/>
            <a:ext cx="2752292" cy="369332"/>
          </a:xfrm>
          <a:prstGeom prst="rect">
            <a:avLst/>
          </a:prstGeom>
          <a:blipFill rotWithShape="1">
            <a:blip r:embed="rId7">
              <a:alphaModFix/>
            </a:blip>
            <a:stretch>
              <a:fillRect b="-16665" l="-1834" r="-1834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119" name="Google Shape;119;p4"/>
          <p:cNvSpPr txBox="1"/>
          <p:nvPr/>
        </p:nvSpPr>
        <p:spPr>
          <a:xfrm>
            <a:off x="2475644" y="3358185"/>
            <a:ext cx="465730" cy="461665"/>
          </a:xfrm>
          <a:prstGeom prst="rect">
            <a:avLst/>
          </a:pr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120" name="Google Shape;120;p4"/>
          <p:cNvSpPr txBox="1"/>
          <p:nvPr/>
        </p:nvSpPr>
        <p:spPr>
          <a:xfrm>
            <a:off x="119378" y="4055561"/>
            <a:ext cx="2031325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Unbiased Estimator:</a:t>
            </a:r>
            <a:endParaRPr/>
          </a:p>
        </p:txBody>
      </p:sp>
      <p:sp>
        <p:nvSpPr>
          <p:cNvPr id="121" name="Google Shape;121;p4"/>
          <p:cNvSpPr txBox="1"/>
          <p:nvPr/>
        </p:nvSpPr>
        <p:spPr>
          <a:xfrm>
            <a:off x="2708509" y="3993656"/>
            <a:ext cx="1512465" cy="418513"/>
          </a:xfrm>
          <a:prstGeom prst="rect">
            <a:avLst/>
          </a:prstGeom>
          <a:blipFill rotWithShape="1">
            <a:blip r:embed="rId9">
              <a:alphaModFix/>
            </a:blip>
            <a:stretch>
              <a:fillRect b="-23526" l="-4166" r="-831" t="-20586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122" name="Google Shape;122;p4"/>
          <p:cNvSpPr txBox="1"/>
          <p:nvPr/>
        </p:nvSpPr>
        <p:spPr>
          <a:xfrm>
            <a:off x="4297733" y="4019303"/>
            <a:ext cx="4794902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We identify the Average Treatment Effect (ATE)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7"/>
          <p:cNvSpPr txBox="1"/>
          <p:nvPr>
            <p:ph idx="1" type="body"/>
          </p:nvPr>
        </p:nvSpPr>
        <p:spPr>
          <a:xfrm>
            <a:off x="447923" y="1305217"/>
            <a:ext cx="8197114" cy="23659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191300"/>
              </a:buClr>
              <a:buSzPts val="2400"/>
              <a:buFont typeface="Merriweather Sans"/>
              <a:buChar char="&gt;"/>
            </a:pPr>
            <a:r>
              <a:rPr b="0" lang="en-US" sz="2000"/>
              <a:t>Before implementing an RCT or A/B test, need to ensure you have sufficient power to conduct hypothesis tests:</a:t>
            </a:r>
            <a:endParaRPr/>
          </a:p>
          <a:p>
            <a:pPr indent="-355600" lvl="1" marL="9144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–"/>
            </a:pPr>
            <a:r>
              <a:rPr b="0" i="1" lang="en-US" sz="1800"/>
              <a:t>Power</a:t>
            </a:r>
            <a:r>
              <a:rPr b="0" lang="en-US" sz="1800"/>
              <a:t>: Probability of rejecting the null hypothesis, given that the null hypothesis is false</a:t>
            </a:r>
            <a:endParaRPr/>
          </a:p>
          <a:p>
            <a:pPr indent="-355600" lvl="1" marL="9144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–"/>
            </a:pPr>
            <a:r>
              <a:rPr b="0" lang="en-US" sz="1800"/>
              <a:t>One way to increase power: increase the sample size</a:t>
            </a:r>
            <a:endParaRPr/>
          </a:p>
          <a:p>
            <a:pPr indent="-355600" lvl="1" marL="9144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–"/>
            </a:pPr>
            <a:r>
              <a:rPr b="0" lang="en-US" sz="1800"/>
              <a:t>Typical power threshold: 80 percent</a:t>
            </a:r>
            <a:endParaRPr/>
          </a:p>
          <a:p>
            <a:pPr indent="-228600" lvl="1" marL="9144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 sz="1800"/>
          </a:p>
          <a:p>
            <a: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191300"/>
              </a:buClr>
              <a:buSzPts val="2400"/>
              <a:buFont typeface="Merriweather Sans"/>
              <a:buChar char="&gt;"/>
            </a:pPr>
            <a:r>
              <a:rPr lang="en-US" sz="2000"/>
              <a:t>Resource</a:t>
            </a:r>
            <a:r>
              <a:rPr b="0" lang="en-US" sz="2000"/>
              <a:t>: PowerUp! </a:t>
            </a:r>
            <a:endParaRPr/>
          </a:p>
          <a:p>
            <a:pPr indent="-355600" lvl="1" marL="9144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–"/>
            </a:pPr>
            <a:r>
              <a:rPr b="0" lang="en-US" sz="1600" u="sng">
                <a:solidFill>
                  <a:schemeClr val="hlink"/>
                </a:solidFill>
                <a:hlinkClick r:id="rId3"/>
              </a:rPr>
              <a:t>https://www.causalevaluation.org/power-analysis.html</a:t>
            </a:r>
            <a:r>
              <a:rPr b="0" lang="en-US" sz="1600"/>
              <a:t> </a:t>
            </a:r>
            <a:endParaRPr/>
          </a:p>
        </p:txBody>
      </p:sp>
      <p:sp>
        <p:nvSpPr>
          <p:cNvPr id="128" name="Google Shape;128;p7"/>
          <p:cNvSpPr txBox="1"/>
          <p:nvPr>
            <p:ph type="title"/>
          </p:nvPr>
        </p:nvSpPr>
        <p:spPr>
          <a:xfrm>
            <a:off x="447922" y="26385"/>
            <a:ext cx="8197109" cy="9937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Encode Sans Black"/>
              <a:buNone/>
            </a:pPr>
            <a:r>
              <a:rPr lang="en-US"/>
              <a:t>RCTs: Inference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1_Custom 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2014-10-14T00:51:43Z</dcterms:created>
  <dc:creator>Alanya Cannon</dc:creator>
</cp:coreProperties>
</file>