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Montserrat"/>
      <p:regular r:id="rId36"/>
      <p:bold r:id="rId37"/>
      <p:italic r:id="rId38"/>
      <p:boldItalic r:id="rId39"/>
    </p:embeddedFont>
    <p:embeddedFont>
      <p:font typeface="Encode Sans Black"/>
      <p:bold r:id="rId40"/>
    </p:embeddedFont>
    <p:embeddedFont>
      <p:font typeface="Open Sans Light"/>
      <p:regular r:id="rId41"/>
      <p:bold r:id="rId42"/>
      <p:italic r:id="rId43"/>
      <p:boldItalic r:id="rId44"/>
    </p:embeddedFont>
    <p:embeddedFont>
      <p:font typeface="Open Sans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6">
          <p15:clr>
            <a:srgbClr val="A4A3A4"/>
          </p15:clr>
        </p15:guide>
      </p15:sldGuideLst>
    </p:ext>
    <p:ext uri="GoogleSlidesCustomDataVersion2">
      <go:slidesCustomData xmlns:go="http://customooxmlschemas.google.com/" r:id="rId49" roundtripDataSignature="AMtx7miImQw914+4f4zGIWgjb2mto5cf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ncodeSansBlack-bold.fntdata"/><Relationship Id="rId42" Type="http://schemas.openxmlformats.org/officeDocument/2006/relationships/font" Target="fonts/OpenSansLight-bold.fntdata"/><Relationship Id="rId41" Type="http://schemas.openxmlformats.org/officeDocument/2006/relationships/font" Target="fonts/OpenSansLight-regular.fntdata"/><Relationship Id="rId44" Type="http://schemas.openxmlformats.org/officeDocument/2006/relationships/font" Target="fonts/OpenSansLight-boldItalic.fntdata"/><Relationship Id="rId43" Type="http://schemas.openxmlformats.org/officeDocument/2006/relationships/font" Target="fonts/OpenSansLight-italic.fntdata"/><Relationship Id="rId46" Type="http://schemas.openxmlformats.org/officeDocument/2006/relationships/font" Target="fonts/OpenSans-bold.fntdata"/><Relationship Id="rId45" Type="http://schemas.openxmlformats.org/officeDocument/2006/relationships/font" Target="fonts/Open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OpenSans-boldItalic.fntdata"/><Relationship Id="rId47" Type="http://schemas.openxmlformats.org/officeDocument/2006/relationships/font" Target="fonts/OpenSans-italic.fntdata"/><Relationship Id="rId4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Montserrat-bold.fntdata"/><Relationship Id="rId36" Type="http://schemas.openxmlformats.org/officeDocument/2006/relationships/font" Target="fonts/Montserrat-regular.fntdata"/><Relationship Id="rId39" Type="http://schemas.openxmlformats.org/officeDocument/2006/relationships/font" Target="fonts/Montserrat-boldItalic.fntdata"/><Relationship Id="rId38" Type="http://schemas.openxmlformats.org/officeDocument/2006/relationships/font" Target="fonts/Montserrat-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4f0b41688e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34f0b41688e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f0b41688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34f0b41688e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4f14b528de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4f14b528d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4f0b41688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34f0b41688e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f0b41688e_0_1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4f0b41688e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4f0b41688e_0_1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4f0b41688e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f0b41688e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34f0b41688e_0_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4f0b41688e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34f0b41688e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4f0b41688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34f0b41688e_1_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4f0b41688e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34f0b41688e_1_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f0b41688e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34f0b41688e_1_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4f0b41688e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34f0b41688e_1_3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4f0b41688e_1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34f0b41688e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2979 comments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4f0b41688e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34f0b41688e_1_4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4f0b41688e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34f0b41688e_1_5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4f0b41688e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34f0b41688e_1_6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4f0b41688e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34f0b41688e_1_7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4f0b41688e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34f0b41688e_1_8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4f0b41688e_1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34f0b41688e_1_9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4f0b41688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34f0b41688e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4f0b41688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g34f0b41688e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4f0b41688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34f0b41688e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4f0b41688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g34f0b41688e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4f14b528de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4f14b528d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4f14b528de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4f14b528d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4f14b528de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4f14b528d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f0b41688e_0_1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4f0b41688e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f0b41688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34f0b41688e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/>
          <p:nvPr>
            <p:ph type="title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300"/>
              </a:buClr>
              <a:buSzPts val="5000"/>
              <a:buFont typeface="Encode Sans Black"/>
              <a:buNone/>
              <a:defRPr b="1" i="0" sz="5000" u="none" cap="none" strike="noStrike">
                <a:solidFill>
                  <a:srgbClr val="191300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" name="Google Shape;1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8081" y="3426449"/>
            <a:ext cx="1600200" cy="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/>
          <p:nvPr>
            <p:ph idx="1" type="body"/>
          </p:nvPr>
        </p:nvSpPr>
        <p:spPr>
          <a:xfrm>
            <a:off x="447923" y="1305217"/>
            <a:ext cx="8197114" cy="2365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9"/>
          <p:cNvSpPr txBox="1"/>
          <p:nvPr>
            <p:ph type="title"/>
          </p:nvPr>
        </p:nvSpPr>
        <p:spPr>
          <a:xfrm>
            <a:off x="447922" y="26385"/>
            <a:ext cx="8197109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" name="Google Shape;1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1" y="1020608"/>
            <a:ext cx="1103781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447922" y="26385"/>
            <a:ext cx="8197109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9" name="Google Shape;1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1" y="1020608"/>
            <a:ext cx="110378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7"/>
          <p:cNvSpPr txBox="1"/>
          <p:nvPr>
            <p:ph idx="1" type="body"/>
          </p:nvPr>
        </p:nvSpPr>
        <p:spPr>
          <a:xfrm>
            <a:off x="460375" y="130521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1913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7"/>
          <p:cNvSpPr txBox="1"/>
          <p:nvPr>
            <p:ph idx="2" type="body"/>
          </p:nvPr>
        </p:nvSpPr>
        <p:spPr>
          <a:xfrm>
            <a:off x="447923" y="1894789"/>
            <a:ext cx="8197114" cy="2251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/>
          <p:nvPr>
            <p:ph idx="2" type="chart"/>
          </p:nvPr>
        </p:nvSpPr>
        <p:spPr>
          <a:xfrm>
            <a:off x="447923" y="1305877"/>
            <a:ext cx="8184662" cy="2961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1" sz="2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8"/>
          <p:cNvSpPr txBox="1"/>
          <p:nvPr>
            <p:ph type="title"/>
          </p:nvPr>
        </p:nvSpPr>
        <p:spPr>
          <a:xfrm>
            <a:off x="447922" y="26385"/>
            <a:ext cx="8197109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5" name="Google Shape;2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1" y="1020608"/>
            <a:ext cx="1103781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34f0b41688e_1_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g34f0b41688e_1_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g34f0b41688e_1_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jpg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5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urple text on a black background&#10;&#10;Description automatically generated" id="6" name="Google Shape;6;p5"/>
          <p:cNvPicPr preferRelativeResize="0"/>
          <p:nvPr/>
        </p:nvPicPr>
        <p:blipFill rotWithShape="1">
          <a:blip r:embed="rId1">
            <a:alphaModFix/>
          </a:blip>
          <a:srcRect b="13468" l="0" r="0" t="0"/>
          <a:stretch/>
        </p:blipFill>
        <p:spPr>
          <a:xfrm>
            <a:off x="2179964" y="4462911"/>
            <a:ext cx="2595310" cy="540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text on a black background&#10;&#10;Description automatically generated" id="7" name="Google Shape;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1242" y="4509786"/>
            <a:ext cx="1870118" cy="4469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text on a black background&#10;&#10;Description automatically generated" id="8" name="Google Shape;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4492" y="4618318"/>
            <a:ext cx="1598266" cy="338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for a university&#10;&#10;Description automatically generated" id="9" name="Google Shape;9;p5"/>
          <p:cNvPicPr preferRelativeResize="0"/>
          <p:nvPr/>
        </p:nvPicPr>
        <p:blipFill rotWithShape="1">
          <a:blip r:embed="rId4">
            <a:alphaModFix/>
          </a:blip>
          <a:srcRect b="41749" l="21010" r="13690" t="45012"/>
          <a:stretch/>
        </p:blipFill>
        <p:spPr>
          <a:xfrm>
            <a:off x="4843878" y="4411141"/>
            <a:ext cx="2392010" cy="62759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rive.google.com/file/d/1ozylPmC16XMSy89tKB0FyixrHOUIoEai/view?usp=sharing" TargetMode="External"/><Relationship Id="rId4" Type="http://schemas.openxmlformats.org/officeDocument/2006/relationships/hyperlink" Target="https://drive.google.com/file/d/1sz3AFiRkMUHOPb_v4wxHQOpRXq2Ghlw8/view?usp=sharing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amplifylearn.ai/isea/isea-summer-hackweek/" TargetMode="External"/><Relationship Id="rId4" Type="http://schemas.openxmlformats.org/officeDocument/2006/relationships/hyperlink" Target="https://docs.google.com/forms/d/e/1FAIpQLSeJI6ZMrnjaMysnGBQS8GRBd5-GqjWfpYc_h9lr9eyb9UIFkw/viewfor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huggingface.co/meta-llama/Llama-2-13b" TargetMode="External"/><Relationship Id="rId4" Type="http://schemas.openxmlformats.org/officeDocument/2006/relationships/hyperlink" Target="https://www.llama.com/docs/how-to-guides/fine-tuning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hub.illustrativemathematics.org/s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/>
          <p:nvPr>
            <p:ph type="title"/>
          </p:nvPr>
        </p:nvSpPr>
        <p:spPr>
          <a:xfrm>
            <a:off x="561650" y="460250"/>
            <a:ext cx="7730100" cy="292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300"/>
              </a:buClr>
              <a:buSzPts val="5000"/>
              <a:buFont typeface="Encode Sans Black"/>
              <a:buNone/>
            </a:pPr>
            <a:r>
              <a:rPr lang="en-US" sz="3100"/>
              <a:t>LLM Specialization and Human-Feedback Evaluation</a:t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300"/>
              </a:buClr>
              <a:buSzPts val="5000"/>
              <a:buFont typeface="Encode Sans Black"/>
              <a:buNone/>
            </a:pPr>
            <a:r>
              <a:t/>
            </a:r>
            <a:endParaRPr sz="4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300"/>
              </a:buClr>
              <a:buSzPts val="5000"/>
              <a:buFont typeface="Encode Sans Black"/>
              <a:buNone/>
            </a:pPr>
            <a:r>
              <a:rPr lang="en-US" sz="1800">
                <a:solidFill>
                  <a:srgbClr val="33006F"/>
                </a:solidFill>
              </a:rPr>
              <a:t>ISEA Session 12</a:t>
            </a:r>
            <a:endParaRPr sz="1800">
              <a:solidFill>
                <a:srgbClr val="33006F"/>
              </a:solidFill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561650" y="3569425"/>
            <a:ext cx="3251700" cy="9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Open Sans"/>
                <a:ea typeface="Open Sans"/>
                <a:cs typeface="Open Sans"/>
                <a:sym typeface="Open Sans"/>
              </a:rPr>
              <a:t>Dr. Min Sun &amp; Dr. Shawon Sarkar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University of Washington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04.18.2025</a:t>
            </a:r>
            <a:endParaRPr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4f0b41688e_0_46"/>
          <p:cNvSpPr txBox="1"/>
          <p:nvPr>
            <p:ph type="title"/>
          </p:nvPr>
        </p:nvSpPr>
        <p:spPr>
          <a:xfrm>
            <a:off x="447922" y="26385"/>
            <a:ext cx="81972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>
                <a:solidFill>
                  <a:srgbClr val="191300"/>
                </a:solidFill>
              </a:rPr>
              <a:t>Lesson Plan (contd.)</a:t>
            </a:r>
            <a:endParaRPr/>
          </a:p>
        </p:txBody>
      </p:sp>
      <p:pic>
        <p:nvPicPr>
          <p:cNvPr id="91" name="Google Shape;91;g34f0b41688e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8350" y="1020275"/>
            <a:ext cx="5239576" cy="3564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f0b41688e_0_41"/>
          <p:cNvSpPr txBox="1"/>
          <p:nvPr>
            <p:ph idx="1" type="body"/>
          </p:nvPr>
        </p:nvSpPr>
        <p:spPr>
          <a:xfrm>
            <a:off x="6939300" y="1113075"/>
            <a:ext cx="18843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500">
                <a:solidFill>
                  <a:srgbClr val="000000"/>
                </a:solidFill>
              </a:rPr>
              <a:t>20 experienced math teachers evaluated model performance and collect data for human feedback reinforcement learning to refine the model.</a:t>
            </a:r>
            <a:endParaRPr b="0" sz="1500">
              <a:solidFill>
                <a:srgbClr val="000000"/>
              </a:solidFill>
            </a:endParaRPr>
          </a:p>
          <a:p>
            <a:pPr indent="0" lvl="0" marL="228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>
                <a:solidFill>
                  <a:srgbClr val="000000"/>
                </a:solidFill>
              </a:rPr>
              <a:t>Binary preference rating</a:t>
            </a:r>
            <a:endParaRPr b="0" sz="1300">
              <a:solidFill>
                <a:srgbClr val="000000"/>
              </a:solidFill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None/>
            </a:pPr>
            <a:r>
              <a:t/>
            </a:r>
            <a:endParaRPr b="0" sz="1500">
              <a:solidFill>
                <a:srgbClr val="000000"/>
              </a:solidFill>
            </a:endParaRPr>
          </a:p>
        </p:txBody>
      </p:sp>
      <p:sp>
        <p:nvSpPr>
          <p:cNvPr id="97" name="Google Shape;97;g34f0b41688e_0_41"/>
          <p:cNvSpPr txBox="1"/>
          <p:nvPr>
            <p:ph type="title"/>
          </p:nvPr>
        </p:nvSpPr>
        <p:spPr>
          <a:xfrm>
            <a:off x="447922" y="26385"/>
            <a:ext cx="81972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>
                <a:solidFill>
                  <a:srgbClr val="191300"/>
                </a:solidFill>
              </a:rPr>
              <a:t>Study Design</a:t>
            </a:r>
            <a:endParaRPr/>
          </a:p>
        </p:txBody>
      </p:sp>
      <p:pic>
        <p:nvPicPr>
          <p:cNvPr id="98" name="Google Shape;98;g34f0b41688e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125" y="1113075"/>
            <a:ext cx="6395199" cy="38159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4f14b528de_0_20"/>
          <p:cNvSpPr txBox="1"/>
          <p:nvPr>
            <p:ph idx="1" type="body"/>
          </p:nvPr>
        </p:nvSpPr>
        <p:spPr>
          <a:xfrm>
            <a:off x="554775" y="1137331"/>
            <a:ext cx="8197200" cy="412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spcBef>
                <a:spcPts val="480"/>
              </a:spcBef>
              <a:spcAft>
                <a:spcPts val="0"/>
              </a:spcAft>
              <a:buSzPts val="1900"/>
              <a:buChar char="&gt;"/>
            </a:pPr>
            <a:r>
              <a:rPr b="0" lang="en-US" sz="1900"/>
              <a:t>Human preference served as evaluation signal across structured lesson plan components</a:t>
            </a:r>
            <a:endParaRPr b="0" sz="19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200"/>
          </a:p>
          <a:p>
            <a:pPr indent="-349250" lvl="0" marL="457200" rtl="0" algn="l">
              <a:spcBef>
                <a:spcPts val="480"/>
              </a:spcBef>
              <a:spcAft>
                <a:spcPts val="0"/>
              </a:spcAft>
              <a:buSzPts val="1900"/>
              <a:buChar char="&gt;"/>
            </a:pPr>
            <a:r>
              <a:rPr b="0" lang="en-US" sz="1900"/>
              <a:t>Educators assessed lesson quality: warm-up, main tasks, cool-down, and overall</a:t>
            </a:r>
            <a:endParaRPr b="0" sz="19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00"/>
          </a:p>
          <a:p>
            <a:pPr indent="-349250" lvl="0" marL="457200" rtl="0" algn="l">
              <a:spcBef>
                <a:spcPts val="480"/>
              </a:spcBef>
              <a:spcAft>
                <a:spcPts val="0"/>
              </a:spcAft>
              <a:buSzPts val="1900"/>
              <a:buChar char="&gt;"/>
            </a:pPr>
            <a:r>
              <a:rPr b="0" lang="en-US" sz="1900"/>
              <a:t>Feedback collected via binary ratings and open-ended comments</a:t>
            </a:r>
            <a:endParaRPr b="0" sz="19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300"/>
          </a:p>
          <a:p>
            <a:pPr indent="-349250" lvl="0" marL="457200" rtl="0" algn="l">
              <a:spcBef>
                <a:spcPts val="480"/>
              </a:spcBef>
              <a:spcAft>
                <a:spcPts val="0"/>
              </a:spcAft>
              <a:buSzPts val="1900"/>
              <a:buChar char="&gt;"/>
            </a:pPr>
            <a:r>
              <a:rPr b="0" lang="en-US" sz="1900"/>
              <a:t>Enabled evaluation of: Prompted vs. fine-tuned model performance</a:t>
            </a:r>
            <a:endParaRPr b="0" sz="19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300"/>
          </a:p>
          <a:p>
            <a:pPr indent="-349250" lvl="0" marL="457200" rtl="0" algn="l">
              <a:spcBef>
                <a:spcPts val="480"/>
              </a:spcBef>
              <a:spcAft>
                <a:spcPts val="0"/>
              </a:spcAft>
              <a:buSzPts val="1900"/>
              <a:buChar char="&gt;"/>
            </a:pPr>
            <a:r>
              <a:rPr b="0" lang="en-US" sz="1900"/>
              <a:t>Grade-level and section-level alignment with educator expectations</a:t>
            </a:r>
            <a:endParaRPr b="0" sz="19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100"/>
          </a:p>
          <a:p>
            <a:pPr indent="-349250" lvl="0" marL="457200" rtl="0" algn="l">
              <a:spcBef>
                <a:spcPts val="480"/>
              </a:spcBef>
              <a:spcAft>
                <a:spcPts val="0"/>
              </a:spcAft>
              <a:buSzPts val="1900"/>
              <a:buChar char="&gt;"/>
            </a:pPr>
            <a:r>
              <a:rPr b="0" lang="en-US" sz="1900"/>
              <a:t>Pedagogical coherence, rigor, and support for diverse learners</a:t>
            </a:r>
            <a:endParaRPr b="0" sz="19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1900"/>
          </a:p>
        </p:txBody>
      </p:sp>
      <p:sp>
        <p:nvSpPr>
          <p:cNvPr id="104" name="Google Shape;104;g34f14b528de_0_20"/>
          <p:cNvSpPr txBox="1"/>
          <p:nvPr>
            <p:ph type="title"/>
          </p:nvPr>
        </p:nvSpPr>
        <p:spPr>
          <a:xfrm>
            <a:off x="447922" y="26385"/>
            <a:ext cx="8197200" cy="993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LLM Evaluation with Human Feedback</a:t>
            </a:r>
            <a:endParaRPr sz="2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f0b41688e_0_36"/>
          <p:cNvSpPr txBox="1"/>
          <p:nvPr>
            <p:ph type="title"/>
          </p:nvPr>
        </p:nvSpPr>
        <p:spPr>
          <a:xfrm>
            <a:off x="447922" y="26385"/>
            <a:ext cx="81972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>
                <a:solidFill>
                  <a:srgbClr val="191300"/>
                </a:solidFill>
              </a:rPr>
              <a:t>Data Collection</a:t>
            </a:r>
            <a:endParaRPr/>
          </a:p>
        </p:txBody>
      </p:sp>
      <p:pic>
        <p:nvPicPr>
          <p:cNvPr id="110" name="Google Shape;110;g34f0b41688e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650" y="1135726"/>
            <a:ext cx="7318974" cy="331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4f0b41688e_0_151"/>
          <p:cNvSpPr txBox="1"/>
          <p:nvPr>
            <p:ph idx="1" type="body"/>
          </p:nvPr>
        </p:nvSpPr>
        <p:spPr>
          <a:xfrm>
            <a:off x="473400" y="1183125"/>
            <a:ext cx="8414400" cy="384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700"/>
              <a:t>In groups of 3-4, examine and evaluate AI-generated educational content through the lens of your professional expertise</a:t>
            </a:r>
            <a:endParaRPr sz="17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36550" lvl="0" marL="457200" rtl="0" algn="l">
              <a:spcBef>
                <a:spcPts val="480"/>
              </a:spcBef>
              <a:spcAft>
                <a:spcPts val="0"/>
              </a:spcAft>
              <a:buSzPts val="1700"/>
              <a:buChar char="&gt;"/>
            </a:pPr>
            <a:r>
              <a:rPr b="0" lang="en-US" sz="1700"/>
              <a:t>Group Task: Analyze sample lesson plans linked</a:t>
            </a:r>
            <a:endParaRPr b="0" sz="17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17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lang="en-US" sz="1700" u="sng">
                <a:solidFill>
                  <a:schemeClr val="hlink"/>
                </a:solidFill>
                <a:hlinkClick r:id="rId3"/>
              </a:rPr>
              <a:t>Lesson Plan 1</a:t>
            </a:r>
            <a:r>
              <a:rPr b="0" lang="en-US" sz="1700"/>
              <a:t>, </a:t>
            </a:r>
            <a:r>
              <a:rPr b="0" lang="en-US" sz="1700" u="sng">
                <a:solidFill>
                  <a:schemeClr val="hlink"/>
                </a:solidFill>
                <a:hlinkClick r:id="rId4"/>
              </a:rPr>
              <a:t>Lesson Plan 2</a:t>
            </a:r>
            <a:endParaRPr b="0" sz="17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1700"/>
          </a:p>
          <a:p>
            <a:pPr indent="-336550" lvl="0" marL="457200" rtl="0" algn="l">
              <a:spcBef>
                <a:spcPts val="480"/>
              </a:spcBef>
              <a:spcAft>
                <a:spcPts val="0"/>
              </a:spcAft>
              <a:buSzPts val="1700"/>
              <a:buChar char="&gt;"/>
            </a:pPr>
            <a:r>
              <a:rPr b="0" lang="en-US" sz="1700"/>
              <a:t>Critically reflect on either: </a:t>
            </a:r>
            <a:endParaRPr b="0"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b="0" lang="en-US" sz="1700"/>
              <a:t>LLM specialization strategy </a:t>
            </a:r>
            <a:endParaRPr b="0"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b="0" lang="en-US" sz="1700"/>
              <a:t>the design of this study</a:t>
            </a:r>
            <a:endParaRPr b="0" sz="17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1600"/>
          </a:p>
        </p:txBody>
      </p:sp>
      <p:sp>
        <p:nvSpPr>
          <p:cNvPr id="116" name="Google Shape;116;g34f0b41688e_0_151"/>
          <p:cNvSpPr txBox="1"/>
          <p:nvPr>
            <p:ph type="title"/>
          </p:nvPr>
        </p:nvSpPr>
        <p:spPr>
          <a:xfrm>
            <a:off x="447922" y="26385"/>
            <a:ext cx="8197200" cy="993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Activity: Breakout Room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4f0b41688e_0_141"/>
          <p:cNvSpPr txBox="1"/>
          <p:nvPr>
            <p:ph idx="1" type="body"/>
          </p:nvPr>
        </p:nvSpPr>
        <p:spPr>
          <a:xfrm>
            <a:off x="473400" y="1183127"/>
            <a:ext cx="8197200" cy="305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500"/>
              <a:t>Discussion Prompts:</a:t>
            </a:r>
            <a:endParaRPr sz="15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500"/>
              <a:t>LLM specialization</a:t>
            </a:r>
            <a:endParaRPr sz="15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500"/>
              <a:t>&gt; </a:t>
            </a:r>
            <a:r>
              <a:rPr b="0" lang="en-US" sz="1500"/>
              <a:t>Any questions about the basic logic of system prompt specialization</a:t>
            </a:r>
            <a:endParaRPr b="0" sz="15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lang="en-US" sz="1500"/>
              <a:t>&gt; Any questions about basic flow of fine-tuning</a:t>
            </a:r>
            <a:endParaRPr b="0" sz="15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500"/>
              <a:t>Human-feedback evaluation:</a:t>
            </a:r>
            <a:endParaRPr sz="1500"/>
          </a:p>
          <a:p>
            <a:pPr indent="-323850" lvl="0" marL="457200" rtl="0" algn="l">
              <a:spcBef>
                <a:spcPts val="480"/>
              </a:spcBef>
              <a:spcAft>
                <a:spcPts val="0"/>
              </a:spcAft>
              <a:buSzPts val="1500"/>
              <a:buChar char="&gt;"/>
            </a:pPr>
            <a:r>
              <a:rPr b="0" lang="en-US" sz="1500"/>
              <a:t>What kinds of educator feedback should future LLM evaluation pipelines capture?</a:t>
            </a:r>
            <a:endParaRPr b="0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&gt;"/>
            </a:pPr>
            <a:r>
              <a:rPr b="0" lang="en-US" sz="1500"/>
              <a:t>In your role, what criteria do you currently use to evaluate the effectiveness of AI generated resources or tools?</a:t>
            </a:r>
            <a:endParaRPr b="0" sz="1500"/>
          </a:p>
        </p:txBody>
      </p:sp>
      <p:sp>
        <p:nvSpPr>
          <p:cNvPr id="122" name="Google Shape;122;g34f0b41688e_0_141"/>
          <p:cNvSpPr txBox="1"/>
          <p:nvPr>
            <p:ph type="title"/>
          </p:nvPr>
        </p:nvSpPr>
        <p:spPr>
          <a:xfrm>
            <a:off x="447922" y="26385"/>
            <a:ext cx="8197200" cy="993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Activity: Breakout Room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f0b41688e_0_70"/>
          <p:cNvSpPr txBox="1"/>
          <p:nvPr>
            <p:ph idx="1" type="body"/>
          </p:nvPr>
        </p:nvSpPr>
        <p:spPr>
          <a:xfrm>
            <a:off x="5476050" y="1305225"/>
            <a:ext cx="3169200" cy="15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lang="en-US" sz="1500">
                <a:solidFill>
                  <a:srgbClr val="000000"/>
                </a:solidFill>
              </a:rPr>
              <a:t>Human created content is overall preferred.  Raw differences is about ~12% between human and customized GPT-4 and ~15% with LLaMA 2-13b fine-tuned model (FT).</a:t>
            </a:r>
            <a:endParaRPr b="0" sz="2300"/>
          </a:p>
        </p:txBody>
      </p:sp>
      <p:sp>
        <p:nvSpPr>
          <p:cNvPr id="128" name="Google Shape;128;g34f0b41688e_0_70"/>
          <p:cNvSpPr txBox="1"/>
          <p:nvPr>
            <p:ph type="title"/>
          </p:nvPr>
        </p:nvSpPr>
        <p:spPr>
          <a:xfrm>
            <a:off x="447922" y="26385"/>
            <a:ext cx="81972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 sz="2600">
                <a:solidFill>
                  <a:srgbClr val="191300"/>
                </a:solidFill>
              </a:rPr>
              <a:t>Result 1: Overall Model Performance by Authors</a:t>
            </a:r>
            <a:endParaRPr sz="2500"/>
          </a:p>
        </p:txBody>
      </p:sp>
      <p:pic>
        <p:nvPicPr>
          <p:cNvPr id="129" name="Google Shape;129;g34f0b41688e_0_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650" y="1143126"/>
            <a:ext cx="4503350" cy="3377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f0b41688e_0_65"/>
          <p:cNvSpPr txBox="1"/>
          <p:nvPr>
            <p:ph idx="1" type="body"/>
          </p:nvPr>
        </p:nvSpPr>
        <p:spPr>
          <a:xfrm>
            <a:off x="7212723" y="1320000"/>
            <a:ext cx="1617300" cy="23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400">
                <a:solidFill>
                  <a:srgbClr val="000000"/>
                </a:solidFill>
              </a:rPr>
              <a:t>Although human-created content is preferred overall, AI generated cool-down section is preferred on average. </a:t>
            </a:r>
            <a:endParaRPr b="0"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4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rgbClr val="000000"/>
              </a:solidFill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None/>
            </a:pPr>
            <a:r>
              <a:t/>
            </a:r>
            <a:endParaRPr b="0" sz="2200"/>
          </a:p>
        </p:txBody>
      </p:sp>
      <p:sp>
        <p:nvSpPr>
          <p:cNvPr id="135" name="Google Shape;135;g34f0b41688e_0_65"/>
          <p:cNvSpPr txBox="1"/>
          <p:nvPr>
            <p:ph type="title"/>
          </p:nvPr>
        </p:nvSpPr>
        <p:spPr>
          <a:xfrm>
            <a:off x="447922" y="26385"/>
            <a:ext cx="81972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 sz="2600">
                <a:solidFill>
                  <a:srgbClr val="191300"/>
                </a:solidFill>
              </a:rPr>
              <a:t>Result 2: Overall Performance by Authors and Measures</a:t>
            </a:r>
            <a:endParaRPr sz="2600"/>
          </a:p>
        </p:txBody>
      </p:sp>
      <p:pic>
        <p:nvPicPr>
          <p:cNvPr id="136" name="Google Shape;136;g34f0b41688e_0_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500" y="1217025"/>
            <a:ext cx="6513475" cy="321843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aph of different colored bars&#10;&#10;Description automatically generated" id="141" name="Google Shape;141;g34f0b41688e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425" y="1186975"/>
            <a:ext cx="5044199" cy="3347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42" name="Google Shape;142;g34f0b41688e_1_0"/>
          <p:cNvSpPr txBox="1"/>
          <p:nvPr>
            <p:ph type="title"/>
          </p:nvPr>
        </p:nvSpPr>
        <p:spPr>
          <a:xfrm>
            <a:off x="447925" y="140401"/>
            <a:ext cx="8197200" cy="8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600">
                <a:latin typeface="Encode Sans Black"/>
                <a:ea typeface="Encode Sans Black"/>
                <a:cs typeface="Encode Sans Black"/>
                <a:sym typeface="Encode Sans Black"/>
              </a:rPr>
              <a:t>Result 3. Overall Performance By Educational Levels</a:t>
            </a:r>
            <a:endParaRPr sz="26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43" name="Google Shape;143;g34f0b41688e_1_0"/>
          <p:cNvSpPr txBox="1"/>
          <p:nvPr>
            <p:ph idx="1" type="body"/>
          </p:nvPr>
        </p:nvSpPr>
        <p:spPr>
          <a:xfrm>
            <a:off x="6000749" y="1305225"/>
            <a:ext cx="2644500" cy="23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-US" sz="1300"/>
              <a:t>The preference gap mainly exists in elementary (k-5) lesson plans, while the gaps in secondary levels (middle and high school) are significantly smaller. </a:t>
            </a:r>
            <a:endParaRPr b="0" sz="2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aph of a number of columns&#10;&#10;Description automatically generated with medium confidence" id="148" name="Google Shape;148;g34f0b41688e_1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550" y="1176875"/>
            <a:ext cx="4731626" cy="3351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49" name="Google Shape;149;g34f0b41688e_1_14"/>
          <p:cNvSpPr txBox="1"/>
          <p:nvPr/>
        </p:nvSpPr>
        <p:spPr>
          <a:xfrm>
            <a:off x="500558" y="13040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Medium"/>
              <a:buNone/>
            </a:pPr>
            <a:r>
              <a:t/>
            </a:r>
            <a:endParaRPr/>
          </a:p>
        </p:txBody>
      </p:sp>
      <p:sp>
        <p:nvSpPr>
          <p:cNvPr id="150" name="Google Shape;150;g34f0b41688e_1_14"/>
          <p:cNvSpPr txBox="1"/>
          <p:nvPr/>
        </p:nvSpPr>
        <p:spPr>
          <a:xfrm>
            <a:off x="5734800" y="1176875"/>
            <a:ext cx="1798800" cy="29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800"/>
              <a:buFont typeface="Inter"/>
              <a:buNone/>
            </a:pPr>
            <a:r>
              <a:rPr i="0" lang="en-US" sz="1200" u="none" cap="none" strike="noStrike">
                <a:solidFill>
                  <a:srgbClr val="0E2A47"/>
                </a:solidFill>
                <a:latin typeface="Open Sans"/>
                <a:ea typeface="Open Sans"/>
                <a:cs typeface="Open Sans"/>
                <a:sym typeface="Open Sans"/>
              </a:rPr>
              <a:t>At elementary level, human-created warm up, main tasks, and overall quality are preferred by experience teachers, while AI-generated cool down is preferred.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g34f0b41688e_1_14"/>
          <p:cNvSpPr txBox="1"/>
          <p:nvPr>
            <p:ph type="title"/>
          </p:nvPr>
        </p:nvSpPr>
        <p:spPr>
          <a:xfrm>
            <a:off x="547725" y="0"/>
            <a:ext cx="8364600" cy="1071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Result 4. Overall Performance at Elementary Level By Measures</a:t>
            </a:r>
            <a:endParaRPr sz="2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47923" y="1305217"/>
            <a:ext cx="8197114" cy="2365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600"/>
              <a:buFont typeface="Open Sans"/>
              <a:buChar char="&gt;"/>
            </a:pPr>
            <a:r>
              <a:rPr b="0" lang="en-US" sz="1800">
                <a:solidFill>
                  <a:srgbClr val="000000"/>
                </a:solidFill>
              </a:rPr>
              <a:t>Embedding domain knowledge into foundational LLMs</a:t>
            </a:r>
            <a:endParaRPr b="0" sz="1800">
              <a:solidFill>
                <a:srgbClr val="000000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b="0" lang="en-US" sz="1800">
                <a:solidFill>
                  <a:srgbClr val="000000"/>
                </a:solidFill>
              </a:rPr>
              <a:t>Customized prompts</a:t>
            </a:r>
            <a:endParaRPr b="0" sz="1800">
              <a:solidFill>
                <a:srgbClr val="000000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b="0" lang="en-US" sz="1800">
                <a:solidFill>
                  <a:srgbClr val="000000"/>
                </a:solidFill>
              </a:rPr>
              <a:t>Instructional Fine-tuning</a:t>
            </a:r>
            <a:endParaRPr b="0" sz="1800">
              <a:solidFill>
                <a:srgbClr val="000000"/>
              </a:solidFill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600"/>
              <a:buFont typeface="Open Sans"/>
              <a:buChar char="&gt;"/>
            </a:pPr>
            <a:r>
              <a:rPr b="0" lang="en-US" sz="1800">
                <a:solidFill>
                  <a:srgbClr val="000000"/>
                </a:solidFill>
              </a:rPr>
              <a:t>Evaluating your LLM models using human feedback</a:t>
            </a:r>
            <a:endParaRPr b="0" sz="1800"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000000"/>
              </a:solidFill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None/>
            </a:pPr>
            <a:r>
              <a:t/>
            </a:r>
            <a:endParaRPr b="0" sz="2600"/>
          </a:p>
        </p:txBody>
      </p:sp>
      <p:sp>
        <p:nvSpPr>
          <p:cNvPr id="41" name="Google Shape;41;p10"/>
          <p:cNvSpPr txBox="1"/>
          <p:nvPr>
            <p:ph type="title"/>
          </p:nvPr>
        </p:nvSpPr>
        <p:spPr>
          <a:xfrm>
            <a:off x="447922" y="26385"/>
            <a:ext cx="8197109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>
                <a:solidFill>
                  <a:srgbClr val="191300"/>
                </a:solidFill>
              </a:rPr>
              <a:t>Learning Objectives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4f0b41688e_1_22"/>
          <p:cNvSpPr txBox="1"/>
          <p:nvPr/>
        </p:nvSpPr>
        <p:spPr>
          <a:xfrm>
            <a:off x="567475" y="147797"/>
            <a:ext cx="85206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Medium"/>
              <a:buNone/>
            </a:pPr>
            <a:r>
              <a:rPr i="0" lang="en-US" sz="25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Result 5. Overall Performance at Middle Grade Level By Measures</a:t>
            </a:r>
            <a:endParaRPr sz="25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57" name="Google Shape;157;g34f0b41688e_1_22"/>
          <p:cNvSpPr txBox="1"/>
          <p:nvPr/>
        </p:nvSpPr>
        <p:spPr>
          <a:xfrm>
            <a:off x="5594300" y="1055575"/>
            <a:ext cx="3040200" cy="19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800"/>
              <a:buFont typeface="Inter"/>
              <a:buNone/>
            </a:pPr>
            <a:r>
              <a:rPr i="0" lang="en-US" sz="1200" u="none" cap="none" strike="noStrike">
                <a:solidFill>
                  <a:srgbClr val="0E2A47"/>
                </a:solidFill>
                <a:latin typeface="Open Sans"/>
                <a:ea typeface="Open Sans"/>
                <a:cs typeface="Open Sans"/>
                <a:sym typeface="Open Sans"/>
              </a:rPr>
              <a:t>At middle grade level, in addition to outperformed AI-generated cool down, there are smaller preference gaps between AI-generated and human created in other measures too, The two AI authors are largely at a similar level of performance.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A graph of a graph of a variety of colored bars&#10;&#10;Description automatically generated with medium confidence" id="158" name="Google Shape;158;g34f0b41688e_1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474" y="1149900"/>
            <a:ext cx="4738601" cy="33700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4f0b41688e_1_30"/>
          <p:cNvSpPr txBox="1"/>
          <p:nvPr/>
        </p:nvSpPr>
        <p:spPr>
          <a:xfrm>
            <a:off x="530125" y="162575"/>
            <a:ext cx="8520600" cy="8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Medium"/>
              <a:buNone/>
            </a:pPr>
            <a:r>
              <a:rPr i="0" lang="en-US" sz="26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Result 5. Overall Performance at High School Level By Measures</a:t>
            </a:r>
            <a:endParaRPr sz="26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64" name="Google Shape;164;g34f0b41688e_1_30"/>
          <p:cNvSpPr txBox="1"/>
          <p:nvPr/>
        </p:nvSpPr>
        <p:spPr>
          <a:xfrm>
            <a:off x="5749475" y="1187625"/>
            <a:ext cx="31365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800"/>
              <a:buFont typeface="Inter"/>
              <a:buNone/>
            </a:pPr>
            <a:r>
              <a:rPr i="0" lang="en-US" sz="1200" u="none" cap="none" strike="noStrike">
                <a:solidFill>
                  <a:srgbClr val="0E2A47"/>
                </a:solidFill>
                <a:latin typeface="Open Sans"/>
                <a:ea typeface="Open Sans"/>
                <a:cs typeface="Open Sans"/>
                <a:sym typeface="Open Sans"/>
              </a:rPr>
              <a:t>At high school level, a noticeable pattern is that Llama FT outperformed GPT-4 on warm up and main task quality,  on par on cool down, thus, significantly outperformed on overall quality than GPT-4 and on par with human-created lessons.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A graph of a graph of a variety of colored bars&#10;&#10;Description automatically generated with medium confidence" id="165" name="Google Shape;165;g34f0b41688e_1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475" y="1187625"/>
            <a:ext cx="4993251" cy="33283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4f0b41688e_1_38"/>
          <p:cNvSpPr txBox="1"/>
          <p:nvPr/>
        </p:nvSpPr>
        <p:spPr>
          <a:xfrm>
            <a:off x="500558" y="13040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Medium"/>
              <a:buNone/>
            </a:pPr>
            <a:r>
              <a:rPr i="0" lang="en-US" sz="26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Teachers’ Comments and Justifications of Their Choice</a:t>
            </a:r>
            <a:endParaRPr sz="26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pic>
        <p:nvPicPr>
          <p:cNvPr descr="A graph of a number of people&#10;&#10;Description automatically generated with medium confidence" id="171" name="Google Shape;171;g34f0b41688e_1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7800" y="703101"/>
            <a:ext cx="4392550" cy="38750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72" name="Google Shape;172;g34f0b41688e_1_38"/>
          <p:cNvSpPr txBox="1"/>
          <p:nvPr/>
        </p:nvSpPr>
        <p:spPr>
          <a:xfrm>
            <a:off x="402232" y="1372600"/>
            <a:ext cx="3434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 u="none" cap="none" strike="noStrike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Elementary</a:t>
            </a:r>
            <a:r>
              <a:rPr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teachers mainly commented on overall quality, main-task cognitive demand level, meaningful learning, warm-up relevance and cool-own assessment and relevance.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4f0b41688e_1_46"/>
          <p:cNvSpPr txBox="1"/>
          <p:nvPr/>
        </p:nvSpPr>
        <p:spPr>
          <a:xfrm>
            <a:off x="500558" y="13040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Medium"/>
              <a:buNone/>
            </a:pPr>
            <a:r>
              <a:rPr i="0" lang="en-US" sz="26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Teachers’ Comments and Justifications of Their Choice</a:t>
            </a:r>
            <a:endParaRPr sz="26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78" name="Google Shape;178;g34f0b41688e_1_46"/>
          <p:cNvSpPr txBox="1"/>
          <p:nvPr/>
        </p:nvSpPr>
        <p:spPr>
          <a:xfrm>
            <a:off x="417032" y="1468650"/>
            <a:ext cx="343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 u="none" cap="none" strike="noStrike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Middle</a:t>
            </a:r>
            <a:r>
              <a:rPr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grade teachers mainly commented on overall quality, cool down, then cognitive demand level.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A graph of a number of people&#10;&#10;Description automatically generated with medium confidence" id="179" name="Google Shape;179;g34f0b41688e_1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3475" y="564000"/>
            <a:ext cx="3821150" cy="39217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4f0b41688e_1_54"/>
          <p:cNvSpPr txBox="1"/>
          <p:nvPr/>
        </p:nvSpPr>
        <p:spPr>
          <a:xfrm>
            <a:off x="500558" y="13040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Medium"/>
              <a:buNone/>
            </a:pPr>
            <a:r>
              <a:rPr i="0" lang="en-US" sz="26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Teachers’ Comments and Justifications of Their Choice</a:t>
            </a:r>
            <a:endParaRPr sz="26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85" name="Google Shape;185;g34f0b41688e_1_54"/>
          <p:cNvSpPr txBox="1"/>
          <p:nvPr/>
        </p:nvSpPr>
        <p:spPr>
          <a:xfrm>
            <a:off x="424407" y="1402200"/>
            <a:ext cx="34341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 u="none" cap="none" strike="noStrike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High</a:t>
            </a:r>
            <a:r>
              <a:rPr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school teachers mainly commented on main-task cognitive demand level, warm-up relevance, overall quality main task: meaningful learning, and student discourse.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A graph of a number of people&#10;&#10;Description automatically generated with medium confidence" id="186" name="Google Shape;186;g34f0b41688e_1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0175" y="576800"/>
            <a:ext cx="4701325" cy="39237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87" name="Google Shape;187;g34f0b41688e_1_54"/>
          <p:cNvSpPr txBox="1"/>
          <p:nvPr/>
        </p:nvSpPr>
        <p:spPr>
          <a:xfrm>
            <a:off x="497150" y="2749100"/>
            <a:ext cx="3288600" cy="17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latin typeface="Open Sans"/>
                <a:ea typeface="Open Sans"/>
                <a:cs typeface="Open Sans"/>
                <a:sym typeface="Open Sans"/>
              </a:rPr>
              <a:t>Topic Modeling (LDA)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Open Sans"/>
                <a:ea typeface="Open Sans"/>
                <a:cs typeface="Open Sans"/>
                <a:sym typeface="Open Sans"/>
              </a:rPr>
              <a:t>Applied LDA on educator feedback comments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Open Sans"/>
                <a:ea typeface="Open Sans"/>
                <a:cs typeface="Open Sans"/>
                <a:sym typeface="Open Sans"/>
              </a:rPr>
              <a:t>Extracted key themes: student discourse, scaffolded support, group work, etc.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Open Sans"/>
                <a:ea typeface="Open Sans"/>
                <a:cs typeface="Open Sans"/>
                <a:sym typeface="Open Sans"/>
              </a:rPr>
              <a:t>Validated topics using manual thematic coding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4f0b41688e_1_62"/>
          <p:cNvSpPr txBox="1"/>
          <p:nvPr/>
        </p:nvSpPr>
        <p:spPr>
          <a:xfrm>
            <a:off x="559658" y="41863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Medium"/>
              <a:buNone/>
            </a:pPr>
            <a:r>
              <a:rPr i="0" lang="en-US" sz="26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Teachers Justifications by Sentiment</a:t>
            </a:r>
            <a:endParaRPr sz="26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93" name="Google Shape;193;g34f0b41688e_1_62"/>
          <p:cNvSpPr txBox="1"/>
          <p:nvPr/>
        </p:nvSpPr>
        <p:spPr>
          <a:xfrm>
            <a:off x="7123950" y="1086250"/>
            <a:ext cx="1897200" cy="3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800"/>
              <a:buFont typeface="Inter"/>
              <a:buNone/>
            </a:pPr>
            <a:r>
              <a:rPr i="0" lang="en-US" sz="1200" u="none" cap="none" strike="noStrike">
                <a:solidFill>
                  <a:srgbClr val="0E2A47"/>
                </a:solidFill>
                <a:latin typeface="Open Sans"/>
                <a:ea typeface="Open Sans"/>
                <a:cs typeface="Open Sans"/>
                <a:sym typeface="Open Sans"/>
              </a:rPr>
              <a:t>At Elementary school level,  teachers consistently praised human created lessons having higher quality of main task: cognitive demand level, meaningful learning activities, and effective group work, as well as cool down assessment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4" name="Google Shape;194;g34f0b41688e_1_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901" y="1154049"/>
            <a:ext cx="6569025" cy="32873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95" name="Google Shape;195;g34f0b41688e_1_62"/>
          <p:cNvSpPr/>
          <p:nvPr/>
        </p:nvSpPr>
        <p:spPr>
          <a:xfrm>
            <a:off x="306460" y="2616758"/>
            <a:ext cx="6817500" cy="9714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4f0b41688e_1_71"/>
          <p:cNvSpPr txBox="1"/>
          <p:nvPr/>
        </p:nvSpPr>
        <p:spPr>
          <a:xfrm>
            <a:off x="500558" y="13040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Medium"/>
              <a:buNone/>
            </a:pPr>
            <a:r>
              <a:t/>
            </a:r>
            <a:endParaRPr/>
          </a:p>
        </p:txBody>
      </p:sp>
      <p:sp>
        <p:nvSpPr>
          <p:cNvPr id="201" name="Google Shape;201;g34f0b41688e_1_71"/>
          <p:cNvSpPr txBox="1"/>
          <p:nvPr/>
        </p:nvSpPr>
        <p:spPr>
          <a:xfrm>
            <a:off x="6909775" y="1020900"/>
            <a:ext cx="2135100" cy="31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800"/>
              <a:buFont typeface="Inter"/>
              <a:buNone/>
            </a:pPr>
            <a:r>
              <a:rPr i="0" lang="en-US" sz="1300" u="none" cap="none" strike="noStrike">
                <a:solidFill>
                  <a:srgbClr val="0E2A47"/>
                </a:solidFill>
                <a:latin typeface="Open Sans"/>
                <a:ea typeface="Open Sans"/>
                <a:cs typeface="Open Sans"/>
                <a:sym typeface="Open Sans"/>
              </a:rPr>
              <a:t>At </a:t>
            </a:r>
            <a:r>
              <a:rPr i="0" lang="en-US" sz="1300" u="none" cap="none" strike="noStrike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middle school </a:t>
            </a:r>
            <a:r>
              <a:rPr i="0" lang="en-US" sz="1300" u="none" cap="none" strike="noStrike">
                <a:solidFill>
                  <a:srgbClr val="0E2A47"/>
                </a:solidFill>
                <a:latin typeface="Open Sans"/>
                <a:ea typeface="Open Sans"/>
                <a:cs typeface="Open Sans"/>
                <a:sym typeface="Open Sans"/>
              </a:rPr>
              <a:t>level,  teachers rated the main task- meaningful learning, group work at the similar level as human-created ones, although they still preferred human-created main task cognitive demand level.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2" name="Google Shape;202;g34f0b41688e_1_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875" y="1096025"/>
            <a:ext cx="5951801" cy="3352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03" name="Google Shape;203;g34f0b41688e_1_71"/>
          <p:cNvSpPr/>
          <p:nvPr/>
        </p:nvSpPr>
        <p:spPr>
          <a:xfrm>
            <a:off x="470368" y="2846646"/>
            <a:ext cx="6177000" cy="4665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34f0b41688e_1_71"/>
          <p:cNvSpPr/>
          <p:nvPr/>
        </p:nvSpPr>
        <p:spPr>
          <a:xfrm>
            <a:off x="470368" y="3373545"/>
            <a:ext cx="6293700" cy="181200"/>
          </a:xfrm>
          <a:prstGeom prst="rect">
            <a:avLst/>
          </a:prstGeom>
          <a:noFill/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34f0b41688e_1_71"/>
          <p:cNvSpPr/>
          <p:nvPr/>
        </p:nvSpPr>
        <p:spPr>
          <a:xfrm>
            <a:off x="527390" y="2590003"/>
            <a:ext cx="6293700" cy="181200"/>
          </a:xfrm>
          <a:prstGeom prst="rect">
            <a:avLst/>
          </a:prstGeom>
          <a:noFill/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34f0b41688e_1_71"/>
          <p:cNvSpPr txBox="1"/>
          <p:nvPr>
            <p:ph type="title"/>
          </p:nvPr>
        </p:nvSpPr>
        <p:spPr>
          <a:xfrm>
            <a:off x="566125" y="322550"/>
            <a:ext cx="8197200" cy="630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600"/>
              <a:t>Teachers Justifications by Sentiment</a:t>
            </a:r>
            <a:endParaRPr b="0" sz="2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4f0b41688e_1_82"/>
          <p:cNvSpPr txBox="1"/>
          <p:nvPr/>
        </p:nvSpPr>
        <p:spPr>
          <a:xfrm>
            <a:off x="7101875" y="752475"/>
            <a:ext cx="1788300" cy="3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800"/>
              <a:buFont typeface="Inter"/>
              <a:buNone/>
            </a:pPr>
            <a:r>
              <a:rPr i="0" lang="en-US" sz="1100" u="none" cap="none" strike="noStrike">
                <a:solidFill>
                  <a:srgbClr val="0E2A47"/>
                </a:solidFill>
                <a:latin typeface="Open Sans"/>
                <a:ea typeface="Open Sans"/>
                <a:cs typeface="Open Sans"/>
                <a:sym typeface="Open Sans"/>
              </a:rPr>
              <a:t>At </a:t>
            </a:r>
            <a:r>
              <a:rPr i="0" lang="en-US" sz="1100" u="none" cap="none" strike="noStrike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high school </a:t>
            </a:r>
            <a:r>
              <a:rPr i="0" lang="en-US" sz="1100" u="none" cap="none" strike="noStrike">
                <a:solidFill>
                  <a:srgbClr val="0E2A47"/>
                </a:solidFill>
                <a:latin typeface="Open Sans"/>
                <a:ea typeface="Open Sans"/>
                <a:cs typeface="Open Sans"/>
                <a:sym typeface="Open Sans"/>
              </a:rPr>
              <a:t>level,  surprisingly, teachers commented more positively on the AI-generated main task cognitive demand level even than human created ones, on par with human-created main task student discourse and meaningful learning. Customized GPT-4 generated higher quality cool down assessment than the other two authors.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A graph of a number of colored bars&#10;&#10;Description automatically generated with medium confidence" id="212" name="Google Shape;212;g34f0b41688e_1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600" y="1159375"/>
            <a:ext cx="6341443" cy="30529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13" name="Google Shape;213;g34f0b41688e_1_82"/>
          <p:cNvSpPr/>
          <p:nvPr/>
        </p:nvSpPr>
        <p:spPr>
          <a:xfrm>
            <a:off x="564913" y="2675804"/>
            <a:ext cx="6581400" cy="8580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34f0b41688e_1_82"/>
          <p:cNvSpPr txBox="1"/>
          <p:nvPr>
            <p:ph type="title"/>
          </p:nvPr>
        </p:nvSpPr>
        <p:spPr>
          <a:xfrm>
            <a:off x="511600" y="472980"/>
            <a:ext cx="8197200" cy="52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Medium"/>
              <a:buNone/>
            </a:pPr>
            <a:r>
              <a:rPr b="0" lang="en-US" sz="2600"/>
              <a:t>Teachers’ Justifications by Sentiment</a:t>
            </a:r>
            <a:endParaRPr b="0" sz="2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4f0b41688e_1_91"/>
          <p:cNvSpPr txBox="1"/>
          <p:nvPr>
            <p:ph type="title"/>
          </p:nvPr>
        </p:nvSpPr>
        <p:spPr>
          <a:xfrm>
            <a:off x="529225" y="336779"/>
            <a:ext cx="81972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3703"/>
              <a:buNone/>
            </a:pPr>
            <a:r>
              <a:rPr lang="en-US"/>
              <a:t>Summary of Key Takeaways</a:t>
            </a:r>
            <a:endParaRPr/>
          </a:p>
        </p:txBody>
      </p:sp>
      <p:sp>
        <p:nvSpPr>
          <p:cNvPr id="220" name="Google Shape;220;g34f0b41688e_1_91"/>
          <p:cNvSpPr txBox="1"/>
          <p:nvPr>
            <p:ph idx="1" type="body"/>
          </p:nvPr>
        </p:nvSpPr>
        <p:spPr>
          <a:xfrm>
            <a:off x="447925" y="1305227"/>
            <a:ext cx="8197200" cy="29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-3086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Font typeface="Open Sans"/>
              <a:buChar char="▪"/>
            </a:pPr>
            <a:r>
              <a:rPr b="0" lang="en-US"/>
              <a:t>Overall, teachers preferred math lessons created by human curriculum designers. </a:t>
            </a:r>
            <a:endParaRPr b="0"/>
          </a:p>
          <a:p>
            <a:pPr indent="-3086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Font typeface="Open Sans"/>
              <a:buChar char="▪"/>
            </a:pPr>
            <a:r>
              <a:rPr b="0" lang="en-US"/>
              <a:t>However, even with a relatively low effort of specializing AI models using domain knowledge and labelled data, AI is able to generate lesson materials that are better or on par with human-created ones. </a:t>
            </a:r>
            <a:endParaRPr b="0"/>
          </a:p>
          <a:p>
            <a:pPr indent="-29083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0000"/>
              <a:buFont typeface="Open Sans"/>
              <a:buChar char="▪"/>
            </a:pPr>
            <a:r>
              <a:rPr b="0" lang="en-US"/>
              <a:t>Cool down section</a:t>
            </a:r>
            <a:endParaRPr b="0"/>
          </a:p>
          <a:p>
            <a:pPr indent="-29083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0000"/>
              <a:buFont typeface="Open Sans"/>
              <a:buChar char="▪"/>
            </a:pPr>
            <a:r>
              <a:rPr b="0" lang="en-US"/>
              <a:t>Secondary level, particularly high school</a:t>
            </a:r>
            <a:endParaRPr b="0"/>
          </a:p>
          <a:p>
            <a:pPr indent="-3086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Font typeface="Open Sans"/>
              <a:buChar char="▪"/>
            </a:pPr>
            <a:r>
              <a:rPr b="0" lang="en-US"/>
              <a:t>LlaMa FT’s higher performance for high school lessons suggests that for highly domain-specific tasks, instructional fine-tuning with high-quality data can be a cost-effective approach to improve model performance. </a:t>
            </a:r>
            <a:endParaRPr b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4f0b41688e_0_16"/>
          <p:cNvSpPr txBox="1"/>
          <p:nvPr>
            <p:ph idx="1" type="body"/>
          </p:nvPr>
        </p:nvSpPr>
        <p:spPr>
          <a:xfrm>
            <a:off x="447923" y="1305217"/>
            <a:ext cx="8197200" cy="23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&gt;"/>
            </a:pPr>
            <a:r>
              <a:rPr b="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Propose your own Project for the Hackweek</a:t>
            </a:r>
            <a:endParaRPr b="0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&gt;"/>
            </a:pPr>
            <a:r>
              <a:rPr b="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the proposal meets the hackweek criteria: </a:t>
            </a:r>
            <a:r>
              <a:rPr b="0" lang="en-US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https://www.amplifylearn.ai/isea/isea-summer-hackweek/</a:t>
            </a:r>
            <a:endParaRPr b="0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&gt;"/>
            </a:pPr>
            <a:r>
              <a:rPr b="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Fill out the form: </a:t>
            </a:r>
            <a:r>
              <a:rPr b="0" lang="en-US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Application</a:t>
            </a:r>
            <a:endParaRPr b="0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</p:txBody>
      </p:sp>
      <p:sp>
        <p:nvSpPr>
          <p:cNvPr id="226" name="Google Shape;226;g34f0b41688e_0_16"/>
          <p:cNvSpPr txBox="1"/>
          <p:nvPr>
            <p:ph type="title"/>
          </p:nvPr>
        </p:nvSpPr>
        <p:spPr>
          <a:xfrm>
            <a:off x="447922" y="26385"/>
            <a:ext cx="81972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Hackweek Project Proposal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4f0b41688e_0_11"/>
          <p:cNvSpPr txBox="1"/>
          <p:nvPr>
            <p:ph idx="1" type="body"/>
          </p:nvPr>
        </p:nvSpPr>
        <p:spPr>
          <a:xfrm>
            <a:off x="5779050" y="1172675"/>
            <a:ext cx="3111300" cy="3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Char char="&gt;"/>
            </a:pPr>
            <a:r>
              <a:rPr b="0" lang="en-US" sz="1400">
                <a:solidFill>
                  <a:srgbClr val="000000"/>
                </a:solidFill>
              </a:rPr>
              <a:t>Teachers spent </a:t>
            </a:r>
            <a:r>
              <a:rPr lang="en-US" sz="1400">
                <a:solidFill>
                  <a:srgbClr val="33006F"/>
                </a:solidFill>
              </a:rPr>
              <a:t>7 hours per week </a:t>
            </a:r>
            <a:r>
              <a:rPr b="0" lang="en-US" sz="1400">
                <a:solidFill>
                  <a:srgbClr val="000000"/>
                </a:solidFill>
              </a:rPr>
              <a:t>on individual lesson planning and additional </a:t>
            </a:r>
            <a:r>
              <a:rPr lang="en-US" sz="1400">
                <a:solidFill>
                  <a:srgbClr val="000000"/>
                </a:solidFill>
              </a:rPr>
              <a:t>3 more hours</a:t>
            </a:r>
            <a:r>
              <a:rPr b="0" lang="en-US" sz="1400">
                <a:solidFill>
                  <a:srgbClr val="000000"/>
                </a:solidFill>
              </a:rPr>
              <a:t> per week if they serve students with diverse learning needs in terms of language, disability, and prior academic learning .</a:t>
            </a:r>
            <a:endParaRPr b="0"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1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Char char="&gt;"/>
            </a:pPr>
            <a:r>
              <a:rPr b="0" lang="en-US" sz="1400">
                <a:solidFill>
                  <a:srgbClr val="000000"/>
                </a:solidFill>
              </a:rPr>
              <a:t>Although these tasks are essential, they take away teachers’ time from the most rewarding part of their profession—engaging students in the classroom. </a:t>
            </a:r>
            <a:endParaRPr b="0"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4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rgbClr val="000000"/>
              </a:solidFill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None/>
            </a:pPr>
            <a:r>
              <a:t/>
            </a:r>
            <a:endParaRPr b="0" sz="2200"/>
          </a:p>
        </p:txBody>
      </p:sp>
      <p:sp>
        <p:nvSpPr>
          <p:cNvPr id="47" name="Google Shape;47;g34f0b41688e_0_11"/>
          <p:cNvSpPr txBox="1"/>
          <p:nvPr>
            <p:ph type="title"/>
          </p:nvPr>
        </p:nvSpPr>
        <p:spPr>
          <a:xfrm>
            <a:off x="447922" y="26385"/>
            <a:ext cx="81972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191300"/>
                </a:solidFill>
              </a:rPr>
              <a:t>Problem 1: Technology can augment lesson planning to optimize teachers’ time allocations</a:t>
            </a:r>
            <a:endParaRPr sz="2000">
              <a:solidFill>
                <a:srgbClr val="191300"/>
              </a:solidFill>
            </a:endParaRPr>
          </a:p>
        </p:txBody>
      </p:sp>
      <p:pic>
        <p:nvPicPr>
          <p:cNvPr id="48" name="Google Shape;48;g34f0b41688e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2675"/>
            <a:ext cx="5486226" cy="32029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4f0b41688e_0_21"/>
          <p:cNvSpPr txBox="1"/>
          <p:nvPr>
            <p:ph idx="1" type="body"/>
          </p:nvPr>
        </p:nvSpPr>
        <p:spPr>
          <a:xfrm>
            <a:off x="447923" y="1305217"/>
            <a:ext cx="8197200" cy="23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&gt;"/>
            </a:pPr>
            <a:r>
              <a:rPr b="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Catch up with the past assignments</a:t>
            </a:r>
            <a:endParaRPr b="0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&gt;"/>
            </a:pPr>
            <a:r>
              <a:rPr b="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will give you hands-on practice that will come useful during hackweek</a:t>
            </a:r>
            <a:endParaRPr b="0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None/>
            </a:pPr>
            <a:r>
              <a:t/>
            </a:r>
            <a:endParaRPr b="0"/>
          </a:p>
        </p:txBody>
      </p:sp>
      <p:sp>
        <p:nvSpPr>
          <p:cNvPr id="232" name="Google Shape;232;g34f0b41688e_0_21"/>
          <p:cNvSpPr txBox="1"/>
          <p:nvPr>
            <p:ph type="title"/>
          </p:nvPr>
        </p:nvSpPr>
        <p:spPr>
          <a:xfrm>
            <a:off x="447922" y="26385"/>
            <a:ext cx="81972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>
                <a:solidFill>
                  <a:srgbClr val="191300"/>
                </a:solidFill>
              </a:rPr>
              <a:t>No Assignment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4f0b41688e_0_1"/>
          <p:cNvSpPr txBox="1"/>
          <p:nvPr>
            <p:ph type="title"/>
          </p:nvPr>
        </p:nvSpPr>
        <p:spPr>
          <a:xfrm>
            <a:off x="447922" y="26385"/>
            <a:ext cx="81972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191300"/>
                </a:solidFill>
              </a:rPr>
              <a:t>Problem 2: Foundational LLMs Have Not Solved the Problem, Particularly in Math Education</a:t>
            </a:r>
            <a:endParaRPr sz="2000">
              <a:solidFill>
                <a:srgbClr val="191300"/>
              </a:solidFill>
            </a:endParaRPr>
          </a:p>
        </p:txBody>
      </p:sp>
      <p:pic>
        <p:nvPicPr>
          <p:cNvPr id="54" name="Google Shape;54;g34f0b41688e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1194850"/>
            <a:ext cx="3572200" cy="307837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g34f0b41688e_0_1"/>
          <p:cNvSpPr txBox="1"/>
          <p:nvPr/>
        </p:nvSpPr>
        <p:spPr>
          <a:xfrm>
            <a:off x="4408725" y="1025525"/>
            <a:ext cx="43410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Schools are concerned about teachers’ overreliance, because ChatGPT: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Lacks specificity and depth of math tasks,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Contains mathematical errors,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Has inadequate understanding of pedagogy and student learning progression,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Open Sans"/>
                <a:ea typeface="Open Sans"/>
                <a:cs typeface="Open Sans"/>
                <a:sym typeface="Open Sans"/>
              </a:rPr>
              <a:t>K-12 education</a:t>
            </a:r>
            <a:r>
              <a:rPr b="1" lang="en-US">
                <a:latin typeface="Open Sans"/>
                <a:ea typeface="Open Sans"/>
                <a:cs typeface="Open Sans"/>
                <a:sym typeface="Open Sans"/>
              </a:rPr>
              <a:t> rightfully deserves better technology!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f14b528de_0_5"/>
          <p:cNvSpPr txBox="1"/>
          <p:nvPr>
            <p:ph idx="1" type="body"/>
          </p:nvPr>
        </p:nvSpPr>
        <p:spPr>
          <a:xfrm>
            <a:off x="447923" y="1305217"/>
            <a:ext cx="8197200" cy="236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Font typeface="Open Sans"/>
              <a:buChar char="&gt;"/>
            </a:pPr>
            <a:r>
              <a:rPr b="0" lang="en-US"/>
              <a:t>Customized GPT 4</a:t>
            </a:r>
            <a:endParaRPr b="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&gt;"/>
            </a:pPr>
            <a:r>
              <a:rPr b="0" lang="en-US"/>
              <a:t>Fine-tuned LLaMA 2-13b</a:t>
            </a:r>
            <a:endParaRPr b="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lang="en-US"/>
              <a:t>Baseline: Human curriculum designer</a:t>
            </a:r>
            <a:endParaRPr b="0"/>
          </a:p>
        </p:txBody>
      </p:sp>
      <p:sp>
        <p:nvSpPr>
          <p:cNvPr id="61" name="Google Shape;61;g34f14b528de_0_5"/>
          <p:cNvSpPr txBox="1"/>
          <p:nvPr>
            <p:ph type="title"/>
          </p:nvPr>
        </p:nvSpPr>
        <p:spPr>
          <a:xfrm>
            <a:off x="447922" y="26385"/>
            <a:ext cx="8197200" cy="993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Three Lesson Plan Sources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4f14b528de_0_10"/>
          <p:cNvSpPr txBox="1"/>
          <p:nvPr>
            <p:ph idx="1" type="body"/>
          </p:nvPr>
        </p:nvSpPr>
        <p:spPr>
          <a:xfrm>
            <a:off x="447925" y="1305227"/>
            <a:ext cx="8197200" cy="284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spcBef>
                <a:spcPts val="480"/>
              </a:spcBef>
              <a:spcAft>
                <a:spcPts val="0"/>
              </a:spcAft>
              <a:buSzPts val="1900"/>
              <a:buChar char="&gt;"/>
            </a:pPr>
            <a:r>
              <a:rPr b="0" lang="en-US" sz="1900"/>
              <a:t>Prompt-engineered GPT-4 with structured, domain-aligned prompts</a:t>
            </a:r>
            <a:endParaRPr b="0" sz="19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900"/>
          </a:p>
          <a:p>
            <a:pPr indent="-349250" lvl="0" marL="457200" rtl="0" algn="l">
              <a:spcBef>
                <a:spcPts val="480"/>
              </a:spcBef>
              <a:spcAft>
                <a:spcPts val="0"/>
              </a:spcAft>
              <a:buSzPts val="1900"/>
              <a:buChar char="&gt;"/>
            </a:pPr>
            <a:r>
              <a:rPr b="0" lang="en-US" sz="1900"/>
              <a:t>Same input template used across all lesson plans generation: subject, grade, title, learning objectives, and CCSSM</a:t>
            </a:r>
            <a:endParaRPr b="0" sz="19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900"/>
          </a:p>
          <a:p>
            <a:pPr indent="-349250" lvl="0" marL="457200" rtl="0" algn="l">
              <a:spcBef>
                <a:spcPts val="480"/>
              </a:spcBef>
              <a:spcAft>
                <a:spcPts val="0"/>
              </a:spcAft>
              <a:buSzPts val="1900"/>
              <a:buChar char="&gt;"/>
            </a:pPr>
            <a:r>
              <a:rPr b="0" lang="en-US" sz="1900"/>
              <a:t>Optimized to generate plans in 4 structured sections: warm-up, main tasks (explain + reinforce), cool-down</a:t>
            </a:r>
            <a:endParaRPr b="0" sz="19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1900"/>
          </a:p>
        </p:txBody>
      </p:sp>
      <p:sp>
        <p:nvSpPr>
          <p:cNvPr id="67" name="Google Shape;67;g34f14b528de_0_10"/>
          <p:cNvSpPr txBox="1"/>
          <p:nvPr>
            <p:ph type="title"/>
          </p:nvPr>
        </p:nvSpPr>
        <p:spPr>
          <a:xfrm>
            <a:off x="447922" y="26385"/>
            <a:ext cx="8197200" cy="993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Customized GPT 4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f14b528de_0_15"/>
          <p:cNvSpPr txBox="1"/>
          <p:nvPr>
            <p:ph idx="1" type="body"/>
          </p:nvPr>
        </p:nvSpPr>
        <p:spPr>
          <a:xfrm>
            <a:off x="473400" y="1167850"/>
            <a:ext cx="8197200" cy="332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480"/>
              </a:spcBef>
              <a:spcAft>
                <a:spcPts val="0"/>
              </a:spcAft>
              <a:buSzPts val="1600"/>
              <a:buChar char="&gt;"/>
            </a:pPr>
            <a:r>
              <a:rPr b="0" lang="en-US" sz="1600"/>
              <a:t>Fine-tuned on open-source math lesson plans curated and revised by educators</a:t>
            </a:r>
            <a:endParaRPr b="0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&gt;"/>
            </a:pPr>
            <a:r>
              <a:rPr b="0" lang="en-US" sz="1600"/>
              <a:t>Followed standard training process using supervised fine-tuning</a:t>
            </a:r>
            <a:endParaRPr b="0" sz="16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lang="en-US" sz="1600"/>
              <a:t>(</a:t>
            </a:r>
            <a:r>
              <a:rPr b="0" lang="en-US" sz="1600" u="sng">
                <a:solidFill>
                  <a:schemeClr val="hlink"/>
                </a:solidFill>
                <a:hlinkClick r:id="rId3"/>
              </a:rPr>
              <a:t>Model card</a:t>
            </a:r>
            <a:r>
              <a:rPr b="0" lang="en-US" sz="1600"/>
              <a:t>) (</a:t>
            </a:r>
            <a:r>
              <a:rPr b="0" lang="en-US" sz="1600" u="sng">
                <a:solidFill>
                  <a:schemeClr val="hlink"/>
                </a:solidFill>
                <a:hlinkClick r:id="rId4"/>
              </a:rPr>
              <a:t>Meta fine-tuning guide</a:t>
            </a:r>
            <a:r>
              <a:rPr b="0" lang="en-US" sz="1600"/>
              <a:t>)</a:t>
            </a:r>
            <a:endParaRPr b="0" sz="1600"/>
          </a:p>
          <a:p>
            <a:pPr indent="-304800" lvl="0" marL="1371600" rtl="0" algn="l">
              <a:spcBef>
                <a:spcPts val="480"/>
              </a:spcBef>
              <a:spcAft>
                <a:spcPts val="0"/>
              </a:spcAft>
              <a:buSzPts val="1200"/>
              <a:buChar char="-"/>
            </a:pPr>
            <a:r>
              <a:rPr b="0" lang="en-US" sz="1200"/>
              <a:t>PEFT, or Parameter Efficient Fine Tuning</a:t>
            </a:r>
            <a:endParaRPr b="0" sz="1200"/>
          </a:p>
          <a:p>
            <a:pPr indent="-304800" lvl="0" marL="1371600" rtl="0" algn="l">
              <a:spcBef>
                <a:spcPts val="480"/>
              </a:spcBef>
              <a:spcAft>
                <a:spcPts val="0"/>
              </a:spcAft>
              <a:buSzPts val="1200"/>
              <a:buChar char="-"/>
            </a:pPr>
            <a:r>
              <a:rPr b="0" lang="en-US" sz="1200"/>
              <a:t>There are two important PEFT methods: LoRA (Low Rank Adaptation) and QLoRA (Quantized LoRA), where pre-trained models are loaded to GPU as quantized 8-bit and 4-bit weights, respectively.</a:t>
            </a:r>
            <a:endParaRPr b="0" sz="1200">
              <a:solidFill>
                <a:srgbClr val="1C2B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&gt;"/>
            </a:pPr>
            <a:r>
              <a:rPr b="0" lang="en-US" sz="1600"/>
              <a:t>Same input template used across all lesson plans generation: subject, grade, title, learning objectives, and CCSSM</a:t>
            </a:r>
            <a:endParaRPr b="0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&gt;"/>
            </a:pPr>
            <a:r>
              <a:rPr b="0" lang="en-US" sz="1600"/>
              <a:t>Optimized to generate plans in 4 structured sections: warm-up, main tasks (explain + reinforce), cool-down</a:t>
            </a:r>
            <a:endParaRPr b="0" sz="1600"/>
          </a:p>
        </p:txBody>
      </p:sp>
      <p:sp>
        <p:nvSpPr>
          <p:cNvPr id="73" name="Google Shape;73;g34f14b528de_0_15"/>
          <p:cNvSpPr txBox="1"/>
          <p:nvPr>
            <p:ph type="title"/>
          </p:nvPr>
        </p:nvSpPr>
        <p:spPr>
          <a:xfrm>
            <a:off x="447922" y="26385"/>
            <a:ext cx="8197200" cy="993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Fine-tuned LLaMA 2 13b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f0b41688e_0_130"/>
          <p:cNvSpPr txBox="1"/>
          <p:nvPr>
            <p:ph idx="1" type="body"/>
          </p:nvPr>
        </p:nvSpPr>
        <p:spPr>
          <a:xfrm>
            <a:off x="447925" y="1305228"/>
            <a:ext cx="8197200" cy="311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spcBef>
                <a:spcPts val="480"/>
              </a:spcBef>
              <a:spcAft>
                <a:spcPts val="0"/>
              </a:spcAft>
              <a:buSzPts val="2100"/>
              <a:buChar char="&gt;"/>
            </a:pPr>
            <a:r>
              <a:rPr b="0" lang="en-US" sz="2100"/>
              <a:t>Lesson plans sourced from repositories like</a:t>
            </a:r>
            <a:r>
              <a:rPr b="0" lang="en-US" sz="2100"/>
              <a:t> </a:t>
            </a:r>
            <a:r>
              <a:rPr b="0" lang="en-US" sz="2100" u="sng">
                <a:solidFill>
                  <a:schemeClr val="hlink"/>
                </a:solidFill>
                <a:hlinkClick r:id="rId3"/>
              </a:rPr>
              <a:t>Illustrative Mathematics</a:t>
            </a:r>
            <a:endParaRPr b="0" sz="21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2100"/>
          </a:p>
          <a:p>
            <a:pPr indent="-361950" lvl="0" marL="457200" rtl="0" algn="l">
              <a:spcBef>
                <a:spcPts val="480"/>
              </a:spcBef>
              <a:spcAft>
                <a:spcPts val="0"/>
              </a:spcAft>
              <a:buSzPts val="2100"/>
              <a:buChar char="&gt;"/>
            </a:pPr>
            <a:r>
              <a:rPr b="0" lang="en-US" sz="2100"/>
              <a:t>Reviewed and selected by researchers for pedagogical quality and grade appropriateness</a:t>
            </a:r>
            <a:endParaRPr b="0" sz="21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2100"/>
          </a:p>
          <a:p>
            <a:pPr indent="-361950" lvl="0" marL="457200" rtl="0" algn="l">
              <a:spcBef>
                <a:spcPts val="480"/>
              </a:spcBef>
              <a:spcAft>
                <a:spcPts val="0"/>
              </a:spcAft>
              <a:buSzPts val="2100"/>
              <a:buChar char="&gt;"/>
            </a:pPr>
            <a:r>
              <a:rPr b="0" lang="en-US" sz="2100"/>
              <a:t>Lesson plans filtered using semantic similarity search with text embeddings</a:t>
            </a:r>
            <a:endParaRPr b="0" sz="1900"/>
          </a:p>
        </p:txBody>
      </p:sp>
      <p:sp>
        <p:nvSpPr>
          <p:cNvPr id="79" name="Google Shape;79;g34f0b41688e_0_130"/>
          <p:cNvSpPr txBox="1"/>
          <p:nvPr>
            <p:ph type="title"/>
          </p:nvPr>
        </p:nvSpPr>
        <p:spPr>
          <a:xfrm>
            <a:off x="447922" y="26385"/>
            <a:ext cx="8197200" cy="993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Human Curriculum Designer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f0b41688e_0_6"/>
          <p:cNvSpPr txBox="1"/>
          <p:nvPr>
            <p:ph type="title"/>
          </p:nvPr>
        </p:nvSpPr>
        <p:spPr>
          <a:xfrm>
            <a:off x="447922" y="26385"/>
            <a:ext cx="81972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>
                <a:solidFill>
                  <a:srgbClr val="191300"/>
                </a:solidFill>
              </a:rPr>
              <a:t>Lesson Plan</a:t>
            </a:r>
            <a:endParaRPr/>
          </a:p>
        </p:txBody>
      </p:sp>
      <p:pic>
        <p:nvPicPr>
          <p:cNvPr id="85" name="Google Shape;85;g34f0b41688e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" y="1076600"/>
            <a:ext cx="7190550" cy="339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2014-10-14T00:51:43Z</dcterms:created>
  <dc:creator>Alanya Cannon</dc:creator>
</cp:coreProperties>
</file>