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Encode Sans"/>
      <p:regular r:id="rId32"/>
      <p:bold r:id="rId33"/>
    </p:embeddedFont>
    <p:embeddedFont>
      <p:font typeface="Inter"/>
      <p:regular r:id="rId34"/>
      <p:bold r:id="rId35"/>
    </p:embeddedFont>
    <p:embeddedFont>
      <p:font typeface="Encode Sans Black"/>
      <p:bold r:id="rId36"/>
    </p:embeddedFont>
    <p:embeddedFont>
      <p:font typeface="Open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6">
          <p15:clr>
            <a:srgbClr val="A4A3A4"/>
          </p15:clr>
        </p15:guide>
      </p15:sldGuideLst>
    </p:ext>
    <p:ext uri="GoogleSlidesCustomDataVersion2">
      <go:slidesCustomData xmlns:go="http://customooxmlschemas.google.com/" r:id="rId41" roundtripDataSignature="AMtx7mgfD9XSXsYIksvMCrj4gPGdyldT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Italic.fntdata"/><Relationship Id="rId20" Type="http://schemas.openxmlformats.org/officeDocument/2006/relationships/slide" Target="slides/slide15.xml"/><Relationship Id="rId41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33" Type="http://schemas.openxmlformats.org/officeDocument/2006/relationships/font" Target="fonts/EncodeSans-bold.fntdata"/><Relationship Id="rId10" Type="http://schemas.openxmlformats.org/officeDocument/2006/relationships/slide" Target="slides/slide5.xml"/><Relationship Id="rId32" Type="http://schemas.openxmlformats.org/officeDocument/2006/relationships/font" Target="fonts/EncodeSans-regular.fntdata"/><Relationship Id="rId13" Type="http://schemas.openxmlformats.org/officeDocument/2006/relationships/slide" Target="slides/slide8.xml"/><Relationship Id="rId35" Type="http://schemas.openxmlformats.org/officeDocument/2006/relationships/font" Target="fonts/Inter-bold.fntdata"/><Relationship Id="rId12" Type="http://schemas.openxmlformats.org/officeDocument/2006/relationships/slide" Target="slides/slide7.xml"/><Relationship Id="rId34" Type="http://schemas.openxmlformats.org/officeDocument/2006/relationships/font" Target="fonts/Inter-regular.fntdata"/><Relationship Id="rId15" Type="http://schemas.openxmlformats.org/officeDocument/2006/relationships/slide" Target="slides/slide10.xml"/><Relationship Id="rId37" Type="http://schemas.openxmlformats.org/officeDocument/2006/relationships/font" Target="fonts/OpenSans-regular.fntdata"/><Relationship Id="rId14" Type="http://schemas.openxmlformats.org/officeDocument/2006/relationships/slide" Target="slides/slide9.xml"/><Relationship Id="rId36" Type="http://schemas.openxmlformats.org/officeDocument/2006/relationships/font" Target="fonts/EncodeSansBlack-bold.fntdata"/><Relationship Id="rId17" Type="http://schemas.openxmlformats.org/officeDocument/2006/relationships/slide" Target="slides/slide12.xml"/><Relationship Id="rId39" Type="http://schemas.openxmlformats.org/officeDocument/2006/relationships/font" Target="fonts/OpenSans-italic.fntdata"/><Relationship Id="rId16" Type="http://schemas.openxmlformats.org/officeDocument/2006/relationships/slide" Target="slides/slide11.xml"/><Relationship Id="rId38" Type="http://schemas.openxmlformats.org/officeDocument/2006/relationships/font" Target="fonts/OpenSans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" name="Google Shape;2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66cf370e59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g266cf370e59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 we give each of the fellows a bit of time to introduce themselves?</a:t>
            </a:r>
            <a:endParaRPr/>
          </a:p>
        </p:txBody>
      </p:sp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66cf370e5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 we give each of the fellows a bit of time to introduce themselves?</a:t>
            </a:r>
            <a:endParaRPr/>
          </a:p>
        </p:txBody>
      </p:sp>
      <p:sp>
        <p:nvSpPr>
          <p:cNvPr id="151" name="Google Shape;151;g266cf370e59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6bc48635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Will walk through overall schedule of the program and topics </a:t>
            </a:r>
            <a:endParaRPr/>
          </a:p>
        </p:txBody>
      </p:sp>
      <p:sp>
        <p:nvSpPr>
          <p:cNvPr id="157" name="Google Shape;157;g266bc486359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66bc48635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g266bc486359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66bc48635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g266bc486359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" name="Google Shape;2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66bc48635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6" name="Google Shape;176;g266bc486359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6bc48635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g266bc486359_0_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66bc48635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g266bc486359_0_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" name="Google Shape;35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66bc4863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Will give tutors a few minutes to introduce themselves</a:t>
            </a:r>
            <a:endParaRPr/>
          </a:p>
        </p:txBody>
      </p:sp>
      <p:sp>
        <p:nvSpPr>
          <p:cNvPr id="47" name="Google Shape;47;g266bc48635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" name="Google Shape;5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(1) Instructional core: teacher, content, student; their interactions among them. AI has transformed all of them.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(2) You cannot change one thing without changing others. For example, if we encourage adopting AI to personalized and adaptive learning and multi-tiered peer assistance without building educator and administrators’ capacity to appropriately and effectively use AI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6"/>
          <p:cNvSpPr txBox="1"/>
          <p:nvPr>
            <p:ph type="title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300"/>
              </a:buClr>
              <a:buSzPts val="5000"/>
              <a:buFont typeface="Encode Sans Black"/>
              <a:buNone/>
              <a:defRPr b="1" i="0" sz="5000" u="none" cap="none" strike="noStrike">
                <a:solidFill>
                  <a:srgbClr val="191300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" name="Google Shape;1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8081" y="3426449"/>
            <a:ext cx="1600200" cy="1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Content">
  <p:cSld name="Header + Conten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"/>
          <p:cNvSpPr txBox="1"/>
          <p:nvPr>
            <p:ph idx="1" type="body"/>
          </p:nvPr>
        </p:nvSpPr>
        <p:spPr>
          <a:xfrm>
            <a:off x="447923" y="1305217"/>
            <a:ext cx="8197114" cy="2365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Char char="&gt;"/>
              <a:defRPr b="1" i="0" sz="2400" u="none" cap="none" strike="noStrike">
                <a:solidFill>
                  <a:srgbClr val="1913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91300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rgbClr val="1913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1913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191300"/>
              </a:buClr>
              <a:buSzPts val="1600"/>
              <a:buFont typeface="Arial"/>
              <a:buChar char="–"/>
              <a:defRPr b="1" i="0" sz="1600" u="none" cap="none" strike="noStrike">
                <a:solidFill>
                  <a:srgbClr val="1913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191300"/>
              </a:buClr>
              <a:buSzPts val="1400"/>
              <a:buFont typeface="Merriweather Sans"/>
              <a:buChar char="&gt;"/>
              <a:defRPr b="1" i="0" sz="1400" u="none" cap="none" strike="noStrike">
                <a:solidFill>
                  <a:srgbClr val="1913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9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  <a:defRPr b="1" i="0" sz="3000" u="none" cap="none" strike="noStrik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" name="Google Shape;1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9031" y="1020608"/>
            <a:ext cx="1103781" cy="96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/>
          <p:nvPr>
            <p:ph type="title"/>
          </p:nvPr>
        </p:nvSpPr>
        <p:spPr>
          <a:xfrm>
            <a:off x="667500" y="326100"/>
            <a:ext cx="780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2"/>
          <p:cNvSpPr txBox="1"/>
          <p:nvPr>
            <p:ph idx="1" type="body"/>
          </p:nvPr>
        </p:nvSpPr>
        <p:spPr>
          <a:xfrm>
            <a:off x="667500" y="1152475"/>
            <a:ext cx="7809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3.jp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text on a black background&#10;&#10;Description automatically generated" id="6" name="Google Shape;6;p5"/>
          <p:cNvPicPr preferRelativeResize="0"/>
          <p:nvPr/>
        </p:nvPicPr>
        <p:blipFill rotWithShape="1">
          <a:blip r:embed="rId1">
            <a:alphaModFix/>
          </a:blip>
          <a:srcRect b="13468" l="0" r="0" t="0"/>
          <a:stretch/>
        </p:blipFill>
        <p:spPr>
          <a:xfrm>
            <a:off x="2179964" y="4462911"/>
            <a:ext cx="2595310" cy="540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7" name="Google Shape;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1242" y="4509786"/>
            <a:ext cx="1870118" cy="446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text on a black background&#10;&#10;Description automatically generated" id="8" name="Google Shape;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4492" y="4618318"/>
            <a:ext cx="1598266" cy="338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for a university&#10;&#10;Description automatically generated" id="9" name="Google Shape;9;p5"/>
          <p:cNvPicPr preferRelativeResize="0"/>
          <p:nvPr/>
        </p:nvPicPr>
        <p:blipFill rotWithShape="1">
          <a:blip r:embed="rId4">
            <a:alphaModFix/>
          </a:blip>
          <a:srcRect b="41749" l="21010" r="13690" t="45012"/>
          <a:stretch/>
        </p:blipFill>
        <p:spPr>
          <a:xfrm>
            <a:off x="4843878" y="4411141"/>
            <a:ext cx="2392010" cy="62759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5"/>
    <p:sldLayoutId id="2147483650" r:id="rId6"/>
    <p:sldLayoutId id="2147483651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ocs.google.com/forms/d/e/1FAIpQLSfpin73jRY8VeehqRxOH79zqLrWIafRrtS6X5X2QB_l1I-99w/viewform?usp=pp_url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pandas.pydata.org/Pandas_Cheat_Sheet.pdf" TargetMode="External"/><Relationship Id="rId4" Type="http://schemas.openxmlformats.org/officeDocument/2006/relationships/hyperlink" Target="https://jakevdp.github.io/PythonDataScienceHandbook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teachai.org/toolkit" TargetMode="External"/><Relationship Id="rId4" Type="http://schemas.openxmlformats.org/officeDocument/2006/relationships/hyperlink" Target="https://ospi.k12.wa.us/sites/default/files/2024-01/human-centered-ai-guidance-k-12-public-schools.pdf" TargetMode="External"/><Relationship Id="rId5" Type="http://schemas.openxmlformats.org/officeDocument/2006/relationships/hyperlink" Target="https://www.cgcs.org/site/default.aspx?PageType=3&amp;DomainID=4&amp;ModuleInstanceID=834&amp;ViewID=6446EE88-D30C-497E-9316-3F8874B3E108&amp;RenderLoc=0&amp;FlexDataID=8775&amp;PageID=1" TargetMode="External"/><Relationship Id="rId6" Type="http://schemas.openxmlformats.org/officeDocument/2006/relationships/hyperlink" Target="https://unesdoc.unesco.org/ark:/48223/pf0000386693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"/>
          <p:cNvSpPr txBox="1"/>
          <p:nvPr>
            <p:ph type="title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300"/>
              </a:buClr>
              <a:buSzPts val="5000"/>
              <a:buFont typeface="Encode Sans Black"/>
              <a:buNone/>
            </a:pPr>
            <a:r>
              <a:rPr lang="en-US" sz="2800"/>
              <a:t>ISEA Logistics and Overview of AI/ML in Education</a:t>
            </a:r>
            <a:br>
              <a:rPr lang="en-US" sz="2800">
                <a:solidFill>
                  <a:srgbClr val="191300"/>
                </a:solidFill>
              </a:rPr>
            </a:br>
            <a:br>
              <a:rPr lang="en-US" sz="2800">
                <a:solidFill>
                  <a:srgbClr val="191300"/>
                </a:solidFill>
              </a:rPr>
            </a:br>
            <a:r>
              <a:rPr lang="en-US" sz="1800"/>
              <a:t>ISEA Session </a:t>
            </a:r>
            <a:r>
              <a:rPr lang="en-US" sz="1800">
                <a:solidFill>
                  <a:srgbClr val="191300"/>
                </a:solidFill>
              </a:rPr>
              <a:t>1</a:t>
            </a:r>
            <a:endParaRPr sz="1800"/>
          </a:p>
        </p:txBody>
      </p:sp>
      <p:sp>
        <p:nvSpPr>
          <p:cNvPr id="26" name="Google Shape;26;p1"/>
          <p:cNvSpPr txBox="1"/>
          <p:nvPr/>
        </p:nvSpPr>
        <p:spPr>
          <a:xfrm>
            <a:off x="514163" y="3570247"/>
            <a:ext cx="4572000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Dr Min Sun and Dr Lovenoor Aulck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University of Washington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1.26.2024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66cf370e59_1_5"/>
          <p:cNvSpPr txBox="1"/>
          <p:nvPr>
            <p:ph idx="1" type="body"/>
          </p:nvPr>
        </p:nvSpPr>
        <p:spPr>
          <a:xfrm>
            <a:off x="447923" y="1305217"/>
            <a:ext cx="8197200" cy="23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Stimulate your interests in the intersection of AI/ML, data science, software engineering, and education.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Introduce use cases and develop fellows’ ability to apply technical skills to solve educational problems. 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Develop fellows’ critical thinking and creativity. 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Co-construct knowledge and learning among ISEA fellows and instructors.</a:t>
            </a:r>
            <a:endParaRPr sz="2000"/>
          </a:p>
        </p:txBody>
      </p:sp>
      <p:sp>
        <p:nvSpPr>
          <p:cNvPr id="110" name="Google Shape;110;g266cf370e59_1_5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Goals Of ISEA Web Sessions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447922" y="1143852"/>
            <a:ext cx="8197114" cy="2365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Arial"/>
              <a:buChar char="&gt;"/>
            </a:pPr>
            <a:r>
              <a:rPr b="0" i="0" lang="en-US" sz="1500" u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The human-centered partnership model</a:t>
            </a:r>
            <a:r>
              <a:rPr b="0" i="0" lang="en-US" sz="1500" u="none" strike="noStrike">
                <a:solidFill>
                  <a:srgbClr val="262626"/>
                </a:solidFill>
              </a:rPr>
              <a:t>:</a:t>
            </a:r>
            <a:r>
              <a:rPr b="0" lang="en-US" sz="15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1500" u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people, computer, and domain knowledge interact at every stage of data pipeline to enhance learning opportunity, human decision-making efficiency, and organization performance, and system-level equity.</a:t>
            </a:r>
            <a:br>
              <a:rPr lang="en-US" sz="2400"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  <p:sp>
        <p:nvSpPr>
          <p:cNvPr id="116" name="Google Shape;116;p18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b="1" lang="en-US" sz="2000">
                <a:solidFill>
                  <a:srgbClr val="262626"/>
                </a:solidFill>
                <a:latin typeface="Encode Sans"/>
                <a:ea typeface="Encode Sans"/>
                <a:cs typeface="Encode Sans"/>
                <a:sym typeface="Encode Sans"/>
              </a:rPr>
              <a:t>A Human-Centered </a:t>
            </a:r>
            <a:r>
              <a:rPr lang="en-US" sz="2000">
                <a:solidFill>
                  <a:srgbClr val="262626"/>
                </a:solidFill>
                <a:latin typeface="Encode Sans"/>
                <a:ea typeface="Encode Sans"/>
                <a:cs typeface="Encode Sans"/>
                <a:sym typeface="Encode Sans"/>
              </a:rPr>
              <a:t>P</a:t>
            </a:r>
            <a:r>
              <a:rPr b="1" lang="en-US" sz="2000">
                <a:solidFill>
                  <a:srgbClr val="262626"/>
                </a:solidFill>
                <a:latin typeface="Encode Sans"/>
                <a:ea typeface="Encode Sans"/>
                <a:cs typeface="Encode Sans"/>
                <a:sym typeface="Encode Sans"/>
              </a:rPr>
              <a:t>artnership </a:t>
            </a:r>
            <a:r>
              <a:rPr lang="en-US" sz="2000">
                <a:solidFill>
                  <a:srgbClr val="262626"/>
                </a:solidFill>
                <a:latin typeface="Encode Sans"/>
                <a:ea typeface="Encode Sans"/>
                <a:cs typeface="Encode Sans"/>
                <a:sym typeface="Encode Sans"/>
              </a:rPr>
              <a:t>M</a:t>
            </a:r>
            <a:r>
              <a:rPr b="1" lang="en-US" sz="2000">
                <a:solidFill>
                  <a:srgbClr val="262626"/>
                </a:solidFill>
                <a:latin typeface="Encode Sans"/>
                <a:ea typeface="Encode Sans"/>
                <a:cs typeface="Encode Sans"/>
                <a:sym typeface="Encode Sans"/>
              </a:rPr>
              <a:t>odel of Education Data Science</a:t>
            </a:r>
            <a:endParaRPr sz="2000"/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5319" y="2117124"/>
            <a:ext cx="4983892" cy="2158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Human-Centered Data Science Cycle</a:t>
            </a:r>
            <a:endParaRPr/>
          </a:p>
        </p:txBody>
      </p:sp>
      <p:sp>
        <p:nvSpPr>
          <p:cNvPr id="123" name="Google Shape;123;p2"/>
          <p:cNvSpPr txBox="1"/>
          <p:nvPr/>
        </p:nvSpPr>
        <p:spPr>
          <a:xfrm>
            <a:off x="498963" y="4310526"/>
            <a:ext cx="81460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Aragon, C., Guha, S., Kogan, M., Muller, M., &amp; Neff, G. (2022). </a:t>
            </a:r>
            <a:r>
              <a:rPr b="0" i="1" lang="en-US" sz="11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Human-centered data science: an introduction</a:t>
            </a:r>
            <a:r>
              <a:rPr b="0" i="0" lang="en-US" sz="11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 MIT Press. p.14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diagram of a model&#10;&#10;Description automatically generated" id="124" name="Google Shape;12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1089" y="949162"/>
            <a:ext cx="5295300" cy="3361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 sz="2000"/>
              <a:t>Example: Math Lesson Plan Quality Data Pipeline</a:t>
            </a:r>
            <a:endParaRPr sz="2000"/>
          </a:p>
        </p:txBody>
      </p:sp>
      <p:sp>
        <p:nvSpPr>
          <p:cNvPr id="130" name="Google Shape;130;p17"/>
          <p:cNvSpPr txBox="1"/>
          <p:nvPr>
            <p:ph idx="1" type="body"/>
          </p:nvPr>
        </p:nvSpPr>
        <p:spPr>
          <a:xfrm>
            <a:off x="447917" y="3830595"/>
            <a:ext cx="8197114" cy="664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76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b="0" lang="en-US" sz="1200"/>
              <a:t>Sun, M., Ai, W., Liu, J., Males, L., &amp; Boston, M. (2022). Integration of computer-assisted methods and human interactions to understand lesson plan quality and teaching to advance middle-grade mathematics instruction. https://www.nsf.gov/awardsearch/showAward?AWD_ID=2300291</a:t>
            </a:r>
            <a:endParaRPr/>
          </a:p>
        </p:txBody>
      </p:sp>
      <p:pic>
        <p:nvPicPr>
          <p:cNvPr id="131" name="Google Shape;13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0200" y="1377950"/>
            <a:ext cx="5943600" cy="23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 txBox="1"/>
          <p:nvPr>
            <p:ph idx="1" type="body"/>
          </p:nvPr>
        </p:nvSpPr>
        <p:spPr>
          <a:xfrm>
            <a:off x="447923" y="1305217"/>
            <a:ext cx="8197114" cy="2365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  <p:sp>
        <p:nvSpPr>
          <p:cNvPr id="137" name="Google Shape;137;p3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 sz="2500"/>
              <a:t>Example: Math Lesson Plan Quality Data Pipeline</a:t>
            </a:r>
            <a:endParaRPr sz="2500"/>
          </a:p>
        </p:txBody>
      </p:sp>
      <p:sp>
        <p:nvSpPr>
          <p:cNvPr id="138" name="Google Shape;138;p3"/>
          <p:cNvSpPr txBox="1"/>
          <p:nvPr/>
        </p:nvSpPr>
        <p:spPr>
          <a:xfrm>
            <a:off x="447917" y="3830595"/>
            <a:ext cx="8197114" cy="664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76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rPr b="0" i="0" lang="en-US" sz="1200" u="none" cap="none" strike="noStrike">
                <a:solidFill>
                  <a:srgbClr val="191300"/>
                </a:solidFill>
                <a:latin typeface="Open Sans"/>
                <a:ea typeface="Open Sans"/>
                <a:cs typeface="Open Sans"/>
                <a:sym typeface="Open Sans"/>
              </a:rPr>
              <a:t>Sun, M., Ai, W., Liu, J., Males, L., &amp; Boston, M. (2022). Integration of computer-assisted methods and human interactions to understand lesson plan quality and teaching to advance middle-grade mathematics instruction. https://www.nsf.gov/awardsearch/showAward?AWD_ID=2300291</a:t>
            </a:r>
            <a:endParaRPr b="0" i="0" sz="1200" u="none" cap="none" strike="noStrike">
              <a:solidFill>
                <a:srgbClr val="1913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9" name="Google Shape;13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0200" y="1179637"/>
            <a:ext cx="5943600" cy="2617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utput image" id="144" name="Google Shape;144;p11"/>
          <p:cNvPicPr preferRelativeResize="0"/>
          <p:nvPr/>
        </p:nvPicPr>
        <p:blipFill rotWithShape="1">
          <a:blip r:embed="rId3">
            <a:alphaModFix/>
          </a:blip>
          <a:srcRect b="6975" l="0" r="0" t="0"/>
          <a:stretch/>
        </p:blipFill>
        <p:spPr>
          <a:xfrm>
            <a:off x="617700" y="1936100"/>
            <a:ext cx="3457451" cy="248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1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Educational Data Science and AI Training</a:t>
            </a:r>
            <a:endParaRPr/>
          </a:p>
        </p:txBody>
      </p:sp>
      <p:sp>
        <p:nvSpPr>
          <p:cNvPr id="146" name="Google Shape;146;p11"/>
          <p:cNvSpPr txBox="1"/>
          <p:nvPr/>
        </p:nvSpPr>
        <p:spPr>
          <a:xfrm>
            <a:off x="617699" y="1154872"/>
            <a:ext cx="790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 the inaugural cohort, ISEA attracted</a:t>
            </a:r>
            <a:r>
              <a:rPr b="1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186 well-qualified applicants across four sectors: Higher education, non-profit think tanks and research institutions, K-12 district and state agencies, and EdTech industries.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diagram of two people&#10;&#10;Description automatically generated" id="147" name="Google Shape;14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9765" y="3307484"/>
            <a:ext cx="4258356" cy="128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3369" y="1847169"/>
            <a:ext cx="4251169" cy="135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66cf370e59_0_1"/>
          <p:cNvSpPr txBox="1"/>
          <p:nvPr>
            <p:ph idx="1" type="body"/>
          </p:nvPr>
        </p:nvSpPr>
        <p:spPr>
          <a:xfrm>
            <a:off x="447923" y="1305217"/>
            <a:ext cx="8197200" cy="23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If you haven’t done so already, please share your name, organization, role, and your learning interests in data science in education in the Teams space</a:t>
            </a:r>
            <a:endParaRPr b="0" sz="18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&gt;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small group activity (5 mins)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&gt;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Introduce yourself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&gt;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What drove you to ISEA?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&gt;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How do you think about the human-centered data science cycle, and how might you use some of the concepts to inform your work?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286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  <p:sp>
        <p:nvSpPr>
          <p:cNvPr id="154" name="Google Shape;154;g266cf370e59_0_1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Fellow Introduction and Break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66bc486359_0_46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Session Overview</a:t>
            </a:r>
            <a:endParaRPr/>
          </a:p>
        </p:txBody>
      </p:sp>
      <p:pic>
        <p:nvPicPr>
          <p:cNvPr id="160" name="Google Shape;160;g266bc486359_0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9963" y="1217027"/>
            <a:ext cx="5464076" cy="30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66bc486359_0_74"/>
          <p:cNvSpPr txBox="1"/>
          <p:nvPr>
            <p:ph idx="1" type="body"/>
          </p:nvPr>
        </p:nvSpPr>
        <p:spPr>
          <a:xfrm>
            <a:off x="447923" y="1305217"/>
            <a:ext cx="8197200" cy="23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667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None/>
            </a:pPr>
            <a:r>
              <a:rPr b="0"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Use this link</a:t>
            </a: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indent="-304800" lvl="0" marL="685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None/>
            </a:pPr>
            <a:r>
              <a:t/>
            </a:r>
            <a:endParaRPr b="0" sz="1800">
              <a:latin typeface="Arial"/>
              <a:ea typeface="Arial"/>
              <a:cs typeface="Arial"/>
              <a:sym typeface="Arial"/>
            </a:endParaRPr>
          </a:p>
          <a:p>
            <a:pPr indent="-419100" lvl="0" marL="685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AutoNum type="arabicPeriod"/>
            </a:pP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Which are the three topics you are most excited about?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419100" lvl="0" marL="685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AutoNum type="arabicPeriod"/>
            </a:pP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Which are the three topics that are most relevant to your work?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419100" lvl="0" marL="685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AutoNum type="arabicPeriod"/>
            </a:pP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Any other topics of interests you wish to discuss?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419100" lvl="0" marL="685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AutoNum type="arabicPeriod"/>
            </a:pP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Any recommendations /expectations on teaching styles and methods?</a:t>
            </a:r>
            <a:endParaRPr b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266bc486359_0_74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Individual Think and Share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66bc486359_0_33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Hackweek</a:t>
            </a:r>
            <a:endParaRPr/>
          </a:p>
        </p:txBody>
      </p:sp>
      <p:sp>
        <p:nvSpPr>
          <p:cNvPr id="172" name="Google Shape;172;g266bc486359_0_33"/>
          <p:cNvSpPr txBox="1"/>
          <p:nvPr>
            <p:ph idx="1" type="body"/>
          </p:nvPr>
        </p:nvSpPr>
        <p:spPr>
          <a:xfrm>
            <a:off x="447925" y="1305225"/>
            <a:ext cx="3598200" cy="28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Week of July 8th-12th on the University of Washington campus in Seattle</a:t>
            </a:r>
            <a:endParaRPr b="0" sz="18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&gt;"/>
            </a:pP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We will share additional details as they’re finalized</a:t>
            </a:r>
            <a:endParaRPr b="0"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  <p:pic>
        <p:nvPicPr>
          <p:cNvPr id="173" name="Google Shape;173;g266bc486359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5778" y="1315975"/>
            <a:ext cx="4392400" cy="2511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 txBox="1"/>
          <p:nvPr>
            <p:ph idx="1" type="body"/>
          </p:nvPr>
        </p:nvSpPr>
        <p:spPr>
          <a:xfrm>
            <a:off x="447923" y="1305217"/>
            <a:ext cx="8197114" cy="2365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i="0" lang="en-US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Introduce the instructors and the students to each other</a:t>
            </a:r>
            <a:endParaRPr b="0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i="0" lang="en-US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Introduce </a:t>
            </a:r>
            <a:r>
              <a:rPr b="0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foundational</a:t>
            </a:r>
            <a:r>
              <a:rPr b="0" i="0" lang="en-US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concepts: data science, AI, ML and human-centered, domain specific data science, data science in education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i="0" lang="en-US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Introduce the human-centered data science cycle and Emphasize the role of governance and responsible AI/ML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an overview of the ISEA schedule and resources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Get organized: logistics, data collection efforts</a:t>
            </a:r>
            <a:endParaRPr/>
          </a:p>
        </p:txBody>
      </p:sp>
      <p:sp>
        <p:nvSpPr>
          <p:cNvPr id="32" name="Google Shape;32;p10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>
                <a:solidFill>
                  <a:srgbClr val="191300"/>
                </a:solidFill>
              </a:rPr>
              <a:t>Learning Objectives/Agenda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66bc486359_0_27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Resources</a:t>
            </a:r>
            <a:endParaRPr/>
          </a:p>
        </p:txBody>
      </p:sp>
      <p:sp>
        <p:nvSpPr>
          <p:cNvPr id="179" name="Google Shape;179;g266bc486359_0_27"/>
          <p:cNvSpPr txBox="1"/>
          <p:nvPr>
            <p:ph idx="1" type="body"/>
          </p:nvPr>
        </p:nvSpPr>
        <p:spPr>
          <a:xfrm>
            <a:off x="447923" y="1305217"/>
            <a:ext cx="8197200" cy="23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Teams</a:t>
            </a: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: Your primary means of communication with those in the program. Feel free to send Lavi a direct message about any program-related issue or question. Feel free to also reach out to your tutors using Teams</a:t>
            </a:r>
            <a:endParaRPr b="0" sz="18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12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&gt;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Canvas</a:t>
            </a: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: Your primary means of managing all the content from the program. Slides and videos will be shared here. Schedules will be updated here (if/when needed)</a:t>
            </a:r>
            <a:endParaRPr b="0" sz="18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 </a:t>
            </a:r>
            <a:endParaRPr b="0" sz="15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&gt;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Computational resources</a:t>
            </a: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: more on this soon!</a:t>
            </a:r>
            <a:endParaRPr b="0"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66bc486359_0_64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Program Data Collection </a:t>
            </a:r>
            <a:endParaRPr/>
          </a:p>
        </p:txBody>
      </p:sp>
      <p:sp>
        <p:nvSpPr>
          <p:cNvPr id="185" name="Google Shape;185;g266bc486359_0_64"/>
          <p:cNvSpPr txBox="1"/>
          <p:nvPr>
            <p:ph idx="1" type="body"/>
          </p:nvPr>
        </p:nvSpPr>
        <p:spPr>
          <a:xfrm>
            <a:off x="447923" y="1305217"/>
            <a:ext cx="8197200" cy="23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Emily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&gt;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Data Collection for IES</a:t>
            </a:r>
            <a:endParaRPr b="0"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66bc486359_0_79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Homework</a:t>
            </a:r>
            <a:endParaRPr/>
          </a:p>
        </p:txBody>
      </p:sp>
      <p:sp>
        <p:nvSpPr>
          <p:cNvPr id="191" name="Google Shape;191;g266bc486359_0_79"/>
          <p:cNvSpPr txBox="1"/>
          <p:nvPr>
            <p:ph idx="1" type="body"/>
          </p:nvPr>
        </p:nvSpPr>
        <p:spPr>
          <a:xfrm>
            <a:off x="447925" y="1305227"/>
            <a:ext cx="8197200" cy="28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i="0" lang="en-US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Preview next week’s materials (will be posted soon)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about the basics of </a:t>
            </a:r>
            <a:r>
              <a:rPr b="0" i="0" lang="en-US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python programming </a:t>
            </a:r>
            <a:r>
              <a:rPr b="0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Colab environments: </a:t>
            </a:r>
            <a:endParaRPr b="0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b="0" lang="en-US" sz="1400" u="sng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https://pandas.pydata.org/Pandas_Cheat_Sheet.pdf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b="0" lang="en-US" sz="1400" u="sng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https://jakevdp.github.io/PythonDataScienceHandbook/</a:t>
            </a:r>
            <a:endParaRPr b="0" sz="1400" u="sng">
              <a:solidFill>
                <a:srgbClr val="1155C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b="0" lang="en-US" sz="1400" u="sng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https://colab.research.google.com/</a:t>
            </a:r>
            <a:endParaRPr b="0" sz="1400" u="sng">
              <a:solidFill>
                <a:srgbClr val="1155C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b="0"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https://www.statlearning.com/</a:t>
            </a:r>
            <a:endParaRPr b="0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Complete the surveys</a:t>
            </a:r>
            <a:endParaRPr b="0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–"/>
            </a:pPr>
            <a:r>
              <a:rPr b="0" i="0" lang="en-US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 about </a:t>
            </a:r>
            <a:r>
              <a:rPr b="0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</a:t>
            </a:r>
            <a:r>
              <a:rPr b="0" i="0" lang="en-US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interests</a:t>
            </a:r>
            <a:endParaRPr b="0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–"/>
            </a:pPr>
            <a:r>
              <a:rPr b="0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en-US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re-test of data science knowledge and skills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/>
          <p:nvPr>
            <p:ph idx="1" type="body"/>
          </p:nvPr>
        </p:nvSpPr>
        <p:spPr>
          <a:xfrm>
            <a:off x="447923" y="1305217"/>
            <a:ext cx="8197114" cy="2365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  <p:sp>
        <p:nvSpPr>
          <p:cNvPr id="38" name="Google Shape;38;p12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Instructors</a:t>
            </a:r>
            <a:endParaRPr/>
          </a:p>
        </p:txBody>
      </p:sp>
      <p:pic>
        <p:nvPicPr>
          <p:cNvPr descr="A group of men's portraits&#10;&#10;Description automatically generated" id="39" name="Google Shape;39;p12"/>
          <p:cNvPicPr preferRelativeResize="0"/>
          <p:nvPr/>
        </p:nvPicPr>
        <p:blipFill rotWithShape="1">
          <a:blip r:embed="rId3">
            <a:alphaModFix/>
          </a:blip>
          <a:srcRect b="47825" l="0" r="0" t="0"/>
          <a:stretch/>
        </p:blipFill>
        <p:spPr>
          <a:xfrm>
            <a:off x="3675028" y="1299777"/>
            <a:ext cx="4690041" cy="1777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person and person&#10;&#10;Description automatically generated" id="40" name="Google Shape;4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94" y="1254123"/>
            <a:ext cx="2135335" cy="2123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ith a beard&#10;&#10;Description automatically generated" id="41" name="Google Shape;4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5362" y="1380461"/>
            <a:ext cx="930902" cy="20289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person's name tag&#10;&#10;Description automatically generated" id="42" name="Google Shape;4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04173" y="1380455"/>
            <a:ext cx="1127583" cy="1777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glasses and a badge&#10;&#10;Description automatically generated" id="43" name="Google Shape;43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90412" y="1432106"/>
            <a:ext cx="1127583" cy="149710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2"/>
          <p:cNvSpPr/>
          <p:nvPr/>
        </p:nvSpPr>
        <p:spPr>
          <a:xfrm>
            <a:off x="2125362" y="2084174"/>
            <a:ext cx="854922" cy="98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Lovenoor Aulck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66bc486359_0_0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Tutors</a:t>
            </a:r>
            <a:endParaRPr/>
          </a:p>
        </p:txBody>
      </p:sp>
      <p:pic>
        <p:nvPicPr>
          <p:cNvPr id="50" name="Google Shape;50;g266bc48635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9725" y="1165280"/>
            <a:ext cx="2127076" cy="20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g266bc48635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6100" y="1175900"/>
            <a:ext cx="2258499" cy="20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g266bc486359_0_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g266bc486359_0_0"/>
          <p:cNvSpPr txBox="1"/>
          <p:nvPr/>
        </p:nvSpPr>
        <p:spPr>
          <a:xfrm>
            <a:off x="1416150" y="3181875"/>
            <a:ext cx="22584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Jiaying Xiao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jxiao6@uw.edu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Candidate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of Education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266bc486359_0_0"/>
          <p:cNvSpPr txBox="1"/>
          <p:nvPr/>
        </p:nvSpPr>
        <p:spPr>
          <a:xfrm>
            <a:off x="5727325" y="3181875"/>
            <a:ext cx="24831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Edouard (Ed) Seryozhenko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edouas@uw.edu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 Student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Science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title"/>
          </p:nvPr>
        </p:nvSpPr>
        <p:spPr>
          <a:xfrm>
            <a:off x="418100" y="1119650"/>
            <a:ext cx="2443500" cy="12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multidisciplinary, multisector intersection focus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" name="Google Shape;60;p13"/>
          <p:cNvGrpSpPr/>
          <p:nvPr/>
        </p:nvGrpSpPr>
        <p:grpSpPr>
          <a:xfrm>
            <a:off x="3586719" y="774894"/>
            <a:ext cx="5426043" cy="3593737"/>
            <a:chOff x="2098633" y="604285"/>
            <a:chExt cx="6116608" cy="4084256"/>
          </a:xfrm>
        </p:grpSpPr>
        <p:sp>
          <p:nvSpPr>
            <p:cNvPr id="61" name="Google Shape;61;p13"/>
            <p:cNvSpPr/>
            <p:nvPr/>
          </p:nvSpPr>
          <p:spPr>
            <a:xfrm>
              <a:off x="2098633" y="604285"/>
              <a:ext cx="3962853" cy="4084256"/>
            </a:xfrm>
            <a:custGeom>
              <a:rect b="b" l="l" r="r" t="t"/>
              <a:pathLst>
                <a:path extrusionOk="0" h="2438400" w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</a:path>
              </a:pathLst>
            </a:custGeom>
            <a:solidFill>
              <a:srgbClr val="4372C3">
                <a:alpha val="49019"/>
              </a:srgbClr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400" lIns="325100" spcFirstLastPara="1" rIns="325100" wrap="square" tIns="426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Artificial Intelligence (AI)</a:t>
              </a:r>
              <a:endPara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4533257" y="604286"/>
              <a:ext cx="3681984" cy="3962400"/>
            </a:xfrm>
            <a:custGeom>
              <a:rect b="b" l="l" r="r" t="t"/>
              <a:pathLst>
                <a:path extrusionOk="0" h="2438400" w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</a:path>
              </a:pathLst>
            </a:custGeom>
            <a:solidFill>
              <a:srgbClr val="4372C3">
                <a:alpha val="49019"/>
              </a:srgbClr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7350" lIns="745725" spcFirstLastPara="1" rIns="229600" wrap="square" tIns="629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Science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2742338" y="2128285"/>
              <a:ext cx="2438400" cy="2438400"/>
            </a:xfrm>
            <a:custGeom>
              <a:rect b="b" l="l" r="r" t="t"/>
              <a:pathLst>
                <a:path extrusionOk="0" h="2438400" w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</a:path>
              </a:pathLst>
            </a:custGeom>
            <a:solidFill>
              <a:srgbClr val="4372C3">
                <a:alpha val="49019"/>
              </a:srgbClr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7350" lIns="229600" spcFirstLastPara="1" rIns="745725" wrap="square" tIns="629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Machine Learning (ML)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" name="Google Shape;64;p13"/>
          <p:cNvSpPr/>
          <p:nvPr/>
        </p:nvSpPr>
        <p:spPr>
          <a:xfrm>
            <a:off x="2614693" y="1119650"/>
            <a:ext cx="3395472" cy="3486912"/>
          </a:xfrm>
          <a:custGeom>
            <a:rect b="b" l="l" r="r" t="t"/>
            <a:pathLst>
              <a:path extrusionOk="0" h="2438400" w="2438400">
                <a:moveTo>
                  <a:pt x="0" y="1219200"/>
                </a:moveTo>
                <a:cubicBezTo>
                  <a:pt x="0" y="545854"/>
                  <a:pt x="545854" y="0"/>
                  <a:pt x="1219200" y="0"/>
                </a:cubicBezTo>
                <a:cubicBezTo>
                  <a:pt x="1892546" y="0"/>
                  <a:pt x="2438400" y="545854"/>
                  <a:pt x="2438400" y="1219200"/>
                </a:cubicBezTo>
                <a:cubicBezTo>
                  <a:pt x="2438400" y="1892546"/>
                  <a:pt x="1892546" y="2438400"/>
                  <a:pt x="1219200" y="2438400"/>
                </a:cubicBezTo>
                <a:cubicBezTo>
                  <a:pt x="545854" y="2438400"/>
                  <a:pt x="0" y="1892546"/>
                  <a:pt x="0" y="1219200"/>
                </a:cubicBezTo>
                <a:close/>
              </a:path>
            </a:pathLst>
          </a:custGeom>
          <a:solidFill>
            <a:srgbClr val="4372C3">
              <a:alpha val="49019"/>
            </a:srgbClr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400" lIns="325100" spcFirstLastPara="1" rIns="325100" wrap="square" tIns="426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Software Engineering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75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3975971" y="174519"/>
            <a:ext cx="3395690" cy="3486498"/>
          </a:xfrm>
          <a:custGeom>
            <a:rect b="b" l="l" r="r" t="t"/>
            <a:pathLst>
              <a:path extrusionOk="0" h="2438400" w="2438400">
                <a:moveTo>
                  <a:pt x="0" y="1219200"/>
                </a:moveTo>
                <a:cubicBezTo>
                  <a:pt x="0" y="545854"/>
                  <a:pt x="545854" y="0"/>
                  <a:pt x="1219200" y="0"/>
                </a:cubicBezTo>
                <a:cubicBezTo>
                  <a:pt x="1892546" y="0"/>
                  <a:pt x="2438400" y="545854"/>
                  <a:pt x="2438400" y="1219200"/>
                </a:cubicBezTo>
                <a:cubicBezTo>
                  <a:pt x="2438400" y="1892546"/>
                  <a:pt x="1892546" y="2438400"/>
                  <a:pt x="1219200" y="2438400"/>
                </a:cubicBezTo>
                <a:cubicBezTo>
                  <a:pt x="545854" y="2438400"/>
                  <a:pt x="0" y="1892546"/>
                  <a:pt x="0" y="1219200"/>
                </a:cubicBezTo>
                <a:close/>
              </a:path>
            </a:pathLst>
          </a:custGeom>
          <a:solidFill>
            <a:srgbClr val="4372C3">
              <a:alpha val="49019"/>
            </a:srgbClr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400" lIns="325100" spcFirstLastPara="1" rIns="325100" wrap="square" tIns="426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 and Learning Sciences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75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3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What is ISEA?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/>
          <p:nvPr>
            <p:ph idx="1" type="body"/>
          </p:nvPr>
        </p:nvSpPr>
        <p:spPr>
          <a:xfrm>
            <a:off x="447923" y="1305217"/>
            <a:ext cx="8197114" cy="2365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Char char="&gt;"/>
            </a:pPr>
            <a:r>
              <a:rPr lang="en-US"/>
              <a:t>This field is moving so RAPIDLY!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Char char="&gt;"/>
            </a:pPr>
            <a:r>
              <a:rPr lang="en-US"/>
              <a:t>The lines of different disciplines will blur even more. 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Char char="&gt;"/>
            </a:pPr>
            <a:r>
              <a:rPr lang="en-US"/>
              <a:t>A new generation of scholars and edtech workforce emerges.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My Feeling About This Field: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title"/>
          </p:nvPr>
        </p:nvSpPr>
        <p:spPr>
          <a:xfrm>
            <a:off x="367553" y="278633"/>
            <a:ext cx="8368803" cy="7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0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AI and ML-Powered Data Science Methods Can Influence Many Aspects of Classroom Instruction</a:t>
            </a:r>
            <a:endParaRPr b="0" sz="2000">
              <a:latin typeface="Encode Sans"/>
              <a:ea typeface="Encode Sans"/>
              <a:cs typeface="Encode Sans"/>
              <a:sym typeface="Encode Sans"/>
            </a:endParaRPr>
          </a:p>
        </p:txBody>
      </p:sp>
      <p:grpSp>
        <p:nvGrpSpPr>
          <p:cNvPr id="78" name="Google Shape;78;p14"/>
          <p:cNvGrpSpPr/>
          <p:nvPr/>
        </p:nvGrpSpPr>
        <p:grpSpPr>
          <a:xfrm>
            <a:off x="5073138" y="2899401"/>
            <a:ext cx="1654638" cy="1603710"/>
            <a:chOff x="4303281" y="2158374"/>
            <a:chExt cx="1917087" cy="1854000"/>
          </a:xfrm>
        </p:grpSpPr>
        <p:sp>
          <p:nvSpPr>
            <p:cNvPr id="79" name="Google Shape;79;p14"/>
            <p:cNvSpPr/>
            <p:nvPr/>
          </p:nvSpPr>
          <p:spPr>
            <a:xfrm>
              <a:off x="4366368" y="2158374"/>
              <a:ext cx="1854000" cy="1854000"/>
            </a:xfrm>
            <a:prstGeom prst="ellipse">
              <a:avLst/>
            </a:prstGeom>
            <a:solidFill>
              <a:srgbClr val="0B7743"/>
            </a:solidFill>
            <a:ln cap="flat" cmpd="sng" w="28575">
              <a:solidFill>
                <a:srgbClr val="65F0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4"/>
            <p:cNvSpPr txBox="1"/>
            <p:nvPr/>
          </p:nvSpPr>
          <p:spPr>
            <a:xfrm>
              <a:off x="4303281" y="2641562"/>
              <a:ext cx="1917087" cy="768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Student </a:t>
              </a:r>
              <a:endParaRPr b="1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- Personalized and adaptive learning</a:t>
              </a:r>
              <a:endParaRPr b="0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(e.g., Dreambox)</a:t>
              </a:r>
              <a:endParaRPr b="0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- Multi-tiered supporting mechanisms (Panorama etc)</a:t>
              </a:r>
              <a:endParaRPr b="0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1" name="Google Shape;81;p14"/>
          <p:cNvGrpSpPr/>
          <p:nvPr/>
        </p:nvGrpSpPr>
        <p:grpSpPr>
          <a:xfrm>
            <a:off x="1652816" y="2888996"/>
            <a:ext cx="1618357" cy="1603710"/>
            <a:chOff x="2986712" y="2158374"/>
            <a:chExt cx="1854000" cy="1854000"/>
          </a:xfrm>
        </p:grpSpPr>
        <p:sp>
          <p:nvSpPr>
            <p:cNvPr id="82" name="Google Shape;82;p14"/>
            <p:cNvSpPr/>
            <p:nvPr/>
          </p:nvSpPr>
          <p:spPr>
            <a:xfrm>
              <a:off x="2986712" y="2158374"/>
              <a:ext cx="1854000" cy="1854000"/>
            </a:xfrm>
            <a:prstGeom prst="ellipse">
              <a:avLst/>
            </a:prstGeom>
            <a:solidFill>
              <a:srgbClr val="0E9453"/>
            </a:solidFill>
            <a:ln cap="flat" cmpd="sng" w="28575">
              <a:solidFill>
                <a:srgbClr val="65F0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4"/>
            <p:cNvSpPr txBox="1"/>
            <p:nvPr/>
          </p:nvSpPr>
          <p:spPr>
            <a:xfrm>
              <a:off x="3020700" y="2560396"/>
              <a:ext cx="1704900" cy="7263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Content</a:t>
              </a:r>
              <a:endParaRPr b="1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- </a:t>
              </a: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Curriculum and instructional material analysis and generation</a:t>
              </a:r>
              <a:endParaRPr b="0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4" name="Google Shape;84;p14"/>
          <p:cNvGrpSpPr/>
          <p:nvPr/>
        </p:nvGrpSpPr>
        <p:grpSpPr>
          <a:xfrm>
            <a:off x="3314467" y="1150574"/>
            <a:ext cx="1654695" cy="1646723"/>
            <a:chOff x="3811369" y="841564"/>
            <a:chExt cx="1854000" cy="1854000"/>
          </a:xfrm>
        </p:grpSpPr>
        <p:sp>
          <p:nvSpPr>
            <p:cNvPr id="85" name="Google Shape;85;p14"/>
            <p:cNvSpPr/>
            <p:nvPr/>
          </p:nvSpPr>
          <p:spPr>
            <a:xfrm>
              <a:off x="3811369" y="841564"/>
              <a:ext cx="1854000" cy="1854000"/>
            </a:xfrm>
            <a:prstGeom prst="ellipse">
              <a:avLst/>
            </a:prstGeom>
            <a:solidFill>
              <a:srgbClr val="085630"/>
            </a:solidFill>
            <a:ln cap="flat" cmpd="sng" w="28575">
              <a:solidFill>
                <a:srgbClr val="65F0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4"/>
            <p:cNvSpPr txBox="1"/>
            <p:nvPr/>
          </p:nvSpPr>
          <p:spPr>
            <a:xfrm>
              <a:off x="4047121" y="1507884"/>
              <a:ext cx="1486500" cy="56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Teacher</a:t>
              </a:r>
              <a:endParaRPr b="1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- AI coaching and feedback (e.g., TeachFX and Edthena)</a:t>
              </a:r>
              <a:endParaRPr b="0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7" name="Google Shape;87;p14"/>
          <p:cNvSpPr/>
          <p:nvPr/>
        </p:nvSpPr>
        <p:spPr>
          <a:xfrm rot="2700000">
            <a:off x="3075186" y="2395307"/>
            <a:ext cx="300803" cy="80398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 rot="5400000">
            <a:off x="3956426" y="3077430"/>
            <a:ext cx="300900" cy="11640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4"/>
          <p:cNvSpPr/>
          <p:nvPr/>
        </p:nvSpPr>
        <p:spPr>
          <a:xfrm rot="8100000">
            <a:off x="4943804" y="2378198"/>
            <a:ext cx="300803" cy="802708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3406869" y="3784064"/>
            <a:ext cx="21195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Formative assessment,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Auto-grading,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Tutoring and feedback (e.g., Khanmigo)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225942" y="2136113"/>
            <a:ext cx="2984549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Teachers’ engagement with the materials, adoption, and feedback/Iteration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(e.g., Colleague)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5100210" y="2180422"/>
            <a:ext cx="2520358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Communication with parents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Feedback to students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447922" y="26385"/>
            <a:ext cx="8696078" cy="10371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 sz="2000"/>
              <a:t>AI and ML-Powered Data Science Methods Can Influence Administration/Policy</a:t>
            </a:r>
            <a:endParaRPr sz="2000"/>
          </a:p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447923" y="1305217"/>
            <a:ext cx="8197200" cy="23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Human resources management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Student admission/placement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Financial resources allocations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/>
          <p:nvPr>
            <p:ph idx="1" type="body"/>
          </p:nvPr>
        </p:nvSpPr>
        <p:spPr>
          <a:xfrm>
            <a:off x="447923" y="1305217"/>
            <a:ext cx="8197114" cy="2365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TeachAI Initiative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OSPI’s AI Guideline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Council of the Great City Schools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UNESCO’s AI Guideline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  <p:sp>
        <p:nvSpPr>
          <p:cNvPr id="104" name="Google Shape;104;p4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 sz="2500"/>
              <a:t>AI in Education Policy and Guidelines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2014-10-14T00:51:43Z</dcterms:created>
  <dc:creator>Alanya Cannon</dc:creator>
</cp:coreProperties>
</file>