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1"/>
  </p:notesMasterIdLst>
  <p:sldIdLst>
    <p:sldId id="256" r:id="rId5"/>
    <p:sldId id="476" r:id="rId6"/>
    <p:sldId id="531" r:id="rId7"/>
    <p:sldId id="467" r:id="rId8"/>
    <p:sldId id="455" r:id="rId9"/>
    <p:sldId id="381" r:id="rId10"/>
    <p:sldId id="493" r:id="rId11"/>
    <p:sldId id="501" r:id="rId12"/>
    <p:sldId id="500" r:id="rId13"/>
    <p:sldId id="502" r:id="rId14"/>
    <p:sldId id="503" r:id="rId15"/>
    <p:sldId id="384" r:id="rId16"/>
    <p:sldId id="439" r:id="rId17"/>
    <p:sldId id="458" r:id="rId18"/>
    <p:sldId id="334" r:id="rId19"/>
    <p:sldId id="456" r:id="rId20"/>
    <p:sldId id="460" r:id="rId21"/>
    <p:sldId id="475" r:id="rId22"/>
    <p:sldId id="477" r:id="rId23"/>
    <p:sldId id="494" r:id="rId24"/>
    <p:sldId id="495" r:id="rId25"/>
    <p:sldId id="498" r:id="rId26"/>
    <p:sldId id="496" r:id="rId27"/>
    <p:sldId id="478" r:id="rId28"/>
    <p:sldId id="472" r:id="rId29"/>
    <p:sldId id="481" r:id="rId30"/>
    <p:sldId id="482" r:id="rId31"/>
    <p:sldId id="473" r:id="rId32"/>
    <p:sldId id="485" r:id="rId33"/>
    <p:sldId id="484" r:id="rId34"/>
    <p:sldId id="483" r:id="rId35"/>
    <p:sldId id="480" r:id="rId36"/>
    <p:sldId id="499" r:id="rId37"/>
    <p:sldId id="479" r:id="rId38"/>
    <p:sldId id="464" r:id="rId39"/>
    <p:sldId id="504" r:id="rId40"/>
    <p:sldId id="465" r:id="rId41"/>
    <p:sldId id="506" r:id="rId42"/>
    <p:sldId id="505" r:id="rId43"/>
    <p:sldId id="507" r:id="rId44"/>
    <p:sldId id="447" r:id="rId45"/>
    <p:sldId id="510" r:id="rId46"/>
    <p:sldId id="511" r:id="rId47"/>
    <p:sldId id="512" r:id="rId48"/>
    <p:sldId id="513" r:id="rId49"/>
    <p:sldId id="508" r:id="rId50"/>
    <p:sldId id="509" r:id="rId51"/>
    <p:sldId id="409" r:id="rId52"/>
    <p:sldId id="418" r:id="rId53"/>
    <p:sldId id="410" r:id="rId54"/>
    <p:sldId id="514" r:id="rId55"/>
    <p:sldId id="515" r:id="rId56"/>
    <p:sldId id="444" r:id="rId57"/>
    <p:sldId id="517" r:id="rId58"/>
    <p:sldId id="516" r:id="rId59"/>
    <p:sldId id="518" r:id="rId60"/>
    <p:sldId id="520" r:id="rId61"/>
    <p:sldId id="522" r:id="rId62"/>
    <p:sldId id="523" r:id="rId63"/>
    <p:sldId id="519" r:id="rId64"/>
    <p:sldId id="524" r:id="rId65"/>
    <p:sldId id="525" r:id="rId66"/>
    <p:sldId id="526" r:id="rId67"/>
    <p:sldId id="527" r:id="rId68"/>
    <p:sldId id="532" r:id="rId69"/>
    <p:sldId id="533" r:id="rId70"/>
    <p:sldId id="528" r:id="rId71"/>
    <p:sldId id="529" r:id="rId72"/>
    <p:sldId id="486" r:id="rId73"/>
    <p:sldId id="487" r:id="rId74"/>
    <p:sldId id="489" r:id="rId75"/>
    <p:sldId id="490" r:id="rId76"/>
    <p:sldId id="491" r:id="rId77"/>
    <p:sldId id="492" r:id="rId78"/>
    <p:sldId id="530" r:id="rId79"/>
    <p:sldId id="470" r:id="rId80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82"/>
    </p:embeddedFont>
    <p:embeddedFont>
      <p:font typeface="Encode Sans Black" panose="020B0604020202020204" charset="0"/>
      <p:bold r:id="rId83"/>
    </p:embeddedFont>
    <p:embeddedFont>
      <p:font typeface="Merriweather Sans" pitchFamily="2" charset="0"/>
      <p:regular r:id="rId84"/>
      <p:bold r:id="rId85"/>
      <p:italic r:id="rId86"/>
      <p:boldItalic r:id="rId87"/>
    </p:embeddedFont>
    <p:embeddedFont>
      <p:font typeface="Open Sans" panose="020B0606030504020204" pitchFamily="34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h1OC3nQsa+HYyAALZGgW/rCUwx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D0DDE-01A6-45A3-A795-4BB6273A64A0}" v="405" dt="2024-02-02T06:57:42.831"/>
    <p1510:client id="{FF84C8B1-BD7C-4EB6-85A0-F7358573EE0D}" v="7364" dt="2024-02-02T06:13:36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2" y="1944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font" Target="fonts/font6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font" Target="fonts/font4.fntdata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3;p7">
            <a:extLst>
              <a:ext uri="{FF2B5EF4-FFF2-40B4-BE49-F238E27FC236}">
                <a16:creationId xmlns:a16="http://schemas.microsoft.com/office/drawing/2014/main" id="{F083C4EA-6423-D797-EABA-11E6514D2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4;p7">
            <a:extLst>
              <a:ext uri="{FF2B5EF4-FFF2-40B4-BE49-F238E27FC236}">
                <a16:creationId xmlns:a16="http://schemas.microsoft.com/office/drawing/2014/main" id="{698DE944-F8C9-248D-00E5-60D1191F0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47675" y="114300"/>
            <a:ext cx="3314700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UW.Wordmark_ct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4300"/>
            <a:ext cx="3213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 noChangeAspect="1"/>
          </p:cNvGrpSpPr>
          <p:nvPr userDrawn="1"/>
        </p:nvGrpSpPr>
        <p:grpSpPr bwMode="auto">
          <a:xfrm>
            <a:off x="8167688" y="4761310"/>
            <a:ext cx="595312" cy="300038"/>
            <a:chOff x="8045450" y="6222997"/>
            <a:chExt cx="745067" cy="500464"/>
          </a:xfrm>
        </p:grpSpPr>
        <p:sp>
          <p:nvSpPr>
            <p:cNvPr id="7" name="Trapezoid 6"/>
            <p:cNvSpPr/>
            <p:nvPr userDrawn="1"/>
          </p:nvSpPr>
          <p:spPr>
            <a:xfrm flipV="1">
              <a:off x="8045450" y="6222997"/>
              <a:ext cx="733146" cy="494505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" name="Picture 7" descr="UW_W-Logo_RGB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7567" y="6223002"/>
              <a:ext cx="742950" cy="500459"/>
            </a:xfrm>
            <a:prstGeom prst="rect">
              <a:avLst/>
            </a:prstGeom>
            <a:ln>
              <a:noFill/>
            </a:ln>
            <a:effectLst>
              <a:glow rad="38100">
                <a:schemeClr val="bg1"/>
              </a:glo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429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38C2-7507-4E47-BCE6-482A39EC4A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9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4743450"/>
            <a:ext cx="1752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94B4-14CB-2C49-8759-2B5709A5E3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9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Blu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96DFE8-8F15-DB0D-1EA6-024234FEB5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4492" y="4618318"/>
            <a:ext cx="1598266" cy="338371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66D8E0FB-A664-8694-972C-5EF4D39B2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1010" t="45012" r="13691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ifact_(software_development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oa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vanKomp/aide/blob/main/docs/component_specification.md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lex_number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60375" y="751313"/>
            <a:ext cx="6972300" cy="368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Software (design) for Data Scientists</a:t>
            </a:r>
            <a:br>
              <a:rPr lang="en-US">
                <a:solidFill>
                  <a:srgbClr val="191300"/>
                </a:solidFill>
              </a:rPr>
            </a:br>
            <a:br>
              <a:rPr lang="en-US" sz="2400">
                <a:solidFill>
                  <a:srgbClr val="191300"/>
                </a:solidFill>
              </a:rPr>
            </a:br>
            <a:r>
              <a:rPr lang="en-US" sz="2400">
                <a:solidFill>
                  <a:srgbClr val="191300"/>
                </a:solidFill>
              </a:rPr>
              <a:t>ISEA Session 2</a:t>
            </a:r>
            <a:br>
              <a:rPr lang="en-US" sz="2400">
                <a:solidFill>
                  <a:srgbClr val="191300"/>
                </a:solidFill>
              </a:rPr>
            </a:br>
            <a:br>
              <a:rPr lang="en-US" sz="24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David Beck</a:t>
            </a:r>
            <a:br>
              <a:rPr lang="en-US" sz="16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University of Washington</a:t>
            </a:r>
            <a:br>
              <a:rPr lang="en-US" sz="1600">
                <a:solidFill>
                  <a:srgbClr val="191300"/>
                </a:solidFill>
              </a:rPr>
            </a:br>
            <a:r>
              <a:rPr lang="en-US" sz="1600">
                <a:solidFill>
                  <a:srgbClr val="191300"/>
                </a:solidFill>
              </a:rPr>
              <a:t>2.2.2024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02889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r>
              <a:rPr lang="en-US" b="0" err="1"/>
              <a:t>CAncer</a:t>
            </a:r>
            <a:r>
              <a:rPr lang="en-US" b="0"/>
              <a:t> Biomedical Informatics Grid</a:t>
            </a:r>
          </a:p>
          <a:p>
            <a:pPr lvl="1"/>
            <a:r>
              <a:rPr lang="en-US" b="0"/>
              <a:t>Unified software infrastructure for cancer data collection, analysis, management</a:t>
            </a:r>
          </a:p>
          <a:p>
            <a:pPr lvl="1"/>
            <a:r>
              <a:rPr lang="en-US"/>
              <a:t>Who were the users? Pharma? Academic research?</a:t>
            </a:r>
          </a:p>
          <a:p>
            <a:pPr lvl="1"/>
            <a:r>
              <a:rPr lang="en-US"/>
              <a:t>Did people want the software proposed?</a:t>
            </a:r>
          </a:p>
          <a:p>
            <a:pPr lvl="1"/>
            <a:r>
              <a:rPr lang="en-US"/>
              <a:t>Competition with existing software</a:t>
            </a:r>
          </a:p>
          <a:p>
            <a:pPr lvl="1"/>
            <a:endParaRPr lang="en-US" b="0"/>
          </a:p>
          <a:p>
            <a:pPr lvl="1"/>
            <a:endParaRPr lang="en-US" b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02889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endParaRPr lang="en-US" b="0"/>
          </a:p>
          <a:p>
            <a:r>
              <a:rPr lang="en-US" b="0"/>
              <a:t>Renamed and replaced by a successor (National Cancer Informatics Program) in 2012.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 bwMode="auto">
          <a:xfrm>
            <a:off x="447923" y="2509546"/>
            <a:ext cx="8197114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components with clear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interactions between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Carefully choose the features and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Similarity with other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Uses design patterns (user interfaces, parallel computing, message observers, …)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47923" y="52318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>
                <a:ea typeface="ＭＳ Ｐゴシック" charset="-128"/>
              </a:rPr>
              <a:t>What makes a design understandable?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3" y="1107656"/>
            <a:ext cx="24514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020074"/>
            <a:ext cx="2395538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3B9EF-7123-1684-D3C4-C13EC4934FC2}"/>
              </a:ext>
            </a:extLst>
          </p:cNvPr>
          <p:cNvSpPr txBox="1"/>
          <p:nvPr/>
        </p:nvSpPr>
        <p:spPr>
          <a:xfrm>
            <a:off x="6095999" y="2834030"/>
            <a:ext cx="2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Simple where possible is better</a:t>
            </a:r>
          </a:p>
        </p:txBody>
      </p:sp>
    </p:spTree>
    <p:extLst>
      <p:ext uri="{BB962C8B-B14F-4D97-AF65-F5344CB8AC3E}">
        <p14:creationId xmlns:p14="http://schemas.microsoft.com/office/powerpoint/2010/main" val="3863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480615" cy="2917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Identify the </a:t>
            </a:r>
            <a:r>
              <a:rPr lang="en-US" altLang="en-US" b="0" u="sng">
                <a:solidFill>
                  <a:srgbClr val="C00000"/>
                </a:solidFill>
                <a:ea typeface="ＭＳ Ｐゴシック" charset="-128"/>
              </a:rPr>
              <a:t>users</a:t>
            </a:r>
            <a:r>
              <a:rPr lang="en-US" altLang="en-US" b="0">
                <a:ea typeface="ＭＳ Ｐゴシック" charset="-128"/>
              </a:rPr>
              <a:t> and their needs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Functional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Describe what the system does (use cases)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the “software artifacts” that implement the specific features of the use cases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often hierarchical and reused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47922" y="572814"/>
            <a:ext cx="8197109" cy="447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Steps in Design</a:t>
            </a:r>
            <a:r>
              <a:rPr lang="en-US" altLang="en-US" baseline="30000">
                <a:ea typeface="ＭＳ Ｐゴシック" charset="-128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277" y="470191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Iterate. Iterate. Iterate.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EFDD4-6F62-480B-84BB-949F77ADCD22}"/>
              </a:ext>
            </a:extLst>
          </p:cNvPr>
          <p:cNvSpPr txBox="1">
            <a:spLocks/>
          </p:cNvSpPr>
          <p:nvPr/>
        </p:nvSpPr>
        <p:spPr bwMode="auto">
          <a:xfrm>
            <a:off x="215463" y="4210668"/>
            <a:ext cx="8480615" cy="3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altLang="en-US" sz="1200" b="0">
                <a:ea typeface="ＭＳ Ｐゴシック" charset="-128"/>
              </a:rPr>
              <a:t>1. There are many paradigms of software design.  This is one. It is focused on humans.</a:t>
            </a:r>
          </a:p>
        </p:txBody>
      </p:sp>
    </p:spTree>
    <p:extLst>
      <p:ext uri="{BB962C8B-B14F-4D97-AF65-F5344CB8AC3E}">
        <p14:creationId xmlns:p14="http://schemas.microsoft.com/office/powerpoint/2010/main" val="27622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User stories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Who are your users?</a:t>
            </a:r>
          </a:p>
          <a:p>
            <a:pPr lvl="1"/>
            <a:r>
              <a:rPr lang="en-US" altLang="en-US" b="0">
                <a:ea typeface="ＭＳ Ｐゴシック" charset="-128"/>
              </a:rPr>
              <a:t>E.g. Researchers, policy makers, educators, learners, …</a:t>
            </a:r>
          </a:p>
          <a:p>
            <a:r>
              <a:rPr lang="en-US" altLang="en-US" b="0">
                <a:ea typeface="ＭＳ Ｐゴシック" charset="-128"/>
              </a:rPr>
              <a:t>What do they want to do with your software?</a:t>
            </a:r>
          </a:p>
          <a:p>
            <a:r>
              <a:rPr lang="en-US" altLang="en-US" b="0">
                <a:ea typeface="ＭＳ Ｐゴシック" charset="-128"/>
              </a:rPr>
              <a:t>How are they going to be interacting with it?</a:t>
            </a:r>
          </a:p>
          <a:p>
            <a:r>
              <a:rPr lang="en-US" altLang="en-US" b="0">
                <a:ea typeface="ＭＳ Ｐゴシック" charset="-128"/>
              </a:rPr>
              <a:t>What skill level(s) do they have and how will that impact the design?</a:t>
            </a:r>
          </a:p>
          <a:p>
            <a:r>
              <a:rPr lang="en-US" altLang="en-US" b="0">
                <a:ea typeface="ＭＳ Ｐゴシック" charset="-128"/>
              </a:rPr>
              <a:t>Information from interviews, observations, direct knowledge, best guesses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05838"/>
            <a:ext cx="8197109" cy="51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begins with your users</a:t>
            </a:r>
          </a:p>
        </p:txBody>
      </p:sp>
    </p:spTree>
    <p:extLst>
      <p:ext uri="{BB962C8B-B14F-4D97-AF65-F5344CB8AC3E}">
        <p14:creationId xmlns:p14="http://schemas.microsoft.com/office/powerpoint/2010/main" val="343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Who is the user.  What do they want to do with the tool.  What needs and desires do they want for the tool.  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36238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Who is the user.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What do they want to do with the tool. 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What needs and desires do they want for the tool.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53114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64247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58361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19648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44822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951833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He rarely uses cash.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Ram wants a safe and secure interface for interacting with the ATM.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06463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We may write multiple stories around similar users</a:t>
            </a:r>
          </a:p>
          <a:p>
            <a:pPr lvl="1"/>
            <a:r>
              <a:rPr lang="en-US" altLang="en-US" b="0">
                <a:ea typeface="ＭＳ Ｐゴシック" charset="-128"/>
              </a:rPr>
              <a:t>These can reveal “importance” of certain features</a:t>
            </a:r>
          </a:p>
          <a:p>
            <a:r>
              <a:rPr lang="en-US" altLang="en-US" b="0">
                <a:ea typeface="ＭＳ Ｐゴシック" charset="-128"/>
              </a:rPr>
              <a:t>Take 2-3 minutes to sketch a user story for another “bank customer.” </a:t>
            </a:r>
          </a:p>
          <a:p>
            <a:pPr marL="558800" lvl="1" indent="0">
              <a:buNone/>
            </a:pPr>
            <a:r>
              <a:rPr lang="en-US" altLang="en-US" b="0">
                <a:ea typeface="ＭＳ Ｐゴシック"/>
              </a:rPr>
              <a:t>(You can’t interview anyone… Use direct knowledge: you are the user, feel free to express your frustrations with your bank!)</a:t>
            </a:r>
          </a:p>
          <a:p>
            <a:pPr marL="558800" lvl="1" indent="0">
              <a:buNone/>
            </a:pPr>
            <a:endParaRPr lang="en-US" sz="800" b="0">
              <a:highlight>
                <a:srgbClr val="FFFF00"/>
              </a:highlight>
            </a:endParaRPr>
          </a:p>
          <a:p>
            <a:pPr marL="558800" lvl="1" indent="0">
              <a:buNone/>
            </a:pPr>
            <a:r>
              <a:rPr lang="en-US" sz="1800" b="0">
                <a:highlight>
                  <a:srgbClr val="FFFF00"/>
                </a:highlight>
              </a:rPr>
              <a:t>Who is the user.  </a:t>
            </a:r>
            <a:r>
              <a:rPr lang="en-US" sz="1800" b="0">
                <a:highlight>
                  <a:srgbClr val="00FF00"/>
                </a:highlight>
              </a:rPr>
              <a:t>What do they want to do with the tool. </a:t>
            </a:r>
            <a:r>
              <a:rPr lang="en-US" sz="1800" b="0"/>
              <a:t> </a:t>
            </a:r>
            <a:r>
              <a:rPr lang="en-US" sz="1800" b="0">
                <a:highlight>
                  <a:srgbClr val="00FFFF"/>
                </a:highlight>
              </a:rPr>
              <a:t>What needs and desires do they want for the tool.</a:t>
            </a:r>
            <a:r>
              <a:rPr lang="en-US" sz="1800" b="0"/>
              <a:t>  </a:t>
            </a:r>
            <a:r>
              <a:rPr lang="en-US" sz="1800" b="0">
                <a:highlight>
                  <a:srgbClr val="FF00FF"/>
                </a:highlight>
              </a:rPr>
              <a:t>What is their skill level.</a:t>
            </a:r>
            <a:endParaRPr lang="en-US" sz="1800"/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211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Asma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4852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Asma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Asma wants to check her balance and take out cash. She uses auto-deposit for her paychecks.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She wants a safe and secure interface for interacting with the ATM.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28833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A26B-B2A7-7FF5-85FA-FAE2F90655B5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20A0-3939-AA43-25A5-B127774827D7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0826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pPr lvl="1"/>
            <a:r>
              <a:rPr lang="en-US" altLang="en-US">
                <a:ea typeface="ＭＳ Ｐゴシック" charset="-128"/>
              </a:rPr>
              <a:t>Bank customers, check balance, want safe and secure, simple user interface</a:t>
            </a: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pPr lvl="1"/>
            <a:r>
              <a:rPr lang="en-US" altLang="en-US">
                <a:ea typeface="ＭＳ Ｐゴシック" charset="-128"/>
              </a:rPr>
              <a:t>Use of cash, technical skill level</a:t>
            </a: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pPr lvl="1"/>
            <a:r>
              <a:rPr lang="en-US" altLang="en-US">
                <a:ea typeface="ＭＳ Ｐゴシック" charset="-128"/>
              </a:rPr>
              <a:t>Safety, security and simplicity of the UI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8566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96F18-1CBF-5F95-99B6-383736DC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1689B-C60D-2D2E-99BB-0D5560E7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190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Valentina is an ATM technician.  She services ATMs as part of preventative maintenance, applies hardware and software updates and for performs emergency repairs. For maintenance and updates she will follow a standard protocol.  For repairs, she needs access to a diagnostic interface. 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5188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Valentina is an ATM technician.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She services ATMs as part of preventative maintenance, applies hardware and software updates and for performs emergency repairs.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For maintenance and updates she will follow a standard protocol.  For repairs, she needs access to a diagnostic interface.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01049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155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sz="1200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Train a machine learning model to be used by the system, manage external data sources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Creates user accounts, sends maintenance announcements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89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76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Thieves, scammers, safe crackers, </a:t>
            </a:r>
            <a:r>
              <a:rPr lang="en-US" b="0"/>
              <a:t>ne'er-do-wells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do you design “against” these types of “users?”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758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800100"/>
            <a:ext cx="65151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 Cases</a:t>
            </a:r>
            <a:br>
              <a:rPr lang="en-US" altLang="en-US" sz="5600">
                <a:latin typeface="Encode Sans Black" panose="020B0604020202020204" charset="0"/>
                <a:ea typeface="ＭＳ Ｐゴシック" charset="-128"/>
              </a:rPr>
            </a:br>
            <a:endParaRPr lang="en-US" altLang="en-US" sz="5600">
              <a:latin typeface="Encode Sans Black" panose="020B0604020202020204" charset="0"/>
              <a:ea typeface="ＭＳ Ｐゴシック" charset="-128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7EB5-015B-B679-E86C-77F07BF105AC}"/>
              </a:ext>
            </a:extLst>
          </p:cNvPr>
          <p:cNvSpPr txBox="1"/>
          <p:nvPr/>
        </p:nvSpPr>
        <p:spPr>
          <a:xfrm>
            <a:off x="1243360" y="2930447"/>
            <a:ext cx="790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Encode Sans Black" panose="020B0604020202020204" charset="0"/>
                <a:ea typeface="ＭＳ Ｐゴシック" charset="-128"/>
              </a:rPr>
              <a:t>Functional Design</a:t>
            </a:r>
            <a:endParaRPr lang="en-US" sz="4800">
              <a:latin typeface="Encode Sans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2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35705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264160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41526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42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"...specification of a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3" tooltip="Artifact (software develop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artifact</a:t>
            </a:r>
            <a:r>
              <a:rPr lang="en-US" altLang="en-US">
                <a:ea typeface="ＭＳ Ｐゴシック" charset="-128"/>
              </a:rPr>
              <a:t>, intended to accomplish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4" tooltip="Go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goals</a:t>
            </a:r>
            <a:r>
              <a:rPr lang="en-US" altLang="en-US">
                <a:ea typeface="ＭＳ Ｐゴシック" charset="-128"/>
              </a:rPr>
              <a:t>, using a set of </a:t>
            </a:r>
            <a:r>
              <a:rPr lang="en-US" altLang="en-US" u="sng">
                <a:solidFill>
                  <a:srgbClr val="00B0F0"/>
                </a:solidFill>
                <a:ea typeface="ＭＳ Ｐゴシック" charset="-128"/>
              </a:rPr>
              <a:t>primitive components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..." [</a:t>
            </a:r>
            <a:r>
              <a:rPr lang="en-US" altLang="en-US" err="1">
                <a:ea typeface="ＭＳ Ｐゴシック" charset="-128"/>
              </a:rPr>
              <a:t>wikipedia</a:t>
            </a:r>
            <a:r>
              <a:rPr lang="en-US" altLang="en-US">
                <a:ea typeface="ＭＳ Ｐゴシック" charset="-128"/>
              </a:rPr>
              <a:t>]</a:t>
            </a:r>
            <a:endParaRPr lang="en-US" altLang="en-US" b="1">
              <a:ea typeface="ＭＳ Ｐゴシック" charset="-128"/>
            </a:endParaRPr>
          </a:p>
        </p:txBody>
      </p:sp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208193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He rarely uses cash.  </a:t>
            </a:r>
            <a:r>
              <a:rPr lang="en-US" altLang="en-US" b="0">
                <a:ea typeface="ＭＳ Ｐゴシック" charset="-128"/>
              </a:rPr>
              <a:t>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310151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Check balances</a:t>
            </a:r>
          </a:p>
          <a:p>
            <a:r>
              <a:rPr lang="en-US" altLang="en-US" b="0">
                <a:ea typeface="ＭＳ Ｐゴシック" charset="-128"/>
              </a:rPr>
              <a:t>Deposit checks</a:t>
            </a:r>
          </a:p>
          <a:p>
            <a:r>
              <a:rPr lang="en-US" altLang="en-US" b="0">
                <a:ea typeface="ＭＳ Ｐゴシック" charset="-128"/>
              </a:rPr>
              <a:t>Get cash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These are examples of </a:t>
            </a:r>
            <a:r>
              <a:rPr lang="en-US" altLang="en-US" b="1" i="1">
                <a:ea typeface="ＭＳ Ｐゴシック" charset="-128"/>
              </a:rPr>
              <a:t>Use Cases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r>
              <a:rPr lang="en-US" altLang="en-US">
                <a:ea typeface="ＭＳ Ｐゴシック" charset="-128"/>
              </a:rPr>
              <a:t>They describe the functional potential of software.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do we do with ATMs?</a:t>
            </a:r>
          </a:p>
        </p:txBody>
      </p:sp>
      <p:pic>
        <p:nvPicPr>
          <p:cNvPr id="28676" name="Picture 6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9798"/>
            <a:ext cx="1628527" cy="17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494249C-CE4E-3D41-3276-7EDC7279D893}"/>
              </a:ext>
            </a:extLst>
          </p:cNvPr>
          <p:cNvSpPr/>
          <p:nvPr/>
        </p:nvSpPr>
        <p:spPr>
          <a:xfrm>
            <a:off x="3419707" y="1442224"/>
            <a:ext cx="133815" cy="7062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81D88-4429-472A-D121-934F08120555}"/>
              </a:ext>
            </a:extLst>
          </p:cNvPr>
          <p:cNvSpPr txBox="1"/>
          <p:nvPr/>
        </p:nvSpPr>
        <p:spPr>
          <a:xfrm>
            <a:off x="3635297" y="161867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Ram and Asma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01DB3B-E5F8-8608-F6C9-B5273FC8BFF5}"/>
              </a:ext>
            </a:extLst>
          </p:cNvPr>
          <p:cNvSpPr/>
          <p:nvPr/>
        </p:nvSpPr>
        <p:spPr>
          <a:xfrm>
            <a:off x="3419707" y="2209349"/>
            <a:ext cx="133815" cy="36240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A4F71-B36D-F886-3951-E37793F1B5DD}"/>
              </a:ext>
            </a:extLst>
          </p:cNvPr>
          <p:cNvSpPr txBox="1"/>
          <p:nvPr/>
        </p:nvSpPr>
        <p:spPr>
          <a:xfrm>
            <a:off x="3642619" y="22347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1639515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Inputs: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Outputs: one number, the sum of the two inputs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Can we add more detail? What kind of numbers? Positive </a:t>
            </a:r>
            <a:r>
              <a:rPr lang="en-US" altLang="en-US">
                <a:ea typeface="ＭＳ Ｐゴシック" charset="-128"/>
              </a:rPr>
              <a:t>and </a:t>
            </a:r>
            <a:r>
              <a:rPr lang="en-US" altLang="en-US" b="0">
                <a:ea typeface="ＭＳ Ｐゴシック" charset="-128"/>
              </a:rPr>
              <a:t>negative?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2861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2750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Input: </a:t>
            </a:r>
            <a:r>
              <a:rPr lang="en-US" altLang="en-US" b="0">
                <a:ea typeface="ＭＳ Ｐゴシック" charset="-128"/>
              </a:rPr>
              <a:t>User selects an account</a:t>
            </a:r>
          </a:p>
          <a:p>
            <a:pPr lvl="1"/>
            <a:r>
              <a:rPr lang="en-US" altLang="en-US">
                <a:ea typeface="ＭＳ Ｐゴシック" charset="-128"/>
              </a:rPr>
              <a:t>Output: </a:t>
            </a:r>
            <a:r>
              <a:rPr lang="en-US" altLang="en-US" b="0">
                <a:ea typeface="ＭＳ Ｐゴシック" charset="-128"/>
              </a:rPr>
              <a:t>ATM displays the current account balance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The account information is looked up in the account database and the current balance is retrieved.</a:t>
            </a:r>
          </a:p>
          <a:p>
            <a:pPr lvl="1"/>
            <a:endParaRPr lang="en-US" altLang="en-US" b="0">
              <a:ea typeface="ＭＳ Ｐゴシック" charset="-128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15381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Some uses cases are implied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Involved without being a primary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“Easily overlooked”</a:t>
            </a:r>
          </a:p>
          <a:p>
            <a:r>
              <a:rPr lang="en-US" altLang="en-US">
                <a:ea typeface="ＭＳ Ｐゴシック" charset="-128"/>
              </a:rPr>
              <a:t>What might be an implied use case of an ATM?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3786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Authentication is an implied use case.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Do we need this use case?  </a:t>
            </a:r>
          </a:p>
          <a:p>
            <a:r>
              <a:rPr lang="en-US" altLang="en-US">
                <a:ea typeface="ＭＳ Ｐゴシック" charset="-128"/>
              </a:rPr>
              <a:t>What users is authentication for?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describe the authentication use case.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41976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information the user provides (inputs)</a:t>
            </a:r>
          </a:p>
          <a:p>
            <a:r>
              <a:rPr lang="en-US" altLang="en-US" b="0">
                <a:ea typeface="ＭＳ Ｐゴシック" charset="-128"/>
              </a:rPr>
              <a:t>What responses the system provides (outputs)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(Authentication)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302" y="2657272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1771" y="2175069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1314450" y="114300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Component Design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Why design?</a:t>
            </a:r>
            <a:br>
              <a:rPr lang="en-US" altLang="en-US" sz="7200">
                <a:ea typeface="ＭＳ Ｐゴシック" charset="-128"/>
              </a:rPr>
            </a:br>
            <a:br>
              <a:rPr lang="en-US" altLang="en-US" sz="1800">
                <a:ea typeface="ＭＳ Ｐゴシック" charset="-128"/>
              </a:rPr>
            </a:br>
            <a:r>
              <a:rPr lang="en-US" altLang="en-US" sz="1800" b="0">
                <a:ea typeface="ＭＳ Ｐゴシック" charset="-128"/>
              </a:rPr>
              <a:t>“I have an idea and I’m ready to code now!”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08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37423"/>
            <a:ext cx="8197114" cy="2533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Software (or other kinds) components “do the work”</a:t>
            </a:r>
          </a:p>
          <a:p>
            <a:r>
              <a:rPr lang="en-US" altLang="en-US" b="0">
                <a:ea typeface="ＭＳ Ｐゴシック" charset="-128"/>
              </a:rPr>
              <a:t>Components store data</a:t>
            </a:r>
          </a:p>
          <a:p>
            <a:r>
              <a:rPr lang="en-US" altLang="en-US" b="0">
                <a:ea typeface="ＭＳ Ｐゴシック" charset="-128"/>
              </a:rPr>
              <a:t>Components calculate values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each other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the user</a:t>
            </a:r>
          </a:p>
          <a:p>
            <a:r>
              <a:rPr lang="en-US" altLang="en-US" b="0">
                <a:ea typeface="ＭＳ Ｐゴシック" charset="-128"/>
              </a:rPr>
              <a:t>Components can be functions, databases, interfaces, external web sites, ..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a component?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361540" cy="3174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Breaks down use cases into the required components.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Describe components in sufficient detail for someone else (or </a:t>
            </a:r>
            <a:r>
              <a:rPr lang="en-US" altLang="en-US">
                <a:solidFill>
                  <a:srgbClr val="C00000"/>
                </a:solidFill>
                <a:ea typeface="ＭＳ Ｐゴシック" charset="-128"/>
              </a:rPr>
              <a:t>ChatGPT*</a:t>
            </a:r>
            <a:r>
              <a:rPr lang="en-US" altLang="en-US" b="0">
                <a:ea typeface="ＭＳ Ｐゴシック" charset="-128"/>
              </a:rPr>
              <a:t>) to write the code.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600" b="0">
                <a:ea typeface="ＭＳ Ｐゴシック" charset="-128"/>
              </a:rPr>
              <a:t>* ChatGPT writes much of the first pass code in my research team based on our text descriptions of the components.</a:t>
            </a:r>
            <a:r>
              <a:rPr lang="en-US" sz="1200" b="0" baseline="3000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‡</a:t>
            </a:r>
            <a:endParaRPr lang="en-US" altLang="en-US" sz="1600" b="0">
              <a:ea typeface="ＭＳ Ｐゴシック" charset="-128"/>
            </a:endParaRP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design or component spec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A86C0-DB77-A8C7-41D5-A0D5B7152993}"/>
              </a:ext>
            </a:extLst>
          </p:cNvPr>
          <p:cNvSpPr txBox="1"/>
          <p:nvPr/>
        </p:nvSpPr>
        <p:spPr>
          <a:xfrm>
            <a:off x="1183888" y="4150481"/>
            <a:ext cx="6776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sz="1400" b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https://github.com/EvanKomp/aide/blob/main/docs/component_specification.md</a:t>
            </a:r>
            <a:endParaRPr lang="en-US" altLang="en-US" sz="1800" b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197114" cy="3448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Describe components with sufficient detail so that someone with modest knowledge of the project can implement the code for the component.</a:t>
            </a:r>
          </a:p>
          <a:p>
            <a:pPr lvl="1"/>
            <a:r>
              <a:rPr lang="en-US" altLang="en-US" b="0">
                <a:ea typeface="ＭＳ Ｐゴシック" charset="-128"/>
              </a:rPr>
              <a:t>Name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it does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it uses other components</a:t>
            </a:r>
          </a:p>
          <a:p>
            <a:pPr lvl="1"/>
            <a:r>
              <a:rPr lang="en-US" altLang="en-US" b="0">
                <a:ea typeface="ＭＳ Ｐゴシック" charset="-128"/>
              </a:rPr>
              <a:t>Side effects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Specification of a component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C54418-AD35-797C-EAF2-2958BE39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4" y="2706958"/>
            <a:ext cx="2352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A component is a distinct entity that “does the work”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  <a:p>
            <a:pPr marL="842963" lvl="1" indent="-385763"/>
            <a:r>
              <a:rPr lang="en-US" altLang="en-US">
                <a:ea typeface="ＭＳ Ｐゴシック" charset="-128"/>
              </a:rPr>
              <a:t>What are some components on an ATM?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Display, keypad, card reader, camera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Cash dispenser, envelope reader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  <p:pic>
        <p:nvPicPr>
          <p:cNvPr id="2" name="Picture 6" descr="Automatic teller machine on a brick wall that has a keypad, a display, a card reader, a cash dispenser, and an envelope reader.">
            <a:extLst>
              <a:ext uri="{FF2B5EF4-FFF2-40B4-BE49-F238E27FC236}">
                <a16:creationId xmlns:a16="http://schemas.microsoft.com/office/drawing/2014/main" id="{F77F073C-56EE-23D9-7FB4-E89C2A53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95" y="2683714"/>
            <a:ext cx="2207941" cy="23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Are those components used for another use case? 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reuse them!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Can the component be further divided in complexity for sub-components?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simplify them!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036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I really don’t like all your fancy vocabulary.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Subcomponents are</a:t>
            </a:r>
          </a:p>
          <a:p>
            <a:pPr marL="914400" lvl="2" indent="0">
              <a:buNone/>
            </a:pPr>
            <a:r>
              <a:rPr lang="en-US" altLang="en-US" b="0">
                <a:ea typeface="ＭＳ Ｐゴシック" charset="-128"/>
              </a:rPr>
              <a:t>       buttons, sidebars</a:t>
            </a:r>
          </a:p>
          <a:p>
            <a:pPr marL="742950" lvl="1" indent="-285750"/>
            <a:r>
              <a:rPr lang="en-US" altLang="en-US" b="0">
                <a:ea typeface="ＭＳ Ｐゴシック" charset="-128"/>
              </a:rPr>
              <a:t>Databases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Student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Teacher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Grades table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4098" name="Picture 2" descr="Canvas User Interface">
            <a:extLst>
              <a:ext uri="{FF2B5EF4-FFF2-40B4-BE49-F238E27FC236}">
                <a16:creationId xmlns:a16="http://schemas.microsoft.com/office/drawing/2014/main" id="{41865BB1-4EC5-0030-68B9-2D518F57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3" y="2334322"/>
            <a:ext cx="4895760" cy="26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interfaces, databases, application programming interfaces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When do I need to define a subcomponent?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Top down or bottom up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Goal: simple is better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2" name="Picture 2" descr="Canvas User Interface">
            <a:extLst>
              <a:ext uri="{FF2B5EF4-FFF2-40B4-BE49-F238E27FC236}">
                <a16:creationId xmlns:a16="http://schemas.microsoft.com/office/drawing/2014/main" id="{2B8D71FA-32DA-D4E0-1C24-8E045FB6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2653818"/>
            <a:ext cx="4341540" cy="23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462F2-ADAB-87C2-77C2-2A1E9F45D699}"/>
              </a:ext>
            </a:extLst>
          </p:cNvPr>
          <p:cNvSpPr txBox="1"/>
          <p:nvPr/>
        </p:nvSpPr>
        <p:spPr>
          <a:xfrm>
            <a:off x="542019" y="3385322"/>
            <a:ext cx="3910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2963" lvl="1" indent="-385763"/>
            <a:r>
              <a:rPr lang="en-US" altLang="en-US" sz="1800" b="0">
                <a:solidFill>
                  <a:srgbClr val="C00000"/>
                </a:solidFill>
                <a:ea typeface="ＭＳ Ｐゴシック" charset="-128"/>
              </a:rPr>
              <a:t>Does subdividing the component simplify building or testing the component?</a:t>
            </a:r>
          </a:p>
        </p:txBody>
      </p:sp>
    </p:spTree>
    <p:extLst>
      <p:ext uri="{BB962C8B-B14F-4D97-AF65-F5344CB8AC3E}">
        <p14:creationId xmlns:p14="http://schemas.microsoft.com/office/powerpoint/2010/main" val="7605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authenticate user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73B4C15-7BB4-5AC4-0E31-92376ED19E8D}"/>
              </a:ext>
            </a:extLst>
          </p:cNvPr>
          <p:cNvSpPr txBox="1"/>
          <p:nvPr/>
        </p:nvSpPr>
        <p:spPr>
          <a:xfrm>
            <a:off x="4555268" y="3397625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F6D60-8E24-030C-2B61-BF9B722A6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0" y="3590831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782645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ATM card # and PIN</a:t>
            </a:r>
          </a:p>
          <a:p>
            <a:pPr lvl="1"/>
            <a:r>
              <a:rPr lang="en-US" altLang="en-US" b="0">
                <a:ea typeface="ＭＳ Ｐゴシック" charset="-128"/>
              </a:rPr>
              <a:t>Card reader that reads ATM card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user PIN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Authenticate control logic</a:t>
            </a:r>
          </a:p>
          <a:p>
            <a:pPr lvl="2"/>
            <a:r>
              <a:rPr lang="en-US" altLang="en-US" b="0">
                <a:ea typeface="ＭＳ Ｐゴシック" charset="-128"/>
              </a:rPr>
              <a:t>What is this?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5122" name="Picture 2" descr="A unicorn prances above the phrase &quot;Magic happens here&quot;">
            <a:extLst>
              <a:ext uri="{FF2B5EF4-FFF2-40B4-BE49-F238E27FC236}">
                <a16:creationId xmlns:a16="http://schemas.microsoft.com/office/drawing/2014/main" id="{15C6C3F5-FEBB-3C23-D8D4-A495532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64" y="3552236"/>
            <a:ext cx="1053134" cy="11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745D9-5F82-85A0-2A84-B0615EA64DE4}"/>
              </a:ext>
            </a:extLst>
          </p:cNvPr>
          <p:cNvSpPr txBox="1"/>
          <p:nvPr/>
        </p:nvSpPr>
        <p:spPr>
          <a:xfrm>
            <a:off x="-29736" y="4949317"/>
            <a:ext cx="5746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1. https://www.deviantart.com/love-rainbowflower/art/Magic-Happens-Here-lineart-292524154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A3C-30FB-91CE-0080-35A8F06C97D2}"/>
              </a:ext>
            </a:extLst>
          </p:cNvPr>
          <p:cNvSpPr txBox="1"/>
          <p:nvPr/>
        </p:nvSpPr>
        <p:spPr>
          <a:xfrm>
            <a:off x="4572000" y="442195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check balance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2176109-5A1E-D724-45BD-4F52D1C7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19" y="3072366"/>
            <a:ext cx="4831773" cy="12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Provides a systematic approach to a complex problem</a:t>
            </a:r>
          </a:p>
          <a:p>
            <a:r>
              <a:rPr lang="en-US" altLang="en-US" b="0">
                <a:ea typeface="ＭＳ Ｐゴシック" charset="-128"/>
              </a:rPr>
              <a:t>Find bugs before you code</a:t>
            </a:r>
          </a:p>
          <a:p>
            <a:r>
              <a:rPr lang="en-US" altLang="en-US" b="0">
                <a:ea typeface="ＭＳ Ｐゴシック" charset="-128"/>
              </a:rPr>
              <a:t>Enables many people to work in parallel</a:t>
            </a:r>
          </a:p>
          <a:p>
            <a:r>
              <a:rPr lang="en-US" altLang="en-US" b="0">
                <a:ea typeface="ＭＳ Ｐゴシック" charset="-128"/>
              </a:rPr>
              <a:t>Promotes testability</a:t>
            </a:r>
          </a:p>
          <a:p>
            <a:r>
              <a:rPr lang="en-US" altLang="en-US" b="0">
                <a:ea typeface="ＭＳ Ｐゴシック" charset="-128"/>
              </a:rPr>
              <a:t>Promotes usability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Benefits of a Software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FD1C7-CDF5-3E16-FFC6-E14FDA85088B}"/>
              </a:ext>
            </a:extLst>
          </p:cNvPr>
          <p:cNvSpPr txBox="1"/>
          <p:nvPr/>
        </p:nvSpPr>
        <p:spPr>
          <a:xfrm>
            <a:off x="669569" y="3616157"/>
            <a:ext cx="775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Demonstrably “true” software with features users want is going to be used.</a:t>
            </a:r>
          </a:p>
        </p:txBody>
      </p:sp>
    </p:spTree>
    <p:extLst>
      <p:ext uri="{BB962C8B-B14F-4D97-AF65-F5344CB8AC3E}">
        <p14:creationId xmlns:p14="http://schemas.microsoft.com/office/powerpoint/2010/main" val="776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account balances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account selection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Check balance control logic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</p:spTree>
    <p:extLst>
      <p:ext uri="{BB962C8B-B14F-4D97-AF65-F5344CB8AC3E}">
        <p14:creationId xmlns:p14="http://schemas.microsoft.com/office/powerpoint/2010/main" val="5789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69EDAC8-C73F-CA90-FFFB-BB1EDFA82F60}"/>
              </a:ext>
            </a:extLst>
          </p:cNvPr>
          <p:cNvSpPr txBox="1">
            <a:spLocks/>
          </p:cNvSpPr>
          <p:nvPr/>
        </p:nvSpPr>
        <p:spPr>
          <a:xfrm>
            <a:off x="447923" y="2368313"/>
            <a:ext cx="8197114" cy="20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User interface (output)?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User interface (input)?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Database? </a:t>
            </a:r>
          </a:p>
          <a:p>
            <a:r>
              <a:rPr lang="en-US"/>
              <a:t>Control logic?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4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7375B-5E2C-4B5F-BB04-50E21C2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2368313"/>
            <a:ext cx="8197114" cy="2040135"/>
          </a:xfrm>
        </p:spPr>
        <p:txBody>
          <a:bodyPr/>
          <a:lstStyle/>
          <a:p>
            <a:r>
              <a:rPr lang="en-US"/>
              <a:t>User interface (output)?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User interface (input)?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Database? </a:t>
            </a:r>
            <a:r>
              <a:rPr lang="en-US">
                <a:solidFill>
                  <a:srgbClr val="92D050"/>
                </a:solidFill>
              </a:rPr>
              <a:t>After subcomponents.</a:t>
            </a:r>
          </a:p>
          <a:p>
            <a:r>
              <a:rPr lang="en-US"/>
              <a:t>Control logic?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No!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sketch out a specification for the authenticate user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40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 charset="-128"/>
              </a:rPr>
              <a:t>Name: </a:t>
            </a:r>
            <a:r>
              <a:rPr lang="en-US" altLang="en-US" sz="2000">
                <a:ea typeface="ＭＳ Ｐゴシック" charset="-128"/>
              </a:rPr>
              <a:t>Authenticate user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Verifies a user is in the database and that the PIN supplied by the user matches the PIN in the database</a:t>
            </a:r>
            <a:endParaRPr lang="en-US" altLang="en-US" sz="1400" b="0" i="1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 charset="-128"/>
              </a:rPr>
              <a:t>Card number,</a:t>
            </a:r>
            <a:r>
              <a:rPr lang="en-US" altLang="en-US" sz="1400" b="0">
                <a:ea typeface="ＭＳ Ｐゴシック" charset="-128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 charset="-128"/>
              </a:rPr>
              <a:t>string</a:t>
            </a:r>
            <a:r>
              <a:rPr lang="en-US" altLang="en-US" sz="1400" b="0">
                <a:ea typeface="ＭＳ Ｐゴシック" charset="-128"/>
              </a:rPr>
              <a:t> that is the user’s card number</a:t>
            </a:r>
            <a:endParaRPr lang="en-US" altLang="en-US" sz="1400" b="0" i="1">
              <a:ea typeface="ＭＳ Ｐゴシック" charset="-128"/>
            </a:endParaRPr>
          </a:p>
          <a:p>
            <a:pPr lvl="1"/>
            <a:r>
              <a:rPr lang="en-US" altLang="en-US" sz="1400" b="0" i="1">
                <a:ea typeface="ＭＳ Ｐゴシック" charset="-128"/>
              </a:rPr>
              <a:t>PIN</a:t>
            </a:r>
            <a:r>
              <a:rPr lang="en-US" altLang="en-US" sz="1400" b="0">
                <a:ea typeface="ＭＳ Ｐゴシック" charset="-128"/>
              </a:rPr>
              <a:t>, an integer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Boolean: True if success, False if failure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Components used: </a:t>
            </a:r>
            <a:r>
              <a:rPr lang="en-US" altLang="en-US" sz="1200" b="0">
                <a:ea typeface="ＭＳ Ｐゴシック" charset="-128"/>
              </a:rPr>
              <a:t>ATM card reader supplies </a:t>
            </a:r>
            <a:r>
              <a:rPr lang="en-US" altLang="en-US" sz="1200" b="0" i="1">
                <a:ea typeface="ＭＳ Ｐゴシック" charset="-128"/>
              </a:rPr>
              <a:t>Card number </a:t>
            </a:r>
            <a:r>
              <a:rPr lang="en-US" altLang="en-US" sz="1200" b="0">
                <a:ea typeface="ＭＳ Ｐゴシック" charset="-128"/>
              </a:rPr>
              <a:t>input, user inputs </a:t>
            </a:r>
            <a:r>
              <a:rPr lang="en-US" altLang="en-US" sz="1200" b="0" i="1">
                <a:ea typeface="ＭＳ Ｐゴシック" charset="-128"/>
              </a:rPr>
              <a:t>PIN</a:t>
            </a:r>
            <a:r>
              <a:rPr lang="en-US" altLang="en-US" sz="1200" b="0">
                <a:ea typeface="ＭＳ Ｐゴシック" charset="-128"/>
              </a:rPr>
              <a:t> via keypad, verification is performed by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Side effects: </a:t>
            </a:r>
            <a:r>
              <a:rPr lang="en-US" altLang="en-US" sz="1200" b="0">
                <a:ea typeface="ＭＳ Ｐゴシック" charset="-128"/>
              </a:rPr>
              <a:t>If successful, all other bank customer use cases are enabled for the User matching the </a:t>
            </a:r>
            <a:r>
              <a:rPr lang="en-US" altLang="en-US" sz="1200" b="0" i="1">
                <a:ea typeface="ＭＳ Ｐゴシック" charset="-128"/>
              </a:rPr>
              <a:t>Card number.</a:t>
            </a:r>
            <a:endParaRPr lang="en-US" altLang="en-US" sz="2000" b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04C79-38B7-29AB-A1C4-6AF3C120EA7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3823994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35B2-E1BC-FE2F-EDA8-4CCCA108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BD49511-DD42-8A26-99D4-7B60B9555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/>
              </a:rPr>
              <a:t>Check balance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/>
              </a:rPr>
              <a:t>Take 2-3 minutes to sketch out a specification for the check balance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9959E92A-C4B6-374E-2AF6-123E603C4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5B7-1474-0F14-7194-776A91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042C-643C-6230-C7BF-9B18420C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968896A-D521-28C3-7979-C94539AD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/>
              </a:rPr>
              <a:t>Name: </a:t>
            </a:r>
            <a:r>
              <a:rPr lang="en-US" altLang="en-US" sz="200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/>
              </a:rPr>
              <a:t>Account number,</a:t>
            </a:r>
            <a:r>
              <a:rPr lang="en-US" altLang="en-US" sz="1400" b="0">
                <a:ea typeface="ＭＳ Ｐゴシック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>
                <a:ea typeface="ＭＳ Ｐゴシック"/>
              </a:rPr>
              <a:t> that is the user’s account number</a:t>
            </a:r>
            <a:endParaRPr lang="en-US" altLang="en-US" sz="1400" b="0" i="1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/>
              </a:rPr>
              <a:t>False if account does not exist or a </a:t>
            </a:r>
            <a:r>
              <a:rPr lang="en-US" altLang="en-US" sz="1400" b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Components used: </a:t>
            </a:r>
            <a:r>
              <a:rPr lang="en-US" altLang="en-US" sz="1200" b="0">
                <a:ea typeface="ＭＳ Ｐゴシック"/>
              </a:rPr>
              <a:t>User selects an </a:t>
            </a:r>
            <a:r>
              <a:rPr lang="en-US" altLang="en-US" sz="1200" b="0" i="1">
                <a:ea typeface="ＭＳ Ｐゴシック"/>
              </a:rPr>
              <a:t>Account Number </a:t>
            </a:r>
            <a:r>
              <a:rPr lang="en-US" altLang="en-US" sz="1200" b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Side effects: </a:t>
            </a:r>
            <a:r>
              <a:rPr lang="en-US" altLang="en-US" sz="1200" b="0">
                <a:ea typeface="ＭＳ Ｐゴシック"/>
              </a:rPr>
              <a:t>None</a:t>
            </a:r>
            <a:r>
              <a:rPr lang="en-US" altLang="en-US" sz="1200" b="0" i="1">
                <a:ea typeface="ＭＳ Ｐゴシック"/>
              </a:rPr>
              <a:t>.</a:t>
            </a:r>
            <a:endParaRPr lang="en-US" altLang="en-US" sz="2000" b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A4DF7-2A6E-953B-8F4A-B934303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494CD4-AA1E-67B9-8D27-5F10396994B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269124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019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Code needs review, testing continuously </a:t>
            </a:r>
            <a:endParaRPr lang="en-US" altLang="en-US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endParaRPr lang="en-US" altLang="en-US" b="0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Has this happened to you: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wrote some code.  It works!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add a neat little feature. You think it works.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It doesn’t work, but you don’t know.  You </a:t>
            </a:r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will</a:t>
            </a:r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 be sad.</a:t>
            </a:r>
            <a:endParaRPr lang="en-US" altLang="en-US" b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2A2B1-A47C-D786-18AB-54C13BD3ED69}"/>
              </a:ext>
            </a:extLst>
          </p:cNvPr>
          <p:cNvSpPr/>
          <p:nvPr/>
        </p:nvSpPr>
        <p:spPr>
          <a:xfrm>
            <a:off x="3166946" y="3389971"/>
            <a:ext cx="4475356" cy="28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 found out before anything bad happened.</a:t>
            </a:r>
          </a:p>
        </p:txBody>
      </p:sp>
    </p:spTree>
    <p:extLst>
      <p:ext uri="{BB962C8B-B14F-4D97-AF65-F5344CB8AC3E}">
        <p14:creationId xmlns:p14="http://schemas.microsoft.com/office/powerpoint/2010/main" val="13181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Code that checks if other code (code under test) is working properly</a:t>
            </a:r>
          </a:p>
          <a:p>
            <a:r>
              <a:rPr lang="en-US" altLang="en-US" b="0">
                <a:ea typeface="ＭＳ Ｐゴシック" charset="-128"/>
              </a:rPr>
              <a:t>If the “code under test”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Runs successfully</a:t>
            </a:r>
          </a:p>
          <a:p>
            <a:pPr lvl="1"/>
            <a:r>
              <a:rPr lang="en-US" altLang="en-US" b="0">
                <a:ea typeface="ＭＳ Ｐゴシック" charset="-128"/>
              </a:rPr>
              <a:t>Fails gracefully (as expected, when expected)</a:t>
            </a:r>
          </a:p>
          <a:p>
            <a:r>
              <a:rPr lang="en-US" altLang="en-US" b="0">
                <a:ea typeface="ＭＳ Ｐゴシック" charset="-128"/>
              </a:rPr>
              <a:t>The tests pass and the code is “accepted” as working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318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Heavy lift for small tasks</a:t>
            </a:r>
          </a:p>
          <a:p>
            <a:r>
              <a:rPr lang="en-US" altLang="en-US" b="0">
                <a:ea typeface="ＭＳ Ｐゴシック" charset="-128"/>
              </a:rPr>
              <a:t>It can be impossible to know when a design is complete</a:t>
            </a:r>
          </a:p>
          <a:p>
            <a:r>
              <a:rPr lang="en-US" altLang="en-US" b="0">
                <a:ea typeface="ＭＳ Ｐゴシック" charset="-128"/>
              </a:rPr>
              <a:t>Others?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Drawbacks of a 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6542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code_under_test</a:t>
            </a: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 doing?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we name the code under test function better?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1901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test we can do for add?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127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a different a, b pair?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B7F0-CDD0-7590-388F-1635DB3B46A1}"/>
              </a:ext>
            </a:extLst>
          </p:cNvPr>
          <p:cNvSpPr txBox="1"/>
          <p:nvPr/>
        </p:nvSpPr>
        <p:spPr>
          <a:xfrm>
            <a:off x="4546476" y="299648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642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many a, b pairs?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hard!  Testing is fun!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can drive development!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</p:txBody>
      </p:sp>
    </p:spTree>
    <p:extLst>
      <p:ext uri="{BB962C8B-B14F-4D97-AF65-F5344CB8AC3E}">
        <p14:creationId xmlns:p14="http://schemas.microsoft.com/office/powerpoint/2010/main" val="1479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add(a, b)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multiply(a, b)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version 2, we want to support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complex numbers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can we be sure that our changes don’t break things?</a:t>
            </a:r>
          </a:p>
          <a:p>
            <a:pPr marL="76200" indent="0">
              <a:buNone/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“Continuous integration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or continuously integrating new code into your software</a:t>
            </a:r>
            <a:r>
              <a:rPr lang="en-US" altLang="en-US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testing.</a:t>
            </a: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The tests pass and the code is “accepted” as working</a:t>
            </a:r>
          </a:p>
          <a:p>
            <a:pPr marL="76200" indent="0">
              <a:buNone/>
            </a:pPr>
            <a:endParaRPr lang="en-US" alt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continuous software testing?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50AB4E-66A6-2E99-6776-73982E1B11B7}"/>
              </a:ext>
            </a:extLst>
          </p:cNvPr>
          <p:cNvSpPr/>
          <p:nvPr/>
        </p:nvSpPr>
        <p:spPr>
          <a:xfrm>
            <a:off x="4334107" y="1360450"/>
            <a:ext cx="237893" cy="804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9253-6621-F8C9-4795-4E641DD8C579}"/>
              </a:ext>
            </a:extLst>
          </p:cNvPr>
          <p:cNvSpPr txBox="1"/>
          <p:nvPr/>
        </p:nvSpPr>
        <p:spPr>
          <a:xfrm>
            <a:off x="4730647" y="159362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Version 1 of our simple math library</a:t>
            </a:r>
          </a:p>
        </p:txBody>
      </p:sp>
    </p:spTree>
    <p:extLst>
      <p:ext uri="{BB962C8B-B14F-4D97-AF65-F5344CB8AC3E}">
        <p14:creationId xmlns:p14="http://schemas.microsoft.com/office/powerpoint/2010/main" val="5979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0"/>
              <a:t>Can you imagine a piece of software that is missing from your Ed-Tech workflow, LMS, or some other software that you need?  If not, please use your favorite cell phone application as an example</a:t>
            </a:r>
          </a:p>
          <a:p>
            <a:pPr fontAlgn="base"/>
            <a:r>
              <a:rPr lang="en-US" sz="1800" b="0"/>
              <a:t>What are the top three user stories that would be necessary to begin to lay out a software design?  </a:t>
            </a:r>
          </a:p>
          <a:p>
            <a:pPr fontAlgn="base"/>
            <a:r>
              <a:rPr lang="en-US" sz="1800" b="0"/>
              <a:t>Can you create a set of use cases for each user story?  </a:t>
            </a:r>
          </a:p>
          <a:p>
            <a:pPr fontAlgn="base"/>
            <a:r>
              <a:rPr lang="en-US" sz="1800" b="0"/>
              <a:t>How do those use cases derived from different user stories overlap?</a:t>
            </a:r>
          </a:p>
          <a:p>
            <a:pPr fontAlgn="base"/>
            <a:r>
              <a:rPr lang="en-US" sz="1800" b="0"/>
              <a:t>Which use cases will create the biggest design and testing challenges downstream because of their complexity? Can you identify a complex component that should be subdivided?</a:t>
            </a:r>
          </a:p>
          <a:p>
            <a:pPr marL="76200" indent="0">
              <a:buNone/>
            </a:pPr>
            <a:endParaRPr lang="en-US" altLang="en-US" sz="18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Homework for next week</a:t>
            </a:r>
          </a:p>
        </p:txBody>
      </p:sp>
    </p:spTree>
    <p:extLst>
      <p:ext uri="{BB962C8B-B14F-4D97-AF65-F5344CB8AC3E}">
        <p14:creationId xmlns:p14="http://schemas.microsoft.com/office/powerpoint/2010/main" val="38669799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Encode Sans Black" panose="020B0604020202020204" charset="0"/>
                <a:ea typeface="ＭＳ Ｐゴシック" charset="-128"/>
              </a:rPr>
              <a:t>Interaction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14450" y="857250"/>
            <a:ext cx="65151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altLang="en-US" sz="1350">
              <a:ea typeface="ＭＳ Ｐゴシック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730418"/>
            <a:ext cx="21717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FCC45-A3FA-437F-A35D-FE87D435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005004"/>
            <a:ext cx="5790251" cy="3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517657" cy="2365901"/>
          </a:xfrm>
        </p:spPr>
        <p:txBody>
          <a:bodyPr/>
          <a:lstStyle/>
          <a:p>
            <a:r>
              <a:rPr lang="en-US" b="0"/>
              <a:t>Mars Climate Orbiter (1998-1999)</a:t>
            </a:r>
          </a:p>
          <a:p>
            <a:pPr lvl="1"/>
            <a:r>
              <a:rPr lang="en-US" b="0"/>
              <a:t>$551 million in 2022 USD</a:t>
            </a:r>
          </a:p>
          <a:p>
            <a:pPr lvl="1"/>
            <a:r>
              <a:rPr lang="en-US"/>
              <a:t>NASA and Lockheed Martin did not specify units in design</a:t>
            </a:r>
          </a:p>
          <a:p>
            <a:pPr lvl="2"/>
            <a:r>
              <a:rPr lang="en-US" b="0"/>
              <a:t>Two separate systems interacted during injection burn</a:t>
            </a:r>
          </a:p>
          <a:p>
            <a:pPr lvl="2"/>
            <a:r>
              <a:rPr lang="en-US" b="0"/>
              <a:t>Foot/pounds = 1.356 Newton-meters</a:t>
            </a:r>
          </a:p>
          <a:p>
            <a:pPr lvl="1"/>
            <a:r>
              <a:rPr lang="en-US" b="0"/>
              <a:t>Bounced of Martian atmosphere circling the sun today</a:t>
            </a:r>
          </a:p>
        </p:txBody>
      </p:sp>
      <p:pic>
        <p:nvPicPr>
          <p:cNvPr id="1026" name="Picture 2" descr="Mars Climate Orbiter, artist design.">
            <a:extLst>
              <a:ext uri="{FF2B5EF4-FFF2-40B4-BE49-F238E27FC236}">
                <a16:creationId xmlns:a16="http://schemas.microsoft.com/office/drawing/2014/main" id="{16FAE1CE-9C18-E340-6FC9-60D27843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59" y="299739"/>
            <a:ext cx="1780943" cy="16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236590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r>
              <a:rPr lang="en-US" b="0" err="1"/>
              <a:t>CAncer</a:t>
            </a:r>
            <a:r>
              <a:rPr lang="en-US" b="0"/>
              <a:t> Biomedical Informatics Grid</a:t>
            </a:r>
          </a:p>
          <a:p>
            <a:pPr lvl="1"/>
            <a:r>
              <a:rPr lang="en-US" b="0"/>
              <a:t>Unified software infrastructure for cancer data collection, analysis, management, including</a:t>
            </a:r>
          </a:p>
          <a:p>
            <a:pPr lvl="2"/>
            <a:r>
              <a:rPr lang="en-US" b="0"/>
              <a:t>Clinical trials from enrollment to adverse event reporting</a:t>
            </a:r>
          </a:p>
          <a:p>
            <a:pPr lvl="2"/>
            <a:r>
              <a:rPr lang="en-US" b="0"/>
              <a:t>Sample collection, annotation, storage and sharing of medical imaging data</a:t>
            </a:r>
          </a:p>
          <a:p>
            <a:pPr lvl="2"/>
            <a:r>
              <a:rPr lang="en-US" b="0"/>
              <a:t>Biospecimen management and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76BE9730C47B9CE04A868A5872E" ma:contentTypeVersion="10" ma:contentTypeDescription="Create a new document." ma:contentTypeScope="" ma:versionID="0f20e26e01cf4675f6a0a502aed094fb">
  <xsd:schema xmlns:xsd="http://www.w3.org/2001/XMLSchema" xmlns:xs="http://www.w3.org/2001/XMLSchema" xmlns:p="http://schemas.microsoft.com/office/2006/metadata/properties" xmlns:ns3="ba989b21-af6f-4fa4-ab49-c64983f8a01b" xmlns:ns4="0a82f842-d545-4aeb-9bbf-51348e23e9e3" targetNamespace="http://schemas.microsoft.com/office/2006/metadata/properties" ma:root="true" ma:fieldsID="8fa1487ed543b6593bfd173795bce493" ns3:_="" ns4:_="">
    <xsd:import namespace="ba989b21-af6f-4fa4-ab49-c64983f8a01b"/>
    <xsd:import namespace="0a82f842-d545-4aeb-9bbf-51348e23e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9b21-af6f-4fa4-ab49-c64983f8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2f842-d545-4aeb-9bbf-51348e23e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89b21-af6f-4fa4-ab49-c64983f8a0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D5CCF-71E6-4010-BFCA-907D4B6DB556}">
  <ds:schemaRefs>
    <ds:schemaRef ds:uri="0a82f842-d545-4aeb-9bbf-51348e23e9e3"/>
    <ds:schemaRef ds:uri="ba989b21-af6f-4fa4-ab49-c64983f8a0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A5F7F9-4C27-4619-BA5B-E9C2F77BAAB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82f842-d545-4aeb-9bbf-51348e23e9e3"/>
    <ds:schemaRef ds:uri="http://purl.org/dc/elements/1.1/"/>
    <ds:schemaRef ds:uri="ba989b21-af6f-4fa4-ab49-c64983f8a0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C2D7C6-7D34-4AC5-BB3D-386FBE31E1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3647</Words>
  <Application>Microsoft Office PowerPoint</Application>
  <PresentationFormat>On-screen Show (16:9)</PresentationFormat>
  <Paragraphs>432</Paragraphs>
  <Slides>76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Calibri</vt:lpstr>
      <vt:lpstr>Open Sans</vt:lpstr>
      <vt:lpstr>Courier New</vt:lpstr>
      <vt:lpstr>Encode Sans Black</vt:lpstr>
      <vt:lpstr>Arial</vt:lpstr>
      <vt:lpstr>ＭＳ Ｐゴシック</vt:lpstr>
      <vt:lpstr>Merriweather Sans</vt:lpstr>
      <vt:lpstr>1_Custom Design</vt:lpstr>
      <vt:lpstr>Software (design) for Data Scientists  ISEA Session 2  David Beck University of Washington 2.2.2024</vt:lpstr>
      <vt:lpstr>Overview of today</vt:lpstr>
      <vt:lpstr>PowerPoint Presentation</vt:lpstr>
      <vt:lpstr>Software Design</vt:lpstr>
      <vt:lpstr>Why design?  “I have an idea and I’m ready to code now!”</vt:lpstr>
      <vt:lpstr>Benefits of a Software Design</vt:lpstr>
      <vt:lpstr>Drawbacks of a Software Design</vt:lpstr>
      <vt:lpstr>Design fails</vt:lpstr>
      <vt:lpstr>Design fails</vt:lpstr>
      <vt:lpstr>Design fails</vt:lpstr>
      <vt:lpstr>Design fails</vt:lpstr>
      <vt:lpstr>What makes a design understandable?</vt:lpstr>
      <vt:lpstr>Steps in Design1</vt:lpstr>
      <vt:lpstr>Running Example: Design of ATM</vt:lpstr>
      <vt:lpstr>User stories</vt:lpstr>
      <vt:lpstr>Design begins with your users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Use Cases </vt:lpstr>
      <vt:lpstr>Running Example: Design of ATM</vt:lpstr>
      <vt:lpstr>How to find use cases?  In the user stories!</vt:lpstr>
      <vt:lpstr>How to find use cases?  In the user stories!</vt:lpstr>
      <vt:lpstr>How to find use cases?  In the user stories!</vt:lpstr>
      <vt:lpstr>How to find use cases?  In the user stories!</vt:lpstr>
      <vt:lpstr>What do we do with ATMs?</vt:lpstr>
      <vt:lpstr>Describing a Use Case (one way)</vt:lpstr>
      <vt:lpstr>Describing a Use Case (one way)</vt:lpstr>
      <vt:lpstr>Describing a Use Case (Check Balance)</vt:lpstr>
      <vt:lpstr>Describing a Use Case (Check Balance)</vt:lpstr>
      <vt:lpstr>Implied use cases are important!</vt:lpstr>
      <vt:lpstr>Implied use cases are important!</vt:lpstr>
      <vt:lpstr>Describing a Use Case (Authentication)</vt:lpstr>
      <vt:lpstr>Component Design</vt:lpstr>
      <vt:lpstr>What is a component?</vt:lpstr>
      <vt:lpstr>Component design or component spec</vt:lpstr>
      <vt:lpstr>Specification of a component</vt:lpstr>
      <vt:lpstr>Developing component specifications</vt:lpstr>
      <vt:lpstr>Developing component specifications</vt:lpstr>
      <vt:lpstr>Subcomponents can be confusing</vt:lpstr>
      <vt:lpstr>Subcomponents can be confusing</vt:lpstr>
      <vt:lpstr>ATM components by Use Case</vt:lpstr>
      <vt:lpstr>ATM components by Use Case</vt:lpstr>
      <vt:lpstr>ATM components by Use Case</vt:lpstr>
      <vt:lpstr>ATM components by Use Case</vt:lpstr>
      <vt:lpstr>Identify shared components</vt:lpstr>
      <vt:lpstr>Identify shared components</vt:lpstr>
      <vt:lpstr>Specify components</vt:lpstr>
      <vt:lpstr>PowerPoint Presentation</vt:lpstr>
      <vt:lpstr>Specify components</vt:lpstr>
      <vt:lpstr>PowerPoint Presentation</vt:lpstr>
      <vt:lpstr>Overview of today</vt:lpstr>
      <vt:lpstr>Component specifications get you to code</vt:lpstr>
      <vt:lpstr>What is software testing?</vt:lpstr>
      <vt:lpstr>What is software testing?</vt:lpstr>
      <vt:lpstr>What is software testing?</vt:lpstr>
      <vt:lpstr>What is software testing?</vt:lpstr>
      <vt:lpstr>What is software testing?</vt:lpstr>
      <vt:lpstr>What is continuous software testing?</vt:lpstr>
      <vt:lpstr>Homework for next week</vt:lpstr>
      <vt:lpstr>Interaction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Alanya Cannon</dc:creator>
  <cp:lastModifiedBy>Lovenoor Aulck</cp:lastModifiedBy>
  <cp:revision>3</cp:revision>
  <dcterms:created xsi:type="dcterms:W3CDTF">2014-10-14T00:51:43Z</dcterms:created>
  <dcterms:modified xsi:type="dcterms:W3CDTF">2024-02-02T18:33:09Z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