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Encode Sans Black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hDwjLWqMich2r962s6aVFQdWB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EncodeSansBlack-bold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964d2b9e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964d2b9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9b788307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b9b788307d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9b788307d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9b788307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1080bafd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f1080baf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9b788307d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9b788307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9b788307d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b9b788307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" name="Google Shape;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Question: From the perspective of evolutionary biology, are organisms designed? Why or why not?</a:t>
            </a:r>
            <a:endParaRPr/>
          </a:p>
        </p:txBody>
      </p:sp>
      <p:sp>
        <p:nvSpPr>
          <p:cNvPr id="25" name="Google Shape;25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964d2b9e5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964d2b9e5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" name="Google Shape;3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9b788307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9b788307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idx="1" type="body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text on a black background&#10;&#10;Description automatically generated" id="6" name="Google Shape;6;p5"/>
          <p:cNvPicPr preferRelativeResize="0"/>
          <p:nvPr/>
        </p:nvPicPr>
        <p:blipFill rotWithShape="1">
          <a:blip r:embed="rId1">
            <a:alphaModFix/>
          </a:blip>
          <a:srcRect b="13468" l="0" r="0" t="0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text on a black background&#10;&#10;Description automatically generated" id="7" name="Google Shape;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text on a black background&#10;&#10;Description automatically generated" id="8" name="Google Shape;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492" y="4618318"/>
            <a:ext cx="1598266" cy="338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university&#10;&#10;Description automatically generated" id="9" name="Google Shape;9;p5"/>
          <p:cNvPicPr preferRelativeResize="0"/>
          <p:nvPr/>
        </p:nvPicPr>
        <p:blipFill rotWithShape="1">
          <a:blip r:embed="rId4">
            <a:alphaModFix/>
          </a:blip>
          <a:srcRect b="41749" l="21010" r="13690" t="45012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deeplearning.ai/short-courses/chatgpt-prompt-engineering-for-developer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udge4.org/" TargetMode="External"/><Relationship Id="rId4" Type="http://schemas.openxmlformats.org/officeDocument/2006/relationships/hyperlink" Target="https://nudge4.org/" TargetMode="External"/><Relationship Id="rId5" Type="http://schemas.openxmlformats.org/officeDocument/2006/relationships/hyperlink" Target="https://parentpowered.com/" TargetMode="External"/><Relationship Id="rId6" Type="http://schemas.openxmlformats.org/officeDocument/2006/relationships/hyperlink" Target="https://www.thecolleague.ai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>
            <p:ph type="title"/>
          </p:nvPr>
        </p:nvSpPr>
        <p:spPr>
          <a:xfrm>
            <a:off x="460375" y="751325"/>
            <a:ext cx="82209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Learning Theories and Learning Engineering</a:t>
            </a:r>
            <a:br>
              <a:rPr lang="en-US">
                <a:solidFill>
                  <a:srgbClr val="191300"/>
                </a:solidFill>
              </a:rPr>
            </a:br>
            <a:br>
              <a:rPr lang="en-US" sz="2400">
                <a:solidFill>
                  <a:srgbClr val="191300"/>
                </a:solidFill>
              </a:rPr>
            </a:br>
            <a:r>
              <a:rPr lang="en-US" sz="2400">
                <a:solidFill>
                  <a:srgbClr val="191300"/>
                </a:solidFill>
              </a:rPr>
              <a:t>ISEA Session </a:t>
            </a:r>
            <a:r>
              <a:rPr lang="en-US" sz="2400"/>
              <a:t>4</a:t>
            </a:r>
            <a:br>
              <a:rPr lang="en-US" sz="2400">
                <a:solidFill>
                  <a:srgbClr val="191300"/>
                </a:solidFill>
              </a:rPr>
            </a:br>
            <a:br>
              <a:rPr lang="en-US" sz="2400">
                <a:solidFill>
                  <a:srgbClr val="191300"/>
                </a:solidFill>
              </a:rPr>
            </a:br>
            <a:r>
              <a:rPr lang="en-US" sz="1600">
                <a:solidFill>
                  <a:srgbClr val="191300"/>
                </a:solidFill>
              </a:rPr>
              <a:t>Min Sun and Katie Hendrick Taylor</a:t>
            </a:r>
            <a:br>
              <a:rPr lang="en-US" sz="1600">
                <a:solidFill>
                  <a:srgbClr val="191300"/>
                </a:solidFill>
              </a:rPr>
            </a:br>
            <a:r>
              <a:rPr lang="en-US" sz="1600">
                <a:solidFill>
                  <a:srgbClr val="191300"/>
                </a:solidFill>
              </a:rPr>
              <a:t>University of Washington</a:t>
            </a:r>
            <a:br>
              <a:rPr lang="en-US" sz="1600">
                <a:solidFill>
                  <a:srgbClr val="191300"/>
                </a:solidFill>
              </a:rPr>
            </a:br>
            <a:r>
              <a:rPr lang="en-US" sz="1600">
                <a:solidFill>
                  <a:srgbClr val="191300"/>
                </a:solidFill>
              </a:rPr>
              <a:t>2.16.2024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9"/>
          <p:cNvSpPr txBox="1"/>
          <p:nvPr>
            <p:ph idx="1" type="body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</a:pPr>
            <a:r>
              <a:rPr b="0" lang="en-US"/>
              <a:t>Teachers’ lack of time or capacity to vet online materials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–"/>
            </a:pPr>
            <a:r>
              <a:rPr b="0" lang="en-US"/>
              <a:t>Teachers’ overreliance on AI-generated content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</a:pPr>
            <a:r>
              <a:rPr b="0" lang="en-US"/>
              <a:t>Technology solution to:</a:t>
            </a:r>
            <a:endParaRPr b="0"/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–"/>
            </a:pPr>
            <a:r>
              <a:rPr b="0" lang="en-US"/>
              <a:t>Motivate teachers to critically examine the quality of lesson materials and iteratively refine them, YET with small </a:t>
            </a:r>
            <a:r>
              <a:rPr b="0" lang="en-US"/>
              <a:t>amount</a:t>
            </a:r>
            <a:r>
              <a:rPr b="0" lang="en-US"/>
              <a:t> of time needed from teachers</a:t>
            </a:r>
            <a:endParaRPr/>
          </a:p>
        </p:txBody>
      </p:sp>
      <p:sp>
        <p:nvSpPr>
          <p:cNvPr id="91" name="Google Shape;91;p89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Colleague’s Nudging Design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solidFill>
                  <a:srgbClr val="BF9000"/>
                </a:solidFill>
              </a:rPr>
              <a:t>Users’ </a:t>
            </a:r>
            <a:r>
              <a:rPr lang="en-US">
                <a:solidFill>
                  <a:srgbClr val="BF9000"/>
                </a:solidFill>
              </a:rPr>
              <a:t>Problem Space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964d2b9e5_0_1"/>
          <p:cNvSpPr txBox="1"/>
          <p:nvPr>
            <p:ph idx="1" type="body"/>
          </p:nvPr>
        </p:nvSpPr>
        <p:spPr>
          <a:xfrm>
            <a:off x="447925" y="1305223"/>
            <a:ext cx="6660300" cy="184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6964d2b9e5_0_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Idealization, Prototyping design</a:t>
            </a:r>
            <a:endParaRPr/>
          </a:p>
        </p:txBody>
      </p:sp>
      <p:grpSp>
        <p:nvGrpSpPr>
          <p:cNvPr id="98" name="Google Shape;98;g26964d2b9e5_0_1"/>
          <p:cNvGrpSpPr/>
          <p:nvPr/>
        </p:nvGrpSpPr>
        <p:grpSpPr>
          <a:xfrm>
            <a:off x="342613" y="1662100"/>
            <a:ext cx="2933025" cy="1289700"/>
            <a:chOff x="342613" y="1662100"/>
            <a:chExt cx="2933025" cy="1289700"/>
          </a:xfrm>
        </p:grpSpPr>
        <p:sp>
          <p:nvSpPr>
            <p:cNvPr id="99" name="Google Shape;99;g26964d2b9e5_0_1"/>
            <p:cNvSpPr txBox="1"/>
            <p:nvPr/>
          </p:nvSpPr>
          <p:spPr>
            <a:xfrm>
              <a:off x="342613" y="16621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latin typeface="Roboto"/>
                  <a:ea typeface="Roboto"/>
                  <a:cs typeface="Roboto"/>
                  <a:sym typeface="Roboto"/>
                </a:rPr>
                <a:t>Idealization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800">
                  <a:latin typeface="Roboto"/>
                  <a:ea typeface="Roboto"/>
                  <a:cs typeface="Roboto"/>
                  <a:sym typeface="Roboto"/>
                </a:rPr>
                <a:t>Translate User Needs into Functions/Components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0" name="Google Shape;100;g26964d2b9e5_0_1"/>
            <p:cNvCxnSpPr/>
            <p:nvPr/>
          </p:nvCxnSpPr>
          <p:spPr>
            <a:xfrm rot="10800000">
              <a:off x="2642038" y="2227575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49C9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01" name="Google Shape;101;g26964d2b9e5_0_1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102" name="Google Shape;102;g26964d2b9e5_0_1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latin typeface="Roboto"/>
                  <a:ea typeface="Roboto"/>
                  <a:cs typeface="Roboto"/>
                  <a:sym typeface="Roboto"/>
                </a:rPr>
                <a:t>User Study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800">
                  <a:latin typeface="Roboto"/>
                  <a:ea typeface="Roboto"/>
                  <a:cs typeface="Roboto"/>
                  <a:sym typeface="Roboto"/>
                </a:rPr>
                <a:t>Close study with diverse, representative users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3" name="Google Shape;103;g26964d2b9e5_0_1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04" name="Google Shape;104;g26964d2b9e5_0_1"/>
          <p:cNvGrpSpPr/>
          <p:nvPr/>
        </p:nvGrpSpPr>
        <p:grpSpPr>
          <a:xfrm>
            <a:off x="5009288" y="2246900"/>
            <a:ext cx="3610650" cy="1289700"/>
            <a:chOff x="5209838" y="2819900"/>
            <a:chExt cx="3610650" cy="1289700"/>
          </a:xfrm>
        </p:grpSpPr>
        <p:sp>
          <p:nvSpPr>
            <p:cNvPr id="105" name="Google Shape;105;g26964d2b9e5_0_1"/>
            <p:cNvSpPr txBox="1"/>
            <p:nvPr/>
          </p:nvSpPr>
          <p:spPr>
            <a:xfrm>
              <a:off x="6696488" y="28199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latin typeface="Roboto"/>
                  <a:ea typeface="Roboto"/>
                  <a:cs typeface="Roboto"/>
                  <a:sym typeface="Roboto"/>
                </a:rPr>
                <a:t>Prototyping</a:t>
              </a:r>
              <a:r>
                <a:rPr b="1" lang="en-US" sz="1200">
                  <a:latin typeface="Roboto"/>
                  <a:ea typeface="Roboto"/>
                  <a:cs typeface="Roboto"/>
                  <a:sym typeface="Roboto"/>
                </a:rPr>
                <a:t> them 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800">
                  <a:latin typeface="Roboto"/>
                  <a:ea typeface="Roboto"/>
                  <a:cs typeface="Roboto"/>
                  <a:sym typeface="Roboto"/>
                </a:rPr>
                <a:t>Figma</a:t>
              </a:r>
              <a:r>
                <a:rPr lang="en-US" sz="80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6" name="Google Shape;106;g26964d2b9e5_0_1"/>
            <p:cNvCxnSpPr/>
            <p:nvPr/>
          </p:nvCxnSpPr>
          <p:spPr>
            <a:xfrm>
              <a:off x="5209838" y="3438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D7E7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07" name="Google Shape;107;g26964d2b9e5_0_1"/>
          <p:cNvGrpSpPr/>
          <p:nvPr/>
        </p:nvGrpSpPr>
        <p:grpSpPr>
          <a:xfrm>
            <a:off x="2662495" y="728423"/>
            <a:ext cx="2769951" cy="2965763"/>
            <a:chOff x="2662213" y="676344"/>
            <a:chExt cx="3814835" cy="3790597"/>
          </a:xfrm>
        </p:grpSpPr>
        <p:sp>
          <p:nvSpPr>
            <p:cNvPr id="108" name="Google Shape;108;g26964d2b9e5_0_1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g26964d2b9e5_0_1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1D7E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26964d2b9e5_0_1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249C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" name="Google Shape;111;g26964d2b9e5_0_1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12" name="Google Shape;112;g26964d2b9e5_0_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49C9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g26964d2b9e5_0_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49C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g26964d2b9e5_0_1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15" name="Google Shape;115;g26964d2b9e5_0_1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55B5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g26964d2b9e5_0_1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55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Google Shape;117;g26964d2b9e5_0_1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18" name="Google Shape;118;g26964d2b9e5_0_1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D7E7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g26964d2b9e5_0_1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D7E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0" name="Google Shape;120;g26964d2b9e5_0_1"/>
            <p:cNvSpPr txBox="1"/>
            <p:nvPr/>
          </p:nvSpPr>
          <p:spPr>
            <a:xfrm>
              <a:off x="4412948" y="118035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g26964d2b9e5_0_1"/>
            <p:cNvSpPr txBox="1"/>
            <p:nvPr/>
          </p:nvSpPr>
          <p:spPr>
            <a:xfrm>
              <a:off x="3290157" y="2380889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g26964d2b9e5_0_1"/>
            <p:cNvSpPr txBox="1"/>
            <p:nvPr/>
          </p:nvSpPr>
          <p:spPr>
            <a:xfrm>
              <a:off x="5189810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3" name="Google Shape;123;g26964d2b9e5_0_1"/>
          <p:cNvSpPr/>
          <p:nvPr/>
        </p:nvSpPr>
        <p:spPr>
          <a:xfrm>
            <a:off x="5618275" y="3859650"/>
            <a:ext cx="3202200" cy="207300"/>
          </a:xfrm>
          <a:prstGeom prst="chevron">
            <a:avLst>
              <a:gd fmla="val 50000" name="adj"/>
            </a:avLst>
          </a:prstGeom>
          <a:solidFill>
            <a:srgbClr val="D837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 Fidelity Prototype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26964d2b9e5_0_1"/>
          <p:cNvSpPr/>
          <p:nvPr/>
        </p:nvSpPr>
        <p:spPr>
          <a:xfrm>
            <a:off x="162250" y="3859717"/>
            <a:ext cx="3435900" cy="207300"/>
          </a:xfrm>
          <a:prstGeom prst="homePlate">
            <a:avLst>
              <a:gd fmla="val 50000" name="adj"/>
            </a:avLst>
          </a:prstGeom>
          <a:solidFill>
            <a:srgbClr val="801F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Low Fidelity Prototype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g26964d2b9e5_0_1"/>
          <p:cNvSpPr/>
          <p:nvPr/>
        </p:nvSpPr>
        <p:spPr>
          <a:xfrm>
            <a:off x="3014301" y="3859650"/>
            <a:ext cx="3202200" cy="207300"/>
          </a:xfrm>
          <a:prstGeom prst="chevron">
            <a:avLst>
              <a:gd fmla="val 50000" name="adj"/>
            </a:avLst>
          </a:prstGeom>
          <a:solidFill>
            <a:srgbClr val="B02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 </a:t>
            </a: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Fidelity Prototype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1"/>
          <p:cNvSpPr txBox="1"/>
          <p:nvPr>
            <p:ph idx="1" type="body"/>
          </p:nvPr>
        </p:nvSpPr>
        <p:spPr>
          <a:xfrm>
            <a:off x="447923" y="1305218"/>
            <a:ext cx="8197114" cy="394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rPr lang="en-US"/>
              <a:t>Transitioning to thecolleague.ai</a:t>
            </a:r>
            <a:endParaRPr/>
          </a:p>
        </p:txBody>
      </p:sp>
      <p:sp>
        <p:nvSpPr>
          <p:cNvPr id="131" name="Google Shape;131;p91"/>
          <p:cNvSpPr txBox="1"/>
          <p:nvPr>
            <p:ph type="title"/>
          </p:nvPr>
        </p:nvSpPr>
        <p:spPr>
          <a:xfrm>
            <a:off x="447925" y="26380"/>
            <a:ext cx="81972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Colleague’s Nudging Design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3"/>
          <p:cNvSpPr txBox="1"/>
          <p:nvPr>
            <p:ph idx="1" type="body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Char char="&gt;"/>
            </a:pPr>
            <a:r>
              <a:rPr b="0" lang="en-US"/>
              <a:t>What can make this design effective?</a:t>
            </a:r>
            <a:endParaRPr b="0"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Char char="&gt;"/>
            </a:pPr>
            <a:r>
              <a:rPr b="0" lang="en-US"/>
              <a:t>What would still make this design ineffective?</a:t>
            </a:r>
            <a:endParaRPr b="0"/>
          </a:p>
        </p:txBody>
      </p:sp>
      <p:sp>
        <p:nvSpPr>
          <p:cNvPr id="137" name="Google Shape;137;p93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500"/>
              <a:t>Analysing this design using nudging theory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9b788307d_0_66"/>
          <p:cNvSpPr txBox="1"/>
          <p:nvPr>
            <p:ph idx="1" type="body"/>
          </p:nvPr>
        </p:nvSpPr>
        <p:spPr>
          <a:xfrm>
            <a:off x="447925" y="1305228"/>
            <a:ext cx="81972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Char char="&gt;"/>
            </a:pPr>
            <a:r>
              <a:rPr b="0" lang="en-US"/>
              <a:t>What can make this design effective?</a:t>
            </a:r>
            <a:endParaRPr b="0"/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0" lang="en-US"/>
              <a:t>Offer information: Quality measures</a:t>
            </a:r>
            <a:endParaRPr b="0"/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0" lang="en-US"/>
              <a:t>AI prompt to suggestion possible actions and solutions to address the weakness of the lesson</a:t>
            </a:r>
            <a:endParaRPr b="0"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Char char="&gt;"/>
            </a:pPr>
            <a:r>
              <a:rPr b="0" lang="en-US"/>
              <a:t>What would still make this design ineffective?</a:t>
            </a:r>
            <a:endParaRPr b="0"/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0" lang="en-US"/>
              <a:t>The errors in the quality measures may deter information take-ups</a:t>
            </a:r>
            <a:endParaRPr b="0"/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0" lang="en-US"/>
              <a:t>Uncertainty to transfer into real actions</a:t>
            </a:r>
            <a:endParaRPr b="0"/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0" lang="en-US"/>
              <a:t>Doesn’t have reinforcement mechanisms</a:t>
            </a:r>
            <a:endParaRPr b="0"/>
          </a:p>
        </p:txBody>
      </p:sp>
      <p:sp>
        <p:nvSpPr>
          <p:cNvPr id="143" name="Google Shape;143;g2b9b788307d_0_66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500"/>
              <a:t>Analysing the Design using nudging theory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2"/>
          <p:cNvSpPr txBox="1"/>
          <p:nvPr>
            <p:ph idx="1" type="body"/>
          </p:nvPr>
        </p:nvSpPr>
        <p:spPr>
          <a:xfrm>
            <a:off x="447925" y="1305228"/>
            <a:ext cx="81972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Merriweather Sans"/>
              <a:buChar char="&gt;"/>
            </a:pPr>
            <a:r>
              <a:rPr lang="en-US" sz="2000"/>
              <a:t>The AI’s role</a:t>
            </a:r>
            <a:r>
              <a:rPr b="0" lang="en-US" sz="2000"/>
              <a:t>: math teachers 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Merriweather Sans"/>
              <a:buChar char="&gt;"/>
            </a:pPr>
            <a:r>
              <a:rPr lang="en-US" sz="2000"/>
              <a:t>Context</a:t>
            </a:r>
            <a:r>
              <a:rPr b="0" lang="en-US" sz="2000"/>
              <a:t>: 4th grade math;</a:t>
            </a:r>
            <a:r>
              <a:rPr b="0" lang="en-US" sz="2000"/>
              <a:t> 60% of students who are multi-language learners; t</a:t>
            </a:r>
            <a:r>
              <a:rPr b="0" lang="en-US" sz="2000"/>
              <a:t>he entire lesson itself as the context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Merriweather Sans"/>
              <a:buChar char="&gt;"/>
            </a:pPr>
            <a:r>
              <a:rPr lang="en-US" sz="2000"/>
              <a:t>Information</a:t>
            </a:r>
            <a:r>
              <a:rPr b="0" lang="en-US" sz="2000"/>
              <a:t>: </a:t>
            </a:r>
            <a:r>
              <a:rPr b="0" lang="en-US" sz="2000"/>
              <a:t>The quality measure that is lacking/insufficient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Merriweather Sans"/>
              <a:buChar char="&gt;"/>
            </a:pPr>
            <a:r>
              <a:rPr lang="en-US" sz="2000"/>
              <a:t>A</a:t>
            </a:r>
            <a:r>
              <a:rPr lang="en-US" sz="2000"/>
              <a:t>ction</a:t>
            </a:r>
            <a:r>
              <a:rPr b="0" lang="en-US" sz="2000"/>
              <a:t>: generate content that addresses the insufficient quality measure and entails high-quality instruction</a:t>
            </a:r>
            <a:endParaRPr b="0" sz="20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200"/>
              <a:t>Resources to learn more about prompt engineering: </a:t>
            </a:r>
            <a:endParaRPr b="0" sz="1200"/>
          </a:p>
          <a:p>
            <a:pPr indent="-304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AutoNum type="arabicPeriod"/>
            </a:pPr>
            <a:r>
              <a:rPr b="0" lang="en-US" sz="1200" u="sng">
                <a:solidFill>
                  <a:schemeClr val="hlink"/>
                </a:solidFill>
                <a:hlinkClick r:id="rId3"/>
              </a:rPr>
              <a:t>https://www.deeplearning.ai/short-courses/chatgpt-prompt-engineering-for-developers/</a:t>
            </a:r>
            <a:endParaRPr b="0"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b="0" lang="en-US" sz="1200"/>
              <a:t>https://www.youtube.com/watch?v=dOxUroR57xs&amp;ab_channel=ElvisSaravia</a:t>
            </a:r>
            <a:endParaRPr b="0" sz="1200"/>
          </a:p>
        </p:txBody>
      </p:sp>
      <p:sp>
        <p:nvSpPr>
          <p:cNvPr id="149" name="Google Shape;149;p92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Gen-AI Prompt Design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9b788307d_0_24"/>
          <p:cNvSpPr txBox="1"/>
          <p:nvPr>
            <p:ph idx="1" type="body"/>
          </p:nvPr>
        </p:nvSpPr>
        <p:spPr>
          <a:xfrm>
            <a:off x="447923" y="1305217"/>
            <a:ext cx="8197200" cy="23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Write your own prompt, building on this: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The AI’s role</a:t>
            </a:r>
            <a:r>
              <a:rPr b="0" lang="en-US" sz="2000"/>
              <a:t>: math teachers </a:t>
            </a:r>
            <a:endParaRPr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Context</a:t>
            </a:r>
            <a:r>
              <a:rPr b="0" lang="en-US" sz="2000"/>
              <a:t>: 4th grade math; 60% of students who are multi-language learners; the entire lesson itself as the context</a:t>
            </a:r>
            <a:endParaRPr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Information</a:t>
            </a:r>
            <a:r>
              <a:rPr b="0" lang="en-US" sz="2000"/>
              <a:t>: The quality measure that is lacking/insufficient</a:t>
            </a:r>
            <a:endParaRPr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Action</a:t>
            </a:r>
            <a:r>
              <a:rPr b="0" lang="en-US" sz="2000"/>
              <a:t>: generate content that addresses the insufficient quality measure and entails high-quality instruction</a:t>
            </a:r>
            <a:endParaRPr b="0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5" name="Google Shape;155;g2b9b788307d_0_24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 Design (2 minutes)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1080bafd8_0_0"/>
          <p:cNvSpPr txBox="1"/>
          <p:nvPr>
            <p:ph idx="1" type="body"/>
          </p:nvPr>
        </p:nvSpPr>
        <p:spPr>
          <a:xfrm>
            <a:off x="447923" y="1305217"/>
            <a:ext cx="8197200" cy="23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Qualitative+</a:t>
            </a:r>
            <a:r>
              <a:rPr lang="en-US"/>
              <a:t>Quantitative</a:t>
            </a:r>
            <a:r>
              <a:rPr lang="en-US"/>
              <a:t> methods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-"/>
            </a:pPr>
            <a:r>
              <a:rPr b="0" lang="en-US"/>
              <a:t>Cognitive Interviews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en-US"/>
              <a:t>Surveys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en-US"/>
              <a:t>App tracking user behaviors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en-US"/>
              <a:t>Ranking and preferences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en-US"/>
              <a:t>A/B testing: on the App or in the software settings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en-US"/>
              <a:t>RCTs: in authentic school settings</a:t>
            </a:r>
            <a:endParaRPr b="0"/>
          </a:p>
        </p:txBody>
      </p:sp>
      <p:sp>
        <p:nvSpPr>
          <p:cNvPr id="161" name="Google Shape;161;g1f1080bafd8_0_0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Testing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9b788307d_0_54"/>
          <p:cNvSpPr txBox="1"/>
          <p:nvPr>
            <p:ph idx="1" type="body"/>
          </p:nvPr>
        </p:nvSpPr>
        <p:spPr>
          <a:xfrm>
            <a:off x="7118700" y="850600"/>
            <a:ext cx="2025300" cy="21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/>
              <a:t>Add: </a:t>
            </a:r>
            <a:endParaRPr sz="2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/>
              <a:t>Economic values;</a:t>
            </a:r>
            <a:endParaRPr sz="2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/>
              <a:t>Sociential values</a:t>
            </a:r>
            <a:endParaRPr sz="2100"/>
          </a:p>
        </p:txBody>
      </p:sp>
      <p:sp>
        <p:nvSpPr>
          <p:cNvPr id="167" name="Google Shape;167;g2b9b788307d_0_54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Theory of Change for Testing and Evaluation</a:t>
            </a:r>
            <a:endParaRPr/>
          </a:p>
        </p:txBody>
      </p:sp>
      <p:pic>
        <p:nvPicPr>
          <p:cNvPr id="168" name="Google Shape;168;g2b9b788307d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25" y="1020275"/>
            <a:ext cx="6692552" cy="40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b9b788307d_0_54"/>
          <p:cNvSpPr txBox="1"/>
          <p:nvPr>
            <p:ph idx="1" type="body"/>
          </p:nvPr>
        </p:nvSpPr>
        <p:spPr>
          <a:xfrm>
            <a:off x="6965875" y="3329425"/>
            <a:ext cx="2025300" cy="140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200"/>
              <a:t>Citation: Sun, Min, et al. (2024). </a:t>
            </a:r>
            <a:r>
              <a:rPr i="1" lang="en-US" sz="1200"/>
              <a:t>Colleague.AI’s theory of action. </a:t>
            </a:r>
            <a:r>
              <a:rPr lang="en-US" sz="1200"/>
              <a:t>Seattle, WA: AmplifyLearn.AI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9b788307d_0_71"/>
          <p:cNvSpPr txBox="1"/>
          <p:nvPr>
            <p:ph idx="1" type="body"/>
          </p:nvPr>
        </p:nvSpPr>
        <p:spPr>
          <a:xfrm>
            <a:off x="560675" y="1305225"/>
            <a:ext cx="7734900" cy="23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</a:rPr>
              <a:t>Based on your Week 2&amp;3’s use case and component design, you can choose to: 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0" lang="en-US" sz="1800">
                <a:solidFill>
                  <a:schemeClr val="dk1"/>
                </a:solidFill>
              </a:rPr>
              <a:t>Apply learning science theories (either we introduced today or other ones relevant to your work) to further your user study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</a:rPr>
              <a:t>Or </a:t>
            </a:r>
            <a:endParaRPr b="0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0" lang="en-US" sz="1800">
                <a:solidFill>
                  <a:schemeClr val="dk1"/>
                </a:solidFill>
              </a:rPr>
              <a:t>A</a:t>
            </a:r>
            <a:r>
              <a:rPr b="0" lang="en-US" sz="1800">
                <a:solidFill>
                  <a:schemeClr val="dk1"/>
                </a:solidFill>
              </a:rPr>
              <a:t>pply learning science theories to </a:t>
            </a:r>
            <a:r>
              <a:rPr b="0" lang="en-US" sz="1800">
                <a:solidFill>
                  <a:schemeClr val="dk1"/>
                </a:solidFill>
              </a:rPr>
              <a:t>product/algorithm design </a:t>
            </a:r>
            <a:endParaRPr sz="1800"/>
          </a:p>
        </p:txBody>
      </p:sp>
      <p:sp>
        <p:nvSpPr>
          <p:cNvPr id="175" name="Google Shape;175;g2b9b788307d_0_7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447922" y="542260"/>
            <a:ext cx="8197109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Overview of today</a:t>
            </a:r>
            <a:endParaRPr/>
          </a:p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447675" y="1304925"/>
            <a:ext cx="8197850" cy="29474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5763" lvl="0" marL="3857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0" lang="en-US"/>
              <a:t>What are popular learning theories informing ed tech development, implementation, and evaluation?</a:t>
            </a:r>
            <a:endParaRPr/>
          </a:p>
          <a:p>
            <a:pPr indent="-385763" lvl="0" marL="3857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0" lang="en-US"/>
              <a:t>Nudging theory to illustrate</a:t>
            </a:r>
            <a:endParaRPr/>
          </a:p>
          <a:p>
            <a:pPr indent="-233363" lvl="0" marL="3857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964d2b9e5_0_249"/>
          <p:cNvSpPr txBox="1"/>
          <p:nvPr>
            <p:ph idx="1" type="body"/>
          </p:nvPr>
        </p:nvSpPr>
        <p:spPr>
          <a:xfrm>
            <a:off x="447923" y="1305217"/>
            <a:ext cx="8197200" cy="23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Beef up with your coding skills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Set up Colab or python or jupyter notebook</a:t>
            </a:r>
            <a:endParaRPr/>
          </a:p>
        </p:txBody>
      </p:sp>
      <p:sp>
        <p:nvSpPr>
          <p:cNvPr id="181" name="Google Shape;181;g26964d2b9e5_0_249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Prepare for Next Week’s Session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>
            <p:ph idx="1" type="body"/>
          </p:nvPr>
        </p:nvSpPr>
        <p:spPr>
          <a:xfrm>
            <a:off x="447925" y="1305225"/>
            <a:ext cx="77724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Associate Professor of Learning Sciences and Human Development at UW, focuses on digitally mediated, intergenerational learning, and learning with technology that foreground race, gender, class, culture, and place.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Dr. Taylor’s Work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328612" y="1629004"/>
            <a:ext cx="2600325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rPr lang="en-US" sz="1800"/>
              <a:t>Learning science concepts can inform each step of this process</a:t>
            </a:r>
            <a:endParaRPr sz="1800"/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Educational Software Development Cycle</a:t>
            </a:r>
            <a:endParaRPr/>
          </a:p>
        </p:txBody>
      </p:sp>
      <p:grpSp>
        <p:nvGrpSpPr>
          <p:cNvPr id="41" name="Google Shape;41;p11"/>
          <p:cNvGrpSpPr/>
          <p:nvPr/>
        </p:nvGrpSpPr>
        <p:grpSpPr>
          <a:xfrm>
            <a:off x="3532803" y="1017004"/>
            <a:ext cx="3854804" cy="3592090"/>
            <a:chOff x="932478" y="-3156"/>
            <a:chExt cx="3854804" cy="3592090"/>
          </a:xfrm>
        </p:grpSpPr>
        <p:sp>
          <p:nvSpPr>
            <p:cNvPr id="42" name="Google Shape;42;p11"/>
            <p:cNvSpPr/>
            <p:nvPr/>
          </p:nvSpPr>
          <p:spPr>
            <a:xfrm>
              <a:off x="1063835" y="-3156"/>
              <a:ext cx="3592090" cy="3592090"/>
            </a:xfrm>
            <a:custGeom>
              <a:rect b="b" l="l" r="r" t="t"/>
              <a:pathLst>
                <a:path extrusionOk="0" h="120000" w="120000">
                  <a:moveTo>
                    <a:pt x="74659" y="5340"/>
                  </a:moveTo>
                  <a:lnTo>
                    <a:pt x="74659" y="5340"/>
                  </a:lnTo>
                  <a:cubicBezTo>
                    <a:pt x="100572" y="12289"/>
                    <a:pt x="118044" y="36478"/>
                    <a:pt x="116498" y="63261"/>
                  </a:cubicBezTo>
                  <a:cubicBezTo>
                    <a:pt x="114952" y="90045"/>
                    <a:pt x="94812" y="112063"/>
                    <a:pt x="68272" y="115984"/>
                  </a:cubicBezTo>
                  <a:cubicBezTo>
                    <a:pt x="41732" y="119906"/>
                    <a:pt x="16085" y="104653"/>
                    <a:pt x="6860" y="79461"/>
                  </a:cubicBezTo>
                  <a:cubicBezTo>
                    <a:pt x="-2366" y="54269"/>
                    <a:pt x="7364" y="26061"/>
                    <a:pt x="30159" y="11915"/>
                  </a:cubicBezTo>
                  <a:lnTo>
                    <a:pt x="28623" y="8887"/>
                  </a:lnTo>
                  <a:lnTo>
                    <a:pt x="35824" y="12355"/>
                  </a:lnTo>
                  <a:lnTo>
                    <a:pt x="34571" y="20609"/>
                  </a:lnTo>
                  <a:lnTo>
                    <a:pt x="33035" y="17582"/>
                  </a:lnTo>
                  <a:lnTo>
                    <a:pt x="33035" y="17582"/>
                  </a:lnTo>
                  <a:cubicBezTo>
                    <a:pt x="12969" y="30338"/>
                    <a:pt x="4587" y="55409"/>
                    <a:pt x="12944" y="77668"/>
                  </a:cubicBezTo>
                  <a:cubicBezTo>
                    <a:pt x="21302" y="99928"/>
                    <a:pt x="44114" y="113286"/>
                    <a:pt x="67616" y="109683"/>
                  </a:cubicBezTo>
                  <a:cubicBezTo>
                    <a:pt x="91119" y="106080"/>
                    <a:pt x="108881" y="86502"/>
                    <a:pt x="110187" y="62761"/>
                  </a:cubicBezTo>
                  <a:cubicBezTo>
                    <a:pt x="111493" y="39019"/>
                    <a:pt x="95985" y="17611"/>
                    <a:pt x="73020" y="11452"/>
                  </a:cubic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1"/>
            <p:cNvSpPr/>
            <p:nvPr/>
          </p:nvSpPr>
          <p:spPr>
            <a:xfrm>
              <a:off x="2194483" y="1858"/>
              <a:ext cx="1330794" cy="66539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1"/>
            <p:cNvSpPr txBox="1"/>
            <p:nvPr/>
          </p:nvSpPr>
          <p:spPr>
            <a:xfrm>
              <a:off x="2226965" y="34340"/>
              <a:ext cx="1265830" cy="600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Planning 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(Market Research</a:t>
              </a:r>
              <a:r>
                <a:rPr lang="en-US" sz="1100">
                  <a:solidFill>
                    <a:schemeClr val="lt1"/>
                  </a:solidFill>
                </a:rPr>
                <a:t>)</a:t>
              </a:r>
              <a:endParaRPr sz="1100"/>
            </a:p>
          </p:txBody>
        </p:sp>
        <p:sp>
          <p:nvSpPr>
            <p:cNvPr id="45" name="Google Shape;45;p11"/>
            <p:cNvSpPr/>
            <p:nvPr/>
          </p:nvSpPr>
          <p:spPr>
            <a:xfrm>
              <a:off x="3456488" y="730477"/>
              <a:ext cx="1330794" cy="66539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1"/>
            <p:cNvSpPr txBox="1"/>
            <p:nvPr/>
          </p:nvSpPr>
          <p:spPr>
            <a:xfrm>
              <a:off x="3488970" y="762959"/>
              <a:ext cx="1265830" cy="600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Analysis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</a:rPr>
                <a:t>(use cases, persona)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47" name="Google Shape;47;p11"/>
            <p:cNvSpPr/>
            <p:nvPr/>
          </p:nvSpPr>
          <p:spPr>
            <a:xfrm>
              <a:off x="3456488" y="2187715"/>
              <a:ext cx="1330794" cy="66539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1"/>
            <p:cNvSpPr txBox="1"/>
            <p:nvPr/>
          </p:nvSpPr>
          <p:spPr>
            <a:xfrm>
              <a:off x="3488970" y="2220197"/>
              <a:ext cx="1265830" cy="600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Design, Prototyping</a:t>
              </a:r>
              <a:endParaRPr/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2194483" y="2916334"/>
              <a:ext cx="1330794" cy="66539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 txBox="1"/>
            <p:nvPr/>
          </p:nvSpPr>
          <p:spPr>
            <a:xfrm>
              <a:off x="2226965" y="2948816"/>
              <a:ext cx="1265830" cy="600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</a:rPr>
                <a:t>Engineering and Development</a:t>
              </a:r>
              <a:endParaRPr/>
            </a:p>
          </p:txBody>
        </p:sp>
        <p:sp>
          <p:nvSpPr>
            <p:cNvPr id="51" name="Google Shape;51;p11"/>
            <p:cNvSpPr/>
            <p:nvPr/>
          </p:nvSpPr>
          <p:spPr>
            <a:xfrm>
              <a:off x="932478" y="2187715"/>
              <a:ext cx="1330794" cy="66539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1"/>
            <p:cNvSpPr txBox="1"/>
            <p:nvPr/>
          </p:nvSpPr>
          <p:spPr>
            <a:xfrm>
              <a:off x="964960" y="2220197"/>
              <a:ext cx="1265830" cy="600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Testing and integration</a:t>
              </a: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932478" y="730477"/>
              <a:ext cx="1330794" cy="66539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1"/>
            <p:cNvSpPr txBox="1"/>
            <p:nvPr/>
          </p:nvSpPr>
          <p:spPr>
            <a:xfrm>
              <a:off x="964960" y="762959"/>
              <a:ext cx="1265830" cy="600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</a:rPr>
                <a:t>Implementation, Evaluation, 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lang="en-US" sz="1300">
                  <a:solidFill>
                    <a:schemeClr val="lt1"/>
                  </a:solidFill>
                </a:rPr>
                <a:t>U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pdating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idx="1" type="body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Nudge</a:t>
            </a:r>
            <a:r>
              <a:rPr baseline="30000" lang="en-US" u="sng">
                <a:solidFill>
                  <a:schemeClr val="hlink"/>
                </a:solidFill>
                <a:hlinkClick r:id="rId4"/>
              </a:rPr>
              <a:t>4</a:t>
            </a:r>
            <a:r>
              <a:rPr baseline="30000" lang="en-US"/>
              <a:t> 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hlinkClick r:id="rId5"/>
              </a:rPr>
              <a:t>READY4K!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6"/>
              </a:rPr>
              <a:t>Colleague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Elinor’s Talking to me! Conversational AI into Children’s Narrative Science Programming</a:t>
            </a:r>
            <a:endParaRPr/>
          </a:p>
          <a:p>
            <a:pPr indent="-33655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Ask </a:t>
            </a:r>
            <a:r>
              <a:rPr lang="en-US" sz="1700">
                <a:solidFill>
                  <a:srgbClr val="B45F06"/>
                </a:solidFill>
              </a:rPr>
              <a:t>questions</a:t>
            </a:r>
            <a:r>
              <a:rPr lang="en-US" sz="1700"/>
              <a:t> stimulates thoughtful responses</a:t>
            </a:r>
            <a:endParaRPr sz="1700"/>
          </a:p>
          <a:p>
            <a:pPr indent="-33655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solidFill>
                  <a:srgbClr val="BF9000"/>
                </a:solidFill>
              </a:rPr>
              <a:t>Feedback </a:t>
            </a:r>
            <a:r>
              <a:rPr lang="en-US" sz="1700"/>
              <a:t>continues the conversation around the particular topic</a:t>
            </a:r>
            <a:endParaRPr sz="1700"/>
          </a:p>
          <a:p>
            <a:pPr indent="-33655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solidFill>
                  <a:srgbClr val="B45F06"/>
                </a:solidFill>
              </a:rPr>
              <a:t>Scaffolding</a:t>
            </a:r>
            <a:r>
              <a:rPr lang="en-US" sz="1700"/>
              <a:t> helps children better participate</a:t>
            </a:r>
            <a:endParaRPr sz="1700"/>
          </a:p>
        </p:txBody>
      </p:sp>
      <p:sp>
        <p:nvSpPr>
          <p:cNvPr id="60" name="Google Shape;60;p3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Apps/Tech Solution Built on Learning Science Theories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idx="1" type="body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</a:pPr>
            <a:r>
              <a:rPr b="1" lang="en-US" sz="2000"/>
              <a:t>Insufficient information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1400"/>
              <a:t>The limited information processing capabilities of the human mind. In the face of cognitively demanding tasks—such as tasks requiring a substantial amount of choice and continuous, ongoing tasks—individuals tend to make choices based on faulty heuristics, or they avoid making decisions altogether (Mullainathan and Thaler 2000).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</a:pPr>
            <a:r>
              <a:rPr b="1" lang="en-US" sz="2000"/>
              <a:t>Limited time, </a:t>
            </a:r>
            <a:r>
              <a:rPr lang="en-US" sz="2000"/>
              <a:t>limited attention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</a:pPr>
            <a:r>
              <a:rPr lang="en-US" sz="2000"/>
              <a:t>Self-control and inconsistency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Hard to see the benefit in the near term</a:t>
            </a:r>
            <a:endParaRPr sz="2000"/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sz="2000"/>
          </a:p>
        </p:txBody>
      </p:sp>
      <p:sp>
        <p:nvSpPr>
          <p:cNvPr id="66" name="Google Shape;66;p4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Nudging </a:t>
            </a:r>
            <a:r>
              <a:rPr lang="en-US"/>
              <a:t>Theory</a:t>
            </a:r>
            <a:r>
              <a:rPr lang="en-US"/>
              <a:t> Key Components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idx="1" type="body"/>
          </p:nvPr>
        </p:nvSpPr>
        <p:spPr>
          <a:xfrm>
            <a:off x="473450" y="1324949"/>
            <a:ext cx="81972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2013-14 and 2015-16 school years, Randomized Controlled Trials (RCTs) of the program in SFUSD</a:t>
            </a:r>
            <a:endParaRPr b="0"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Between the two years, 1,031 parents and guardians agreed to participate in the study, and a randomly select half to receive the program</a:t>
            </a:r>
            <a:endParaRPr b="0"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Each week, parents received three texts about an academic skill or set of skills: </a:t>
            </a:r>
            <a:endParaRPr b="0"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Control group: The “placebo” text to parents in every two weeks, often pertaining to the district’s kindergarten enrollment process or required vaccinations</a:t>
            </a:r>
            <a:endParaRPr b="0" sz="1600"/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b="0" sz="1600"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454022" y="112010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READY4K!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" type="body"/>
          </p:nvPr>
        </p:nvSpPr>
        <p:spPr>
          <a:xfrm>
            <a:off x="473450" y="1095880"/>
            <a:ext cx="81972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spcBef>
                <a:spcPts val="400"/>
              </a:spcBef>
              <a:spcAft>
                <a:spcPts val="0"/>
              </a:spcAft>
              <a:buClr>
                <a:srgbClr val="BF9000"/>
              </a:buClr>
              <a:buSzPts val="1300"/>
              <a:buFont typeface="Arial"/>
              <a:buChar char="&gt;"/>
            </a:pPr>
            <a:r>
              <a:rPr b="0" lang="en-US" sz="1300">
                <a:solidFill>
                  <a:srgbClr val="BF9000"/>
                </a:solidFill>
              </a:rPr>
              <a:t>A “Fact” text designed to inform and motivate parents.</a:t>
            </a:r>
            <a:endParaRPr b="0" sz="1300">
              <a:solidFill>
                <a:srgbClr val="BF9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Merriweather Sans"/>
              <a:buChar char="&gt;"/>
            </a:pPr>
            <a:r>
              <a:rPr b="0" lang="en-US" sz="1600"/>
              <a:t>FACT: Letters are the building blocks of written language. Children need to know the letters to learn how to read &amp; write. </a:t>
            </a:r>
            <a:endParaRPr sz="2000"/>
          </a:p>
          <a:p>
            <a:pPr indent="-311150" lvl="0" marL="457200" rtl="0" algn="l">
              <a:spcBef>
                <a:spcPts val="400"/>
              </a:spcBef>
              <a:spcAft>
                <a:spcPts val="0"/>
              </a:spcAft>
              <a:buClr>
                <a:srgbClr val="BF9000"/>
              </a:buClr>
              <a:buSzPts val="1300"/>
              <a:buFont typeface="Arial"/>
              <a:buChar char="&gt;"/>
            </a:pPr>
            <a:r>
              <a:rPr b="0" lang="en-US" sz="1300">
                <a:solidFill>
                  <a:srgbClr val="BF9000"/>
                </a:solidFill>
              </a:rPr>
              <a:t>A “TIP” text that aimed to minimize the cognitive, emotional, and tie burdens of engaged parenting by providing parents with highly specific activities that build on existing family routines; </a:t>
            </a:r>
            <a:endParaRPr b="0" sz="1300">
              <a:solidFill>
                <a:srgbClr val="BF9000"/>
              </a:solidFill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100"/>
              <a:buFont typeface="Merriweather Sans"/>
              <a:buChar char="&gt;"/>
            </a:pPr>
            <a:r>
              <a:rPr b="0" lang="en-US" sz="1700"/>
              <a:t>TIP: Point out the first letter in your child’s name in magazines, at the store &amp; on signs. Have your child try. Make it a game. Who can find the most? </a:t>
            </a:r>
            <a:endParaRPr b="0" sz="1700"/>
          </a:p>
          <a:p>
            <a:pPr indent="-311150" lvl="0" marL="457200" rtl="0" algn="l">
              <a:spcBef>
                <a:spcPts val="400"/>
              </a:spcBef>
              <a:spcAft>
                <a:spcPts val="0"/>
              </a:spcAft>
              <a:buClr>
                <a:srgbClr val="BF9000"/>
              </a:buClr>
              <a:buSzPts val="1300"/>
              <a:buFont typeface="Arial"/>
              <a:buChar char="&gt;"/>
            </a:pPr>
            <a:r>
              <a:rPr b="0" lang="en-US" sz="1300">
                <a:solidFill>
                  <a:srgbClr val="BF9000"/>
                </a:solidFill>
              </a:rPr>
              <a:t>“GROWTH” text, which provides parents with encouragement and reinforcement as well as a follow-up tip</a:t>
            </a:r>
            <a:endParaRPr b="0" sz="1900">
              <a:solidFill>
                <a:srgbClr val="BF9000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200"/>
              <a:buFont typeface="Merriweather Sans"/>
              <a:buChar char="&gt;"/>
            </a:pPr>
            <a:r>
              <a:rPr b="0" lang="en-US" sz="1800"/>
              <a:t>GROWTH: Keep pointing out letters. You’re preparing your child 4K! Now when you point out a letter, ask: What sound does it make?</a:t>
            </a:r>
            <a:endParaRPr sz="2200"/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b="0" sz="1900"/>
          </a:p>
        </p:txBody>
      </p:sp>
      <p:sp>
        <p:nvSpPr>
          <p:cNvPr id="78" name="Google Shape;78;p8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Examples of the texts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9b788307d_0_12"/>
          <p:cNvSpPr txBox="1"/>
          <p:nvPr>
            <p:ph idx="1" type="body"/>
          </p:nvPr>
        </p:nvSpPr>
        <p:spPr>
          <a:xfrm>
            <a:off x="447923" y="1305217"/>
            <a:ext cx="8197200" cy="23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b9b788307d_0_12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Colleague’s Persona</a:t>
            </a:r>
            <a:endParaRPr/>
          </a:p>
        </p:txBody>
      </p:sp>
      <p:pic>
        <p:nvPicPr>
          <p:cNvPr descr="A person sitting at a desk&#10;&#10;Description automatically generated" id="85" name="Google Shape;85;g2b9b788307d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1" y="1000124"/>
            <a:ext cx="8353178" cy="4116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2014-10-14T00:51:43Z</dcterms:created>
  <dc:creator>Alanya Cannon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