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7"/>
  </p:notesMasterIdLst>
  <p:sldIdLst>
    <p:sldId id="256" r:id="rId2"/>
    <p:sldId id="1062" r:id="rId3"/>
    <p:sldId id="1111" r:id="rId4"/>
    <p:sldId id="1157" r:id="rId5"/>
    <p:sldId id="1059" r:id="rId6"/>
    <p:sldId id="1060" r:id="rId7"/>
    <p:sldId id="1061" r:id="rId8"/>
    <p:sldId id="1069" r:id="rId9"/>
    <p:sldId id="1063" r:id="rId10"/>
    <p:sldId id="1065" r:id="rId11"/>
    <p:sldId id="1066" r:id="rId12"/>
    <p:sldId id="1067" r:id="rId13"/>
    <p:sldId id="1068" r:id="rId14"/>
    <p:sldId id="1058" r:id="rId15"/>
    <p:sldId id="1070" r:id="rId16"/>
    <p:sldId id="1072" r:id="rId17"/>
    <p:sldId id="1071" r:id="rId18"/>
    <p:sldId id="1074" r:id="rId19"/>
    <p:sldId id="1073" r:id="rId20"/>
    <p:sldId id="1075" r:id="rId21"/>
    <p:sldId id="1076" r:id="rId22"/>
    <p:sldId id="1077" r:id="rId23"/>
    <p:sldId id="1078" r:id="rId24"/>
    <p:sldId id="1079" r:id="rId25"/>
    <p:sldId id="1080" r:id="rId26"/>
    <p:sldId id="1081" r:id="rId27"/>
    <p:sldId id="1083" r:id="rId28"/>
    <p:sldId id="1082" r:id="rId29"/>
    <p:sldId id="1084" r:id="rId30"/>
    <p:sldId id="1085" r:id="rId31"/>
    <p:sldId id="1087" r:id="rId32"/>
    <p:sldId id="1088" r:id="rId33"/>
    <p:sldId id="1089" r:id="rId34"/>
    <p:sldId id="1090" r:id="rId35"/>
    <p:sldId id="1091" r:id="rId36"/>
    <p:sldId id="1093" r:id="rId37"/>
    <p:sldId id="1094" r:id="rId38"/>
    <p:sldId id="1095" r:id="rId39"/>
    <p:sldId id="1099" r:id="rId40"/>
    <p:sldId id="1098" r:id="rId41"/>
    <p:sldId id="1097" r:id="rId42"/>
    <p:sldId id="1100" r:id="rId43"/>
    <p:sldId id="1101" r:id="rId44"/>
    <p:sldId id="1112" r:id="rId45"/>
    <p:sldId id="1115" r:id="rId46"/>
    <p:sldId id="1113" r:id="rId47"/>
    <p:sldId id="1114" r:id="rId48"/>
    <p:sldId id="1116" r:id="rId49"/>
    <p:sldId id="1117" r:id="rId50"/>
    <p:sldId id="1118" r:id="rId51"/>
    <p:sldId id="1120" r:id="rId52"/>
    <p:sldId id="1121" r:id="rId53"/>
    <p:sldId id="1123" r:id="rId54"/>
    <p:sldId id="1124" r:id="rId55"/>
    <p:sldId id="1102" r:id="rId56"/>
    <p:sldId id="1104" r:id="rId57"/>
    <p:sldId id="1105" r:id="rId58"/>
    <p:sldId id="1103" r:id="rId59"/>
    <p:sldId id="1106" r:id="rId60"/>
    <p:sldId id="1108" r:id="rId61"/>
    <p:sldId id="1109" r:id="rId62"/>
    <p:sldId id="1110" r:id="rId63"/>
    <p:sldId id="1125" r:id="rId64"/>
    <p:sldId id="1126" r:id="rId65"/>
    <p:sldId id="1128" r:id="rId66"/>
    <p:sldId id="1129" r:id="rId67"/>
    <p:sldId id="1130" r:id="rId68"/>
    <p:sldId id="1131" r:id="rId69"/>
    <p:sldId id="1132" r:id="rId70"/>
    <p:sldId id="1133" r:id="rId71"/>
    <p:sldId id="1134" r:id="rId72"/>
    <p:sldId id="1135" r:id="rId73"/>
    <p:sldId id="1138" r:id="rId74"/>
    <p:sldId id="1137" r:id="rId75"/>
    <p:sldId id="1136" r:id="rId76"/>
    <p:sldId id="1139" r:id="rId77"/>
    <p:sldId id="1140" r:id="rId78"/>
    <p:sldId id="1141" r:id="rId79"/>
    <p:sldId id="1142" r:id="rId80"/>
    <p:sldId id="1143" r:id="rId81"/>
    <p:sldId id="1145" r:id="rId82"/>
    <p:sldId id="1147" r:id="rId83"/>
    <p:sldId id="1148" r:id="rId84"/>
    <p:sldId id="1149" r:id="rId85"/>
    <p:sldId id="1150" r:id="rId86"/>
    <p:sldId id="1151" r:id="rId87"/>
    <p:sldId id="1152" r:id="rId88"/>
    <p:sldId id="1156" r:id="rId89"/>
    <p:sldId id="1146" r:id="rId90"/>
    <p:sldId id="1155" r:id="rId91"/>
    <p:sldId id="1159" r:id="rId92"/>
    <p:sldId id="1160" r:id="rId93"/>
    <p:sldId id="1161" r:id="rId94"/>
    <p:sldId id="1154" r:id="rId95"/>
    <p:sldId id="1158" r:id="rId96"/>
  </p:sldIdLst>
  <p:sldSz cx="9144000" cy="5143500" type="screen16x9"/>
  <p:notesSz cx="6858000" cy="9144000"/>
  <p:embeddedFontLst>
    <p:embeddedFont>
      <p:font typeface="Encode Sans Black" panose="020B0604020202020204" charset="0"/>
      <p:bold r:id="rId98"/>
    </p:embeddedFont>
    <p:embeddedFont>
      <p:font typeface="Merriweather Sans" pitchFamily="2" charset="0"/>
      <p:regular r:id="rId99"/>
      <p:bold r:id="rId100"/>
      <p:italic r:id="rId101"/>
      <p:boldItalic r:id="rId102"/>
    </p:embeddedFont>
    <p:embeddedFont>
      <p:font typeface="Open Sans" panose="020B0606030504020204" pitchFamily="34" charset="0"/>
      <p:regular r:id="rId103"/>
      <p:bold r:id="rId104"/>
      <p:italic r:id="rId105"/>
      <p:boldItalic r:id="rId10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6">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7" roundtripDataSignature="AMtx7mh1OC3nQsa+HYyAALZGgW/rCUwx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24" autoAdjust="0"/>
    <p:restoredTop sz="94660"/>
  </p:normalViewPr>
  <p:slideViewPr>
    <p:cSldViewPr snapToGrid="0">
      <p:cViewPr varScale="1">
        <p:scale>
          <a:sx n="155" d="100"/>
          <a:sy n="155" d="100"/>
        </p:scale>
        <p:origin x="708" y="132"/>
      </p:cViewPr>
      <p:guideLst>
        <p:guide orient="horz" pos="1620"/>
        <p:guide pos="286"/>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customschemas.google.com/relationships/presentationmetadata" Target="meta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5.fntdata"/><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3.fntdata"/><Relationship Id="rId105"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6.fntdata"/><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2.fntdata"/><Relationship Id="rId10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104"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45EE0-0288-4ED5-8109-C300CA5ECCF2}" type="doc">
      <dgm:prSet loTypeId="urn:microsoft.com/office/officeart/2005/8/layout/hProcess11" loCatId="process" qsTypeId="urn:microsoft.com/office/officeart/2005/8/quickstyle/simple1" qsCatId="simple" csTypeId="urn:microsoft.com/office/officeart/2005/8/colors/accent1_2" csCatId="accent1" phldr="1"/>
      <dgm:spPr/>
    </dgm:pt>
    <dgm:pt modelId="{8FFA471C-C40A-4442-8CD3-8C15D08D3345}">
      <dgm:prSet phldrT="[Text]" custT="1"/>
      <dgm:spPr/>
      <dgm:t>
        <a:bodyPr/>
        <a:lstStyle/>
        <a:p>
          <a:r>
            <a:rPr lang="en-US" sz="1400" dirty="0"/>
            <a:t>BS in </a:t>
          </a:r>
          <a:r>
            <a:rPr lang="en-US" sz="1400" dirty="0" err="1"/>
            <a:t>BioE</a:t>
          </a:r>
          <a:endParaRPr lang="en-US" sz="1400" dirty="0"/>
        </a:p>
        <a:p>
          <a:r>
            <a:rPr lang="en-US" sz="1400" dirty="0"/>
            <a:t>BA in Comp. Religion</a:t>
          </a:r>
        </a:p>
      </dgm:t>
    </dgm:pt>
    <dgm:pt modelId="{3AF9585A-B6B0-477F-A92B-1FEBBF691B9A}" type="parTrans" cxnId="{A9B4C9C0-0679-4F74-A2E9-9D3693A4B40B}">
      <dgm:prSet/>
      <dgm:spPr/>
      <dgm:t>
        <a:bodyPr/>
        <a:lstStyle/>
        <a:p>
          <a:endParaRPr lang="en-US"/>
        </a:p>
      </dgm:t>
    </dgm:pt>
    <dgm:pt modelId="{247B995D-6A14-4AA7-992B-3F2EBD492F62}" type="sibTrans" cxnId="{A9B4C9C0-0679-4F74-A2E9-9D3693A4B40B}">
      <dgm:prSet/>
      <dgm:spPr/>
      <dgm:t>
        <a:bodyPr/>
        <a:lstStyle/>
        <a:p>
          <a:endParaRPr lang="en-US"/>
        </a:p>
      </dgm:t>
    </dgm:pt>
    <dgm:pt modelId="{F78717F0-E2BB-4E87-BB73-678AD63348B9}">
      <dgm:prSet phldrT="[Text]" custT="1"/>
      <dgm:spPr/>
      <dgm:t>
        <a:bodyPr/>
        <a:lstStyle/>
        <a:p>
          <a:r>
            <a:rPr lang="en-US" sz="1400" dirty="0"/>
            <a:t>MS in </a:t>
          </a:r>
          <a:r>
            <a:rPr lang="en-US" sz="1400" dirty="0" err="1"/>
            <a:t>BioE</a:t>
          </a:r>
          <a:r>
            <a:rPr lang="en-US" sz="1400" dirty="0"/>
            <a:t> from UW</a:t>
          </a:r>
        </a:p>
      </dgm:t>
    </dgm:pt>
    <dgm:pt modelId="{9AF99FB5-78FE-4871-B604-2D576A7B0F08}" type="parTrans" cxnId="{6D28D268-4346-46EC-95B6-FC3816E95488}">
      <dgm:prSet/>
      <dgm:spPr/>
      <dgm:t>
        <a:bodyPr/>
        <a:lstStyle/>
        <a:p>
          <a:endParaRPr lang="en-US"/>
        </a:p>
      </dgm:t>
    </dgm:pt>
    <dgm:pt modelId="{6CAB827D-4365-43DC-85D0-FA3A2BAD6F0A}" type="sibTrans" cxnId="{6D28D268-4346-46EC-95B6-FC3816E95488}">
      <dgm:prSet/>
      <dgm:spPr/>
      <dgm:t>
        <a:bodyPr/>
        <a:lstStyle/>
        <a:p>
          <a:endParaRPr lang="en-US"/>
        </a:p>
      </dgm:t>
    </dgm:pt>
    <dgm:pt modelId="{20F454D2-B32A-4EAD-879E-4EF15E4DB6DE}">
      <dgm:prSet phldrT="[Text]" custT="1"/>
      <dgm:spPr/>
      <dgm:t>
        <a:bodyPr/>
        <a:lstStyle/>
        <a:p>
          <a:endParaRPr lang="en-US" sz="1400" b="1" dirty="0"/>
        </a:p>
        <a:p>
          <a:r>
            <a:rPr lang="en-US" sz="1400" dirty="0"/>
            <a:t>Whitaker International Research Fellowship in Amsterdam, NL</a:t>
          </a:r>
        </a:p>
      </dgm:t>
    </dgm:pt>
    <dgm:pt modelId="{FEEF406F-4422-497F-B45D-35E71595D706}" type="parTrans" cxnId="{0E6A0CDF-397F-4409-AE84-8C302A09064F}">
      <dgm:prSet/>
      <dgm:spPr/>
      <dgm:t>
        <a:bodyPr/>
        <a:lstStyle/>
        <a:p>
          <a:endParaRPr lang="en-US"/>
        </a:p>
      </dgm:t>
    </dgm:pt>
    <dgm:pt modelId="{2321109B-AA89-4FB3-9F09-8E03DD0DF5BA}" type="sibTrans" cxnId="{0E6A0CDF-397F-4409-AE84-8C302A09064F}">
      <dgm:prSet/>
      <dgm:spPr/>
      <dgm:t>
        <a:bodyPr/>
        <a:lstStyle/>
        <a:p>
          <a:endParaRPr lang="en-US"/>
        </a:p>
      </dgm:t>
    </dgm:pt>
    <dgm:pt modelId="{DCACB0F8-0D82-42E0-8A6C-5DED74E6BCE3}">
      <dgm:prSet phldrT="[Text]" custT="1"/>
      <dgm:spPr/>
      <dgm:t>
        <a:bodyPr/>
        <a:lstStyle/>
        <a:p>
          <a:r>
            <a:rPr lang="en-US" sz="1400" dirty="0"/>
            <a:t>Research Engineer at UW Medical Center</a:t>
          </a:r>
        </a:p>
      </dgm:t>
    </dgm:pt>
    <dgm:pt modelId="{4C2A46A8-44DC-4E7A-96C3-E86D9DF7FA65}" type="parTrans" cxnId="{E53076F1-EC3D-4098-AEE9-47DB0DDA7512}">
      <dgm:prSet/>
      <dgm:spPr/>
      <dgm:t>
        <a:bodyPr/>
        <a:lstStyle/>
        <a:p>
          <a:endParaRPr lang="en-US"/>
        </a:p>
      </dgm:t>
    </dgm:pt>
    <dgm:pt modelId="{3BDBE08D-2BE8-47F2-B09B-2E9CDB8B703F}" type="sibTrans" cxnId="{E53076F1-EC3D-4098-AEE9-47DB0DDA7512}">
      <dgm:prSet/>
      <dgm:spPr/>
      <dgm:t>
        <a:bodyPr/>
        <a:lstStyle/>
        <a:p>
          <a:endParaRPr lang="en-US"/>
        </a:p>
      </dgm:t>
    </dgm:pt>
    <dgm:pt modelId="{0CCDBA48-2EF4-4BD5-B46F-A231BEDA04D7}">
      <dgm:prSet phldrT="[Text]" custT="1"/>
      <dgm:spPr/>
      <dgm:t>
        <a:bodyPr/>
        <a:lstStyle/>
        <a:p>
          <a:r>
            <a:rPr lang="en-US" sz="1400" dirty="0"/>
            <a:t>PhD Student at UW</a:t>
          </a:r>
        </a:p>
        <a:p>
          <a:r>
            <a:rPr lang="en-US" sz="1400" dirty="0"/>
            <a:t>Focus on how higher ed institutions can better use their data</a:t>
          </a:r>
        </a:p>
      </dgm:t>
    </dgm:pt>
    <dgm:pt modelId="{A19E1336-6EE4-4DE5-8158-11B99A99C0C2}" type="parTrans" cxnId="{1071A120-CE84-4D95-B0DA-A841AFBC6393}">
      <dgm:prSet/>
      <dgm:spPr/>
      <dgm:t>
        <a:bodyPr/>
        <a:lstStyle/>
        <a:p>
          <a:endParaRPr lang="en-US"/>
        </a:p>
      </dgm:t>
    </dgm:pt>
    <dgm:pt modelId="{9436BBFB-39BD-46C8-8B75-2288A064F0C5}" type="sibTrans" cxnId="{1071A120-CE84-4D95-B0DA-A841AFBC6393}">
      <dgm:prSet/>
      <dgm:spPr/>
      <dgm:t>
        <a:bodyPr/>
        <a:lstStyle/>
        <a:p>
          <a:endParaRPr lang="en-US"/>
        </a:p>
      </dgm:t>
    </dgm:pt>
    <dgm:pt modelId="{3515BEE2-F6A2-48C0-BEAC-F3C4BD71D6D2}">
      <dgm:prSet phldrT="[Text]" custT="1"/>
      <dgm:spPr/>
      <dgm:t>
        <a:bodyPr/>
        <a:lstStyle/>
        <a:p>
          <a:r>
            <a:rPr lang="en-US" sz="1400" dirty="0"/>
            <a:t>Data Scientist in UW Provost’s Office</a:t>
          </a:r>
        </a:p>
      </dgm:t>
    </dgm:pt>
    <dgm:pt modelId="{5CFD4886-4DF1-4537-A1DA-51AB6F030311}" type="parTrans" cxnId="{59C26A56-FA21-40C9-A76F-B04CD6240EDC}">
      <dgm:prSet/>
      <dgm:spPr/>
      <dgm:t>
        <a:bodyPr/>
        <a:lstStyle/>
        <a:p>
          <a:endParaRPr lang="en-US"/>
        </a:p>
      </dgm:t>
    </dgm:pt>
    <dgm:pt modelId="{7D6AFD40-A286-4BAA-A7F7-ABACEBA4BCA9}" type="sibTrans" cxnId="{59C26A56-FA21-40C9-A76F-B04CD6240EDC}">
      <dgm:prSet/>
      <dgm:spPr/>
      <dgm:t>
        <a:bodyPr/>
        <a:lstStyle/>
        <a:p>
          <a:endParaRPr lang="en-US"/>
        </a:p>
      </dgm:t>
    </dgm:pt>
    <dgm:pt modelId="{22AD75D4-1009-4FCD-9DB7-D71A6E69CC97}" type="pres">
      <dgm:prSet presAssocID="{C1F45EE0-0288-4ED5-8109-C300CA5ECCF2}" presName="Name0" presStyleCnt="0">
        <dgm:presLayoutVars>
          <dgm:dir/>
          <dgm:resizeHandles val="exact"/>
        </dgm:presLayoutVars>
      </dgm:prSet>
      <dgm:spPr/>
    </dgm:pt>
    <dgm:pt modelId="{FC691147-AE53-4078-AD1D-29C782328522}" type="pres">
      <dgm:prSet presAssocID="{C1F45EE0-0288-4ED5-8109-C300CA5ECCF2}" presName="arrow" presStyleLbl="bgShp" presStyleIdx="0" presStyleCnt="1"/>
      <dgm:spPr/>
    </dgm:pt>
    <dgm:pt modelId="{AABD5A6D-FDF5-44A6-8858-685A80FC1C4C}" type="pres">
      <dgm:prSet presAssocID="{C1F45EE0-0288-4ED5-8109-C300CA5ECCF2}" presName="points" presStyleCnt="0"/>
      <dgm:spPr/>
    </dgm:pt>
    <dgm:pt modelId="{E84DC4B2-2967-4467-9A91-93796A1BB464}" type="pres">
      <dgm:prSet presAssocID="{8FFA471C-C40A-4442-8CD3-8C15D08D3345}" presName="compositeA" presStyleCnt="0"/>
      <dgm:spPr/>
    </dgm:pt>
    <dgm:pt modelId="{3952D18E-CA7F-40C6-B4F9-59466E380D6E}" type="pres">
      <dgm:prSet presAssocID="{8FFA471C-C40A-4442-8CD3-8C15D08D3345}" presName="textA" presStyleLbl="revTx" presStyleIdx="0" presStyleCnt="6">
        <dgm:presLayoutVars>
          <dgm:bulletEnabled val="1"/>
        </dgm:presLayoutVars>
      </dgm:prSet>
      <dgm:spPr/>
    </dgm:pt>
    <dgm:pt modelId="{757743AF-F828-49D6-BFAD-17752DA202CD}" type="pres">
      <dgm:prSet presAssocID="{8FFA471C-C40A-4442-8CD3-8C15D08D3345}" presName="circleA" presStyleLbl="node1" presStyleIdx="0" presStyleCnt="6"/>
      <dgm:spPr>
        <a:solidFill>
          <a:schemeClr val="accent1">
            <a:lumMod val="40000"/>
            <a:lumOff val="60000"/>
          </a:schemeClr>
        </a:solidFill>
        <a:ln>
          <a:solidFill>
            <a:schemeClr val="bg1"/>
          </a:solidFill>
        </a:ln>
      </dgm:spPr>
    </dgm:pt>
    <dgm:pt modelId="{C7B3BBE8-E694-4BAC-868A-F1463AFB7D05}" type="pres">
      <dgm:prSet presAssocID="{8FFA471C-C40A-4442-8CD3-8C15D08D3345}" presName="spaceA" presStyleCnt="0"/>
      <dgm:spPr/>
    </dgm:pt>
    <dgm:pt modelId="{B4C6C2DF-EEEE-4918-84A2-FA1759A8FF6B}" type="pres">
      <dgm:prSet presAssocID="{247B995D-6A14-4AA7-992B-3F2EBD492F62}" presName="space" presStyleCnt="0"/>
      <dgm:spPr/>
    </dgm:pt>
    <dgm:pt modelId="{3EBEC256-25EA-4D01-B22D-F11DFE8468AC}" type="pres">
      <dgm:prSet presAssocID="{F78717F0-E2BB-4E87-BB73-678AD63348B9}" presName="compositeB" presStyleCnt="0"/>
      <dgm:spPr/>
    </dgm:pt>
    <dgm:pt modelId="{20C98D92-5781-4D33-9CAC-C44C0A1EA48C}" type="pres">
      <dgm:prSet presAssocID="{F78717F0-E2BB-4E87-BB73-678AD63348B9}" presName="textB" presStyleLbl="revTx" presStyleIdx="1" presStyleCnt="6">
        <dgm:presLayoutVars>
          <dgm:bulletEnabled val="1"/>
        </dgm:presLayoutVars>
      </dgm:prSet>
      <dgm:spPr/>
    </dgm:pt>
    <dgm:pt modelId="{0C5434C8-9467-4C2D-88EE-D1B18C062F64}" type="pres">
      <dgm:prSet presAssocID="{F78717F0-E2BB-4E87-BB73-678AD63348B9}" presName="circleB" presStyleLbl="node1" presStyleIdx="1" presStyleCnt="6"/>
      <dgm:spPr>
        <a:solidFill>
          <a:schemeClr val="accent1">
            <a:lumMod val="40000"/>
            <a:lumOff val="60000"/>
          </a:schemeClr>
        </a:solidFill>
        <a:ln>
          <a:solidFill>
            <a:schemeClr val="bg1"/>
          </a:solidFill>
        </a:ln>
      </dgm:spPr>
    </dgm:pt>
    <dgm:pt modelId="{17EF0380-B909-48DB-BBA4-890CD5EA197D}" type="pres">
      <dgm:prSet presAssocID="{F78717F0-E2BB-4E87-BB73-678AD63348B9}" presName="spaceB" presStyleCnt="0"/>
      <dgm:spPr/>
    </dgm:pt>
    <dgm:pt modelId="{B00D8036-C241-4879-9D2B-C62292D90F56}" type="pres">
      <dgm:prSet presAssocID="{6CAB827D-4365-43DC-85D0-FA3A2BAD6F0A}" presName="space" presStyleCnt="0"/>
      <dgm:spPr/>
    </dgm:pt>
    <dgm:pt modelId="{59BAD5FD-457E-47E2-8FFF-A2B9B1FCFC0D}" type="pres">
      <dgm:prSet presAssocID="{20F454D2-B32A-4EAD-879E-4EF15E4DB6DE}" presName="compositeA" presStyleCnt="0"/>
      <dgm:spPr/>
    </dgm:pt>
    <dgm:pt modelId="{0C848996-3DB3-4196-8E68-664D1F584718}" type="pres">
      <dgm:prSet presAssocID="{20F454D2-B32A-4EAD-879E-4EF15E4DB6DE}" presName="textA" presStyleLbl="revTx" presStyleIdx="2" presStyleCnt="6">
        <dgm:presLayoutVars>
          <dgm:bulletEnabled val="1"/>
        </dgm:presLayoutVars>
      </dgm:prSet>
      <dgm:spPr/>
    </dgm:pt>
    <dgm:pt modelId="{078DE7F2-8994-46F0-B6CC-4931A88208D2}" type="pres">
      <dgm:prSet presAssocID="{20F454D2-B32A-4EAD-879E-4EF15E4DB6DE}" presName="circleA" presStyleLbl="node1" presStyleIdx="2" presStyleCnt="6"/>
      <dgm:spPr>
        <a:solidFill>
          <a:schemeClr val="accent1">
            <a:lumMod val="40000"/>
            <a:lumOff val="60000"/>
          </a:schemeClr>
        </a:solidFill>
        <a:ln>
          <a:solidFill>
            <a:schemeClr val="bg1"/>
          </a:solidFill>
        </a:ln>
      </dgm:spPr>
    </dgm:pt>
    <dgm:pt modelId="{264F1B6E-65D7-4DBD-86CC-0B0D7720D2C0}" type="pres">
      <dgm:prSet presAssocID="{20F454D2-B32A-4EAD-879E-4EF15E4DB6DE}" presName="spaceA" presStyleCnt="0"/>
      <dgm:spPr/>
    </dgm:pt>
    <dgm:pt modelId="{A36F4DDA-EE89-45B2-B52C-16F9ABCC3329}" type="pres">
      <dgm:prSet presAssocID="{2321109B-AA89-4FB3-9F09-8E03DD0DF5BA}" presName="space" presStyleCnt="0"/>
      <dgm:spPr/>
    </dgm:pt>
    <dgm:pt modelId="{28A02F22-561C-410A-9F33-20ADF1DB5853}" type="pres">
      <dgm:prSet presAssocID="{DCACB0F8-0D82-42E0-8A6C-5DED74E6BCE3}" presName="compositeB" presStyleCnt="0"/>
      <dgm:spPr/>
    </dgm:pt>
    <dgm:pt modelId="{AFBFF389-CC32-4D5B-AA61-9F96C44E2BE0}" type="pres">
      <dgm:prSet presAssocID="{DCACB0F8-0D82-42E0-8A6C-5DED74E6BCE3}" presName="textB" presStyleLbl="revTx" presStyleIdx="3" presStyleCnt="6" custLinFactNeighborX="-552" custLinFactNeighborY="0">
        <dgm:presLayoutVars>
          <dgm:bulletEnabled val="1"/>
        </dgm:presLayoutVars>
      </dgm:prSet>
      <dgm:spPr/>
    </dgm:pt>
    <dgm:pt modelId="{E0E204EA-4310-4E40-8442-029B78A89537}" type="pres">
      <dgm:prSet presAssocID="{DCACB0F8-0D82-42E0-8A6C-5DED74E6BCE3}" presName="circleB" presStyleLbl="node1" presStyleIdx="3" presStyleCnt="6"/>
      <dgm:spPr>
        <a:solidFill>
          <a:schemeClr val="accent1">
            <a:lumMod val="40000"/>
            <a:lumOff val="60000"/>
          </a:schemeClr>
        </a:solidFill>
        <a:ln>
          <a:solidFill>
            <a:schemeClr val="bg1"/>
          </a:solidFill>
        </a:ln>
      </dgm:spPr>
    </dgm:pt>
    <dgm:pt modelId="{31BFA98D-9CDB-4DC0-B307-70AE4E1778B9}" type="pres">
      <dgm:prSet presAssocID="{DCACB0F8-0D82-42E0-8A6C-5DED74E6BCE3}" presName="spaceB" presStyleCnt="0"/>
      <dgm:spPr/>
    </dgm:pt>
    <dgm:pt modelId="{AF16A192-4A6E-4575-9D10-8BCDF34EEAD5}" type="pres">
      <dgm:prSet presAssocID="{3BDBE08D-2BE8-47F2-B09B-2E9CDB8B703F}" presName="space" presStyleCnt="0"/>
      <dgm:spPr/>
    </dgm:pt>
    <dgm:pt modelId="{A936C11A-EC3F-4EF7-8721-6A25089E9125}" type="pres">
      <dgm:prSet presAssocID="{0CCDBA48-2EF4-4BD5-B46F-A231BEDA04D7}" presName="compositeA" presStyleCnt="0"/>
      <dgm:spPr/>
    </dgm:pt>
    <dgm:pt modelId="{5801906B-418C-45C7-8B59-2DA612AA7BF2}" type="pres">
      <dgm:prSet presAssocID="{0CCDBA48-2EF4-4BD5-B46F-A231BEDA04D7}" presName="textA" presStyleLbl="revTx" presStyleIdx="4" presStyleCnt="6" custLinFactNeighborX="-552" custLinFactNeighborY="0">
        <dgm:presLayoutVars>
          <dgm:bulletEnabled val="1"/>
        </dgm:presLayoutVars>
      </dgm:prSet>
      <dgm:spPr/>
    </dgm:pt>
    <dgm:pt modelId="{149645A6-4C29-4CBF-B10F-008A4F7328DF}" type="pres">
      <dgm:prSet presAssocID="{0CCDBA48-2EF4-4BD5-B46F-A231BEDA04D7}" presName="circleA" presStyleLbl="node1" presStyleIdx="4" presStyleCnt="6"/>
      <dgm:spPr>
        <a:solidFill>
          <a:schemeClr val="accent1">
            <a:lumMod val="40000"/>
            <a:lumOff val="60000"/>
          </a:schemeClr>
        </a:solidFill>
        <a:ln>
          <a:solidFill>
            <a:schemeClr val="bg1"/>
          </a:solidFill>
        </a:ln>
      </dgm:spPr>
    </dgm:pt>
    <dgm:pt modelId="{1811B9B2-C4B5-432F-8B60-D5C1CE7FEC3C}" type="pres">
      <dgm:prSet presAssocID="{0CCDBA48-2EF4-4BD5-B46F-A231BEDA04D7}" presName="spaceA" presStyleCnt="0"/>
      <dgm:spPr/>
    </dgm:pt>
    <dgm:pt modelId="{73B10E18-A047-4AC8-B57D-E6CD21FAA507}" type="pres">
      <dgm:prSet presAssocID="{9436BBFB-39BD-46C8-8B75-2288A064F0C5}" presName="space" presStyleCnt="0"/>
      <dgm:spPr/>
    </dgm:pt>
    <dgm:pt modelId="{545BC560-6186-49CE-9BA3-16F428873CF0}" type="pres">
      <dgm:prSet presAssocID="{3515BEE2-F6A2-48C0-BEAC-F3C4BD71D6D2}" presName="compositeB" presStyleCnt="0"/>
      <dgm:spPr/>
    </dgm:pt>
    <dgm:pt modelId="{E624B0FF-5578-4772-AA04-3F5667096B5F}" type="pres">
      <dgm:prSet presAssocID="{3515BEE2-F6A2-48C0-BEAC-F3C4BD71D6D2}" presName="textB" presStyleLbl="revTx" presStyleIdx="5" presStyleCnt="6">
        <dgm:presLayoutVars>
          <dgm:bulletEnabled val="1"/>
        </dgm:presLayoutVars>
      </dgm:prSet>
      <dgm:spPr/>
    </dgm:pt>
    <dgm:pt modelId="{F2246066-99AB-427D-A9D2-2DD1B7709ED2}" type="pres">
      <dgm:prSet presAssocID="{3515BEE2-F6A2-48C0-BEAC-F3C4BD71D6D2}" presName="circleB" presStyleLbl="node1" presStyleIdx="5" presStyleCnt="6"/>
      <dgm:spPr>
        <a:solidFill>
          <a:srgbClr val="BDD7EE"/>
        </a:solidFill>
      </dgm:spPr>
    </dgm:pt>
    <dgm:pt modelId="{7F9C5087-BBF1-4783-AB7E-4CAE383A80E0}" type="pres">
      <dgm:prSet presAssocID="{3515BEE2-F6A2-48C0-BEAC-F3C4BD71D6D2}" presName="spaceB" presStyleCnt="0"/>
      <dgm:spPr/>
    </dgm:pt>
  </dgm:ptLst>
  <dgm:cxnLst>
    <dgm:cxn modelId="{6A7BE60D-036F-4E82-9C3E-E76C194FE660}" type="presOf" srcId="{C1F45EE0-0288-4ED5-8109-C300CA5ECCF2}" destId="{22AD75D4-1009-4FCD-9DB7-D71A6E69CC97}" srcOrd="0" destOrd="0" presId="urn:microsoft.com/office/officeart/2005/8/layout/hProcess11"/>
    <dgm:cxn modelId="{1071A120-CE84-4D95-B0DA-A841AFBC6393}" srcId="{C1F45EE0-0288-4ED5-8109-C300CA5ECCF2}" destId="{0CCDBA48-2EF4-4BD5-B46F-A231BEDA04D7}" srcOrd="4" destOrd="0" parTransId="{A19E1336-6EE4-4DE5-8158-11B99A99C0C2}" sibTransId="{9436BBFB-39BD-46C8-8B75-2288A064F0C5}"/>
    <dgm:cxn modelId="{66885421-5DFE-4C7C-8DB2-CFFCB9A944B2}" type="presOf" srcId="{8FFA471C-C40A-4442-8CD3-8C15D08D3345}" destId="{3952D18E-CA7F-40C6-B4F9-59466E380D6E}" srcOrd="0" destOrd="0" presId="urn:microsoft.com/office/officeart/2005/8/layout/hProcess11"/>
    <dgm:cxn modelId="{33A0585B-B9C1-4E40-AFED-552A196CF9C5}" type="presOf" srcId="{20F454D2-B32A-4EAD-879E-4EF15E4DB6DE}" destId="{0C848996-3DB3-4196-8E68-664D1F584718}" srcOrd="0" destOrd="0" presId="urn:microsoft.com/office/officeart/2005/8/layout/hProcess11"/>
    <dgm:cxn modelId="{31F1E861-BFE6-4D69-97AB-544873A1079C}" type="presOf" srcId="{0CCDBA48-2EF4-4BD5-B46F-A231BEDA04D7}" destId="{5801906B-418C-45C7-8B59-2DA612AA7BF2}" srcOrd="0" destOrd="0" presId="urn:microsoft.com/office/officeart/2005/8/layout/hProcess11"/>
    <dgm:cxn modelId="{6D28D268-4346-46EC-95B6-FC3816E95488}" srcId="{C1F45EE0-0288-4ED5-8109-C300CA5ECCF2}" destId="{F78717F0-E2BB-4E87-BB73-678AD63348B9}" srcOrd="1" destOrd="0" parTransId="{9AF99FB5-78FE-4871-B604-2D576A7B0F08}" sibTransId="{6CAB827D-4365-43DC-85D0-FA3A2BAD6F0A}"/>
    <dgm:cxn modelId="{59C26A56-FA21-40C9-A76F-B04CD6240EDC}" srcId="{C1F45EE0-0288-4ED5-8109-C300CA5ECCF2}" destId="{3515BEE2-F6A2-48C0-BEAC-F3C4BD71D6D2}" srcOrd="5" destOrd="0" parTransId="{5CFD4886-4DF1-4537-A1DA-51AB6F030311}" sibTransId="{7D6AFD40-A286-4BAA-A7F7-ABACEBA4BCA9}"/>
    <dgm:cxn modelId="{F7E60192-4265-4C59-AD64-1A53327AB9FE}" type="presOf" srcId="{DCACB0F8-0D82-42E0-8A6C-5DED74E6BCE3}" destId="{AFBFF389-CC32-4D5B-AA61-9F96C44E2BE0}" srcOrd="0" destOrd="0" presId="urn:microsoft.com/office/officeart/2005/8/layout/hProcess11"/>
    <dgm:cxn modelId="{A9B4C9C0-0679-4F74-A2E9-9D3693A4B40B}" srcId="{C1F45EE0-0288-4ED5-8109-C300CA5ECCF2}" destId="{8FFA471C-C40A-4442-8CD3-8C15D08D3345}" srcOrd="0" destOrd="0" parTransId="{3AF9585A-B6B0-477F-A92B-1FEBBF691B9A}" sibTransId="{247B995D-6A14-4AA7-992B-3F2EBD492F62}"/>
    <dgm:cxn modelId="{AB4C07D3-FC5D-428C-A4CD-20F4A9AE50A5}" type="presOf" srcId="{F78717F0-E2BB-4E87-BB73-678AD63348B9}" destId="{20C98D92-5781-4D33-9CAC-C44C0A1EA48C}" srcOrd="0" destOrd="0" presId="urn:microsoft.com/office/officeart/2005/8/layout/hProcess11"/>
    <dgm:cxn modelId="{ABA0F0DB-554F-4A9B-816E-32C9C6AB7F44}" type="presOf" srcId="{3515BEE2-F6A2-48C0-BEAC-F3C4BD71D6D2}" destId="{E624B0FF-5578-4772-AA04-3F5667096B5F}" srcOrd="0" destOrd="0" presId="urn:microsoft.com/office/officeart/2005/8/layout/hProcess11"/>
    <dgm:cxn modelId="{0E6A0CDF-397F-4409-AE84-8C302A09064F}" srcId="{C1F45EE0-0288-4ED5-8109-C300CA5ECCF2}" destId="{20F454D2-B32A-4EAD-879E-4EF15E4DB6DE}" srcOrd="2" destOrd="0" parTransId="{FEEF406F-4422-497F-B45D-35E71595D706}" sibTransId="{2321109B-AA89-4FB3-9F09-8E03DD0DF5BA}"/>
    <dgm:cxn modelId="{E53076F1-EC3D-4098-AEE9-47DB0DDA7512}" srcId="{C1F45EE0-0288-4ED5-8109-C300CA5ECCF2}" destId="{DCACB0F8-0D82-42E0-8A6C-5DED74E6BCE3}" srcOrd="3" destOrd="0" parTransId="{4C2A46A8-44DC-4E7A-96C3-E86D9DF7FA65}" sibTransId="{3BDBE08D-2BE8-47F2-B09B-2E9CDB8B703F}"/>
    <dgm:cxn modelId="{7AFB7AC3-4C35-416B-B6B3-2025131A1922}" type="presParOf" srcId="{22AD75D4-1009-4FCD-9DB7-D71A6E69CC97}" destId="{FC691147-AE53-4078-AD1D-29C782328522}" srcOrd="0" destOrd="0" presId="urn:microsoft.com/office/officeart/2005/8/layout/hProcess11"/>
    <dgm:cxn modelId="{6B5E6748-098A-49DE-8AEC-BEF609A8D406}" type="presParOf" srcId="{22AD75D4-1009-4FCD-9DB7-D71A6E69CC97}" destId="{AABD5A6D-FDF5-44A6-8858-685A80FC1C4C}" srcOrd="1" destOrd="0" presId="urn:microsoft.com/office/officeart/2005/8/layout/hProcess11"/>
    <dgm:cxn modelId="{6EF734AD-6150-4D0E-AF26-941065696209}" type="presParOf" srcId="{AABD5A6D-FDF5-44A6-8858-685A80FC1C4C}" destId="{E84DC4B2-2967-4467-9A91-93796A1BB464}" srcOrd="0" destOrd="0" presId="urn:microsoft.com/office/officeart/2005/8/layout/hProcess11"/>
    <dgm:cxn modelId="{6F415B0F-BDDA-4327-8C7D-DFF203EB6739}" type="presParOf" srcId="{E84DC4B2-2967-4467-9A91-93796A1BB464}" destId="{3952D18E-CA7F-40C6-B4F9-59466E380D6E}" srcOrd="0" destOrd="0" presId="urn:microsoft.com/office/officeart/2005/8/layout/hProcess11"/>
    <dgm:cxn modelId="{30C400AA-6A1E-4FBE-8E83-7F0C0FBB2AA9}" type="presParOf" srcId="{E84DC4B2-2967-4467-9A91-93796A1BB464}" destId="{757743AF-F828-49D6-BFAD-17752DA202CD}" srcOrd="1" destOrd="0" presId="urn:microsoft.com/office/officeart/2005/8/layout/hProcess11"/>
    <dgm:cxn modelId="{1CE10510-E9AF-49C8-8248-D4749A4CB56F}" type="presParOf" srcId="{E84DC4B2-2967-4467-9A91-93796A1BB464}" destId="{C7B3BBE8-E694-4BAC-868A-F1463AFB7D05}" srcOrd="2" destOrd="0" presId="urn:microsoft.com/office/officeart/2005/8/layout/hProcess11"/>
    <dgm:cxn modelId="{43A4A2BB-0273-4F36-8B79-86F45B31A5E3}" type="presParOf" srcId="{AABD5A6D-FDF5-44A6-8858-685A80FC1C4C}" destId="{B4C6C2DF-EEEE-4918-84A2-FA1759A8FF6B}" srcOrd="1" destOrd="0" presId="urn:microsoft.com/office/officeart/2005/8/layout/hProcess11"/>
    <dgm:cxn modelId="{8FC9067E-B357-4090-8244-7448CB482053}" type="presParOf" srcId="{AABD5A6D-FDF5-44A6-8858-685A80FC1C4C}" destId="{3EBEC256-25EA-4D01-B22D-F11DFE8468AC}" srcOrd="2" destOrd="0" presId="urn:microsoft.com/office/officeart/2005/8/layout/hProcess11"/>
    <dgm:cxn modelId="{F37CA22B-8CF1-4D44-8DFE-7A7FC9556520}" type="presParOf" srcId="{3EBEC256-25EA-4D01-B22D-F11DFE8468AC}" destId="{20C98D92-5781-4D33-9CAC-C44C0A1EA48C}" srcOrd="0" destOrd="0" presId="urn:microsoft.com/office/officeart/2005/8/layout/hProcess11"/>
    <dgm:cxn modelId="{FD55C9BD-F51F-419C-95C9-46EAC73AE3F1}" type="presParOf" srcId="{3EBEC256-25EA-4D01-B22D-F11DFE8468AC}" destId="{0C5434C8-9467-4C2D-88EE-D1B18C062F64}" srcOrd="1" destOrd="0" presId="urn:microsoft.com/office/officeart/2005/8/layout/hProcess11"/>
    <dgm:cxn modelId="{5415AE2A-E2D2-4D23-8600-AFBD19911840}" type="presParOf" srcId="{3EBEC256-25EA-4D01-B22D-F11DFE8468AC}" destId="{17EF0380-B909-48DB-BBA4-890CD5EA197D}" srcOrd="2" destOrd="0" presId="urn:microsoft.com/office/officeart/2005/8/layout/hProcess11"/>
    <dgm:cxn modelId="{BC67F613-3A29-4234-9567-B927E2FAF80D}" type="presParOf" srcId="{AABD5A6D-FDF5-44A6-8858-685A80FC1C4C}" destId="{B00D8036-C241-4879-9D2B-C62292D90F56}" srcOrd="3" destOrd="0" presId="urn:microsoft.com/office/officeart/2005/8/layout/hProcess11"/>
    <dgm:cxn modelId="{5EEBC67C-EA9D-4760-8C95-D08FE5591A2A}" type="presParOf" srcId="{AABD5A6D-FDF5-44A6-8858-685A80FC1C4C}" destId="{59BAD5FD-457E-47E2-8FFF-A2B9B1FCFC0D}" srcOrd="4" destOrd="0" presId="urn:microsoft.com/office/officeart/2005/8/layout/hProcess11"/>
    <dgm:cxn modelId="{2CC29099-18E8-4244-B9C8-F90DFC2FFED3}" type="presParOf" srcId="{59BAD5FD-457E-47E2-8FFF-A2B9B1FCFC0D}" destId="{0C848996-3DB3-4196-8E68-664D1F584718}" srcOrd="0" destOrd="0" presId="urn:microsoft.com/office/officeart/2005/8/layout/hProcess11"/>
    <dgm:cxn modelId="{5B58909C-6CE3-4480-9DD5-15729E861F56}" type="presParOf" srcId="{59BAD5FD-457E-47E2-8FFF-A2B9B1FCFC0D}" destId="{078DE7F2-8994-46F0-B6CC-4931A88208D2}" srcOrd="1" destOrd="0" presId="urn:microsoft.com/office/officeart/2005/8/layout/hProcess11"/>
    <dgm:cxn modelId="{0B3E0FE5-8B07-499C-BB75-51C8AF965949}" type="presParOf" srcId="{59BAD5FD-457E-47E2-8FFF-A2B9B1FCFC0D}" destId="{264F1B6E-65D7-4DBD-86CC-0B0D7720D2C0}" srcOrd="2" destOrd="0" presId="urn:microsoft.com/office/officeart/2005/8/layout/hProcess11"/>
    <dgm:cxn modelId="{397A6FED-1201-417C-86C1-F4FF695DBE72}" type="presParOf" srcId="{AABD5A6D-FDF5-44A6-8858-685A80FC1C4C}" destId="{A36F4DDA-EE89-45B2-B52C-16F9ABCC3329}" srcOrd="5" destOrd="0" presId="urn:microsoft.com/office/officeart/2005/8/layout/hProcess11"/>
    <dgm:cxn modelId="{1FADCC09-A588-4EF7-9350-05C0DE2CF65B}" type="presParOf" srcId="{AABD5A6D-FDF5-44A6-8858-685A80FC1C4C}" destId="{28A02F22-561C-410A-9F33-20ADF1DB5853}" srcOrd="6" destOrd="0" presId="urn:microsoft.com/office/officeart/2005/8/layout/hProcess11"/>
    <dgm:cxn modelId="{3164AFFE-1C72-4540-985A-015EF4BF4634}" type="presParOf" srcId="{28A02F22-561C-410A-9F33-20ADF1DB5853}" destId="{AFBFF389-CC32-4D5B-AA61-9F96C44E2BE0}" srcOrd="0" destOrd="0" presId="urn:microsoft.com/office/officeart/2005/8/layout/hProcess11"/>
    <dgm:cxn modelId="{6E63CE21-73E5-4341-A9F6-D59BC5C3050F}" type="presParOf" srcId="{28A02F22-561C-410A-9F33-20ADF1DB5853}" destId="{E0E204EA-4310-4E40-8442-029B78A89537}" srcOrd="1" destOrd="0" presId="urn:microsoft.com/office/officeart/2005/8/layout/hProcess11"/>
    <dgm:cxn modelId="{03FE20C0-46C4-47AD-9A82-1E0B26D87D45}" type="presParOf" srcId="{28A02F22-561C-410A-9F33-20ADF1DB5853}" destId="{31BFA98D-9CDB-4DC0-B307-70AE4E1778B9}" srcOrd="2" destOrd="0" presId="urn:microsoft.com/office/officeart/2005/8/layout/hProcess11"/>
    <dgm:cxn modelId="{58A63998-6BAC-4ED4-9A9E-EA43F828F59A}" type="presParOf" srcId="{AABD5A6D-FDF5-44A6-8858-685A80FC1C4C}" destId="{AF16A192-4A6E-4575-9D10-8BCDF34EEAD5}" srcOrd="7" destOrd="0" presId="urn:microsoft.com/office/officeart/2005/8/layout/hProcess11"/>
    <dgm:cxn modelId="{065DA057-1CF8-4BE1-9631-A7096B9890E1}" type="presParOf" srcId="{AABD5A6D-FDF5-44A6-8858-685A80FC1C4C}" destId="{A936C11A-EC3F-4EF7-8721-6A25089E9125}" srcOrd="8" destOrd="0" presId="urn:microsoft.com/office/officeart/2005/8/layout/hProcess11"/>
    <dgm:cxn modelId="{2195F781-279A-4901-A8E8-1B9BBF14BBE6}" type="presParOf" srcId="{A936C11A-EC3F-4EF7-8721-6A25089E9125}" destId="{5801906B-418C-45C7-8B59-2DA612AA7BF2}" srcOrd="0" destOrd="0" presId="urn:microsoft.com/office/officeart/2005/8/layout/hProcess11"/>
    <dgm:cxn modelId="{25DEDFF8-F4B2-4C73-A715-2E95FF15D362}" type="presParOf" srcId="{A936C11A-EC3F-4EF7-8721-6A25089E9125}" destId="{149645A6-4C29-4CBF-B10F-008A4F7328DF}" srcOrd="1" destOrd="0" presId="urn:microsoft.com/office/officeart/2005/8/layout/hProcess11"/>
    <dgm:cxn modelId="{4E66B0B1-14EE-417D-919C-8B5FC6CF6456}" type="presParOf" srcId="{A936C11A-EC3F-4EF7-8721-6A25089E9125}" destId="{1811B9B2-C4B5-432F-8B60-D5C1CE7FEC3C}" srcOrd="2" destOrd="0" presId="urn:microsoft.com/office/officeart/2005/8/layout/hProcess11"/>
    <dgm:cxn modelId="{1479DBA5-5CD3-4BBF-9310-20C6FC7E8941}" type="presParOf" srcId="{AABD5A6D-FDF5-44A6-8858-685A80FC1C4C}" destId="{73B10E18-A047-4AC8-B57D-E6CD21FAA507}" srcOrd="9" destOrd="0" presId="urn:microsoft.com/office/officeart/2005/8/layout/hProcess11"/>
    <dgm:cxn modelId="{6B3957C5-33D7-4A84-A2F1-22E30F96744C}" type="presParOf" srcId="{AABD5A6D-FDF5-44A6-8858-685A80FC1C4C}" destId="{545BC560-6186-49CE-9BA3-16F428873CF0}" srcOrd="10" destOrd="0" presId="urn:microsoft.com/office/officeart/2005/8/layout/hProcess11"/>
    <dgm:cxn modelId="{7AA4B8DB-81FE-427D-B157-F2FC1D22911A}" type="presParOf" srcId="{545BC560-6186-49CE-9BA3-16F428873CF0}" destId="{E624B0FF-5578-4772-AA04-3F5667096B5F}" srcOrd="0" destOrd="0" presId="urn:microsoft.com/office/officeart/2005/8/layout/hProcess11"/>
    <dgm:cxn modelId="{02E3BAD8-063C-46B1-9B1C-BC00FF95B6B7}" type="presParOf" srcId="{545BC560-6186-49CE-9BA3-16F428873CF0}" destId="{F2246066-99AB-427D-A9D2-2DD1B7709ED2}" srcOrd="1" destOrd="0" presId="urn:microsoft.com/office/officeart/2005/8/layout/hProcess11"/>
    <dgm:cxn modelId="{DEFC502D-8235-4220-A6BC-81E5AA3F2D68}" type="presParOf" srcId="{545BC560-6186-49CE-9BA3-16F428873CF0}" destId="{7F9C5087-BBF1-4783-AB7E-4CAE383A80E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91147-AE53-4078-AD1D-29C782328522}">
      <dsp:nvSpPr>
        <dsp:cNvPr id="0" name=""/>
        <dsp:cNvSpPr/>
      </dsp:nvSpPr>
      <dsp:spPr>
        <a:xfrm>
          <a:off x="0" y="564458"/>
          <a:ext cx="8388928" cy="75261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2D18E-CA7F-40C6-B4F9-59466E380D6E}">
      <dsp:nvSpPr>
        <dsp:cNvPr id="0" name=""/>
        <dsp:cNvSpPr/>
      </dsp:nvSpPr>
      <dsp:spPr>
        <a:xfrm>
          <a:off x="2073" y="0"/>
          <a:ext cx="1207342" cy="752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BS in </a:t>
          </a:r>
          <a:r>
            <a:rPr lang="en-US" sz="1400" kern="1200" dirty="0" err="1"/>
            <a:t>BioE</a:t>
          </a:r>
          <a:endParaRPr lang="en-US" sz="1400" kern="1200" dirty="0"/>
        </a:p>
        <a:p>
          <a:pPr marL="0" lvl="0" indent="0" algn="ctr" defTabSz="622300">
            <a:lnSpc>
              <a:spcPct val="90000"/>
            </a:lnSpc>
            <a:spcBef>
              <a:spcPct val="0"/>
            </a:spcBef>
            <a:spcAft>
              <a:spcPct val="35000"/>
            </a:spcAft>
            <a:buNone/>
          </a:pPr>
          <a:r>
            <a:rPr lang="en-US" sz="1400" kern="1200" dirty="0"/>
            <a:t>BA in Comp. Religion</a:t>
          </a:r>
        </a:p>
      </dsp:txBody>
      <dsp:txXfrm>
        <a:off x="2073" y="0"/>
        <a:ext cx="1207342" cy="752611"/>
      </dsp:txXfrm>
    </dsp:sp>
    <dsp:sp modelId="{757743AF-F828-49D6-BFAD-17752DA202CD}">
      <dsp:nvSpPr>
        <dsp:cNvPr id="0" name=""/>
        <dsp:cNvSpPr/>
      </dsp:nvSpPr>
      <dsp:spPr>
        <a:xfrm>
          <a:off x="511668" y="846688"/>
          <a:ext cx="188152" cy="188152"/>
        </a:xfrm>
        <a:prstGeom prst="ellipse">
          <a:avLst/>
        </a:prstGeom>
        <a:solidFill>
          <a:schemeClr val="accent1">
            <a:lumMod val="40000"/>
            <a:lumOff val="6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20C98D92-5781-4D33-9CAC-C44C0A1EA48C}">
      <dsp:nvSpPr>
        <dsp:cNvPr id="0" name=""/>
        <dsp:cNvSpPr/>
      </dsp:nvSpPr>
      <dsp:spPr>
        <a:xfrm>
          <a:off x="1269782" y="1128917"/>
          <a:ext cx="1207342" cy="752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t>MS in </a:t>
          </a:r>
          <a:r>
            <a:rPr lang="en-US" sz="1400" kern="1200" dirty="0" err="1"/>
            <a:t>BioE</a:t>
          </a:r>
          <a:r>
            <a:rPr lang="en-US" sz="1400" kern="1200" dirty="0"/>
            <a:t> from UW</a:t>
          </a:r>
        </a:p>
      </dsp:txBody>
      <dsp:txXfrm>
        <a:off x="1269782" y="1128917"/>
        <a:ext cx="1207342" cy="752611"/>
      </dsp:txXfrm>
    </dsp:sp>
    <dsp:sp modelId="{0C5434C8-9467-4C2D-88EE-D1B18C062F64}">
      <dsp:nvSpPr>
        <dsp:cNvPr id="0" name=""/>
        <dsp:cNvSpPr/>
      </dsp:nvSpPr>
      <dsp:spPr>
        <a:xfrm>
          <a:off x="1779377" y="846688"/>
          <a:ext cx="188152" cy="188152"/>
        </a:xfrm>
        <a:prstGeom prst="ellipse">
          <a:avLst/>
        </a:prstGeom>
        <a:solidFill>
          <a:schemeClr val="accent1">
            <a:lumMod val="40000"/>
            <a:lumOff val="6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0C848996-3DB3-4196-8E68-664D1F584718}">
      <dsp:nvSpPr>
        <dsp:cNvPr id="0" name=""/>
        <dsp:cNvSpPr/>
      </dsp:nvSpPr>
      <dsp:spPr>
        <a:xfrm>
          <a:off x="2537491" y="0"/>
          <a:ext cx="1207342" cy="752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400" kern="1200" dirty="0"/>
            <a:t>Whitaker International Research Fellowship in Amsterdam, NL</a:t>
          </a:r>
        </a:p>
      </dsp:txBody>
      <dsp:txXfrm>
        <a:off x="2537491" y="0"/>
        <a:ext cx="1207342" cy="752611"/>
      </dsp:txXfrm>
    </dsp:sp>
    <dsp:sp modelId="{078DE7F2-8994-46F0-B6CC-4931A88208D2}">
      <dsp:nvSpPr>
        <dsp:cNvPr id="0" name=""/>
        <dsp:cNvSpPr/>
      </dsp:nvSpPr>
      <dsp:spPr>
        <a:xfrm>
          <a:off x="3047086" y="846688"/>
          <a:ext cx="188152" cy="188152"/>
        </a:xfrm>
        <a:prstGeom prst="ellipse">
          <a:avLst/>
        </a:prstGeom>
        <a:solidFill>
          <a:schemeClr val="accent1">
            <a:lumMod val="40000"/>
            <a:lumOff val="6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AFBFF389-CC32-4D5B-AA61-9F96C44E2BE0}">
      <dsp:nvSpPr>
        <dsp:cNvPr id="0" name=""/>
        <dsp:cNvSpPr/>
      </dsp:nvSpPr>
      <dsp:spPr>
        <a:xfrm>
          <a:off x="3798536" y="1128917"/>
          <a:ext cx="1207342" cy="752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t>Research Engineer at UW Medical Center</a:t>
          </a:r>
        </a:p>
      </dsp:txBody>
      <dsp:txXfrm>
        <a:off x="3798536" y="1128917"/>
        <a:ext cx="1207342" cy="752611"/>
      </dsp:txXfrm>
    </dsp:sp>
    <dsp:sp modelId="{E0E204EA-4310-4E40-8442-029B78A89537}">
      <dsp:nvSpPr>
        <dsp:cNvPr id="0" name=""/>
        <dsp:cNvSpPr/>
      </dsp:nvSpPr>
      <dsp:spPr>
        <a:xfrm>
          <a:off x="4314795" y="846688"/>
          <a:ext cx="188152" cy="188152"/>
        </a:xfrm>
        <a:prstGeom prst="ellipse">
          <a:avLst/>
        </a:prstGeom>
        <a:solidFill>
          <a:schemeClr val="accent1">
            <a:lumMod val="40000"/>
            <a:lumOff val="6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5801906B-418C-45C7-8B59-2DA612AA7BF2}">
      <dsp:nvSpPr>
        <dsp:cNvPr id="0" name=""/>
        <dsp:cNvSpPr/>
      </dsp:nvSpPr>
      <dsp:spPr>
        <a:xfrm>
          <a:off x="5066245" y="0"/>
          <a:ext cx="1207342" cy="752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PhD Student at UW</a:t>
          </a:r>
        </a:p>
        <a:p>
          <a:pPr marL="0" lvl="0" indent="0" algn="ctr" defTabSz="622300">
            <a:lnSpc>
              <a:spcPct val="90000"/>
            </a:lnSpc>
            <a:spcBef>
              <a:spcPct val="0"/>
            </a:spcBef>
            <a:spcAft>
              <a:spcPct val="35000"/>
            </a:spcAft>
            <a:buNone/>
          </a:pPr>
          <a:r>
            <a:rPr lang="en-US" sz="1400" kern="1200" dirty="0"/>
            <a:t>Focus on how higher ed institutions can better use their data</a:t>
          </a:r>
        </a:p>
      </dsp:txBody>
      <dsp:txXfrm>
        <a:off x="5066245" y="0"/>
        <a:ext cx="1207342" cy="752611"/>
      </dsp:txXfrm>
    </dsp:sp>
    <dsp:sp modelId="{149645A6-4C29-4CBF-B10F-008A4F7328DF}">
      <dsp:nvSpPr>
        <dsp:cNvPr id="0" name=""/>
        <dsp:cNvSpPr/>
      </dsp:nvSpPr>
      <dsp:spPr>
        <a:xfrm>
          <a:off x="5582504" y="846688"/>
          <a:ext cx="188152" cy="188152"/>
        </a:xfrm>
        <a:prstGeom prst="ellipse">
          <a:avLst/>
        </a:prstGeom>
        <a:solidFill>
          <a:schemeClr val="accent1">
            <a:lumMod val="40000"/>
            <a:lumOff val="6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E624B0FF-5578-4772-AA04-3F5667096B5F}">
      <dsp:nvSpPr>
        <dsp:cNvPr id="0" name=""/>
        <dsp:cNvSpPr/>
      </dsp:nvSpPr>
      <dsp:spPr>
        <a:xfrm>
          <a:off x="6340619" y="1128917"/>
          <a:ext cx="1207342" cy="752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t>Data Scientist in UW Provost’s Office</a:t>
          </a:r>
        </a:p>
      </dsp:txBody>
      <dsp:txXfrm>
        <a:off x="6340619" y="1128917"/>
        <a:ext cx="1207342" cy="752611"/>
      </dsp:txXfrm>
    </dsp:sp>
    <dsp:sp modelId="{F2246066-99AB-427D-A9D2-2DD1B7709ED2}">
      <dsp:nvSpPr>
        <dsp:cNvPr id="0" name=""/>
        <dsp:cNvSpPr/>
      </dsp:nvSpPr>
      <dsp:spPr>
        <a:xfrm>
          <a:off x="6850214" y="846688"/>
          <a:ext cx="188152" cy="188152"/>
        </a:xfrm>
        <a:prstGeom prst="ellipse">
          <a:avLst/>
        </a:prstGeom>
        <a:solidFill>
          <a:srgbClr val="BDD7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 name="Google Shape;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6999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460375" y="644993"/>
            <a:ext cx="6972300" cy="264175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191300"/>
              </a:buClr>
              <a:buSzPts val="5000"/>
              <a:buFont typeface="Encode Sans Black"/>
              <a:buNone/>
              <a:defRPr sz="5000" b="1" i="0" u="none" strike="noStrike" cap="none">
                <a:solidFill>
                  <a:srgbClr val="191300"/>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 name="Google Shape;11;p6"/>
          <p:cNvPicPr preferRelativeResize="0"/>
          <p:nvPr/>
        </p:nvPicPr>
        <p:blipFill rotWithShape="1">
          <a:blip r:embed="rId2">
            <a:alphaModFix/>
          </a:blip>
          <a:srcRect/>
          <a:stretch/>
        </p:blipFill>
        <p:spPr>
          <a:xfrm>
            <a:off x="568081" y="3426449"/>
            <a:ext cx="1600200" cy="139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userDrawn="1">
  <p:cSld name="Header + Content">
    <p:spTree>
      <p:nvGrpSpPr>
        <p:cNvPr id="1" name="Shape 21"/>
        <p:cNvGrpSpPr/>
        <p:nvPr/>
      </p:nvGrpSpPr>
      <p:grpSpPr>
        <a:xfrm>
          <a:off x="0" y="0"/>
          <a:ext cx="0" cy="0"/>
          <a:chOff x="0" y="0"/>
          <a:chExt cx="0" cy="0"/>
        </a:xfrm>
      </p:grpSpPr>
      <p:sp>
        <p:nvSpPr>
          <p:cNvPr id="24" name="Google Shape;24;p9"/>
          <p:cNvSpPr txBox="1">
            <a:spLocks noGrp="1"/>
          </p:cNvSpPr>
          <p:nvPr>
            <p:ph type="body" idx="1"/>
          </p:nvPr>
        </p:nvSpPr>
        <p:spPr>
          <a:xfrm>
            <a:off x="447923" y="1305217"/>
            <a:ext cx="8197114" cy="236590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191300"/>
              </a:buClr>
              <a:buSzPts val="2400"/>
              <a:buFont typeface="Merriweather Sans"/>
              <a:buChar char="&gt;"/>
              <a:defRPr sz="2400" b="1" i="0" u="none" strike="noStrike" cap="none">
                <a:solidFill>
                  <a:srgbClr val="191300"/>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191300"/>
              </a:buClr>
              <a:buSzPts val="2000"/>
              <a:buFont typeface="Arial"/>
              <a:buChar char="–"/>
              <a:defRPr sz="2000" b="1" i="0" u="none" strike="noStrike" cap="none">
                <a:solidFill>
                  <a:srgbClr val="191300"/>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191300"/>
              </a:buClr>
              <a:buSzPts val="1800"/>
              <a:buFont typeface="Merriweather Sans"/>
              <a:buChar char="&gt;"/>
              <a:defRPr sz="1800" b="1" i="0" u="none" strike="noStrike" cap="none">
                <a:solidFill>
                  <a:srgbClr val="191300"/>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191300"/>
              </a:buClr>
              <a:buSzPts val="1600"/>
              <a:buFont typeface="Arial"/>
              <a:buChar char="–"/>
              <a:defRPr sz="1600" b="1" i="0" u="none" strike="noStrike" cap="none">
                <a:solidFill>
                  <a:srgbClr val="191300"/>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191300"/>
              </a:buClr>
              <a:buSzPts val="1400"/>
              <a:buFont typeface="Merriweather Sans"/>
              <a:buChar char="&gt;"/>
              <a:defRPr sz="1400" b="1" i="0" u="none" strike="noStrike" cap="none">
                <a:solidFill>
                  <a:srgbClr val="191300"/>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 name="Google Shape;13;p7">
            <a:extLst>
              <a:ext uri="{FF2B5EF4-FFF2-40B4-BE49-F238E27FC236}">
                <a16:creationId xmlns:a16="http://schemas.microsoft.com/office/drawing/2014/main" id="{F083C4EA-6423-D797-EABA-11E6514D24E7}"/>
              </a:ext>
            </a:extLst>
          </p:cNvPr>
          <p:cNvSpPr txBox="1">
            <a:spLocks noGrp="1"/>
          </p:cNvSpPr>
          <p:nvPr>
            <p:ph type="title"/>
          </p:nvPr>
        </p:nvSpPr>
        <p:spPr>
          <a:xfrm>
            <a:off x="447922" y="26385"/>
            <a:ext cx="8197109" cy="9937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 name="Google Shape;14;p7">
            <a:extLst>
              <a:ext uri="{FF2B5EF4-FFF2-40B4-BE49-F238E27FC236}">
                <a16:creationId xmlns:a16="http://schemas.microsoft.com/office/drawing/2014/main" id="{698DE944-F8C9-248D-00E5-60D1191F0739}"/>
              </a:ext>
            </a:extLst>
          </p:cNvPr>
          <p:cNvPicPr preferRelativeResize="0"/>
          <p:nvPr userDrawn="1"/>
        </p:nvPicPr>
        <p:blipFill rotWithShape="1">
          <a:blip r:embed="rId2">
            <a:alphaModFix/>
          </a:blip>
          <a:srcRect/>
          <a:stretch/>
        </p:blipFill>
        <p:spPr>
          <a:xfrm>
            <a:off x="549031" y="1020608"/>
            <a:ext cx="1103781" cy="9636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5" descr="A purple text on a black background&#10;&#10;Description automatically generated"/>
          <p:cNvPicPr preferRelativeResize="0"/>
          <p:nvPr/>
        </p:nvPicPr>
        <p:blipFill rotWithShape="1">
          <a:blip r:embed="rId4">
            <a:alphaModFix/>
          </a:blip>
          <a:srcRect b="13468"/>
          <a:stretch/>
        </p:blipFill>
        <p:spPr>
          <a:xfrm>
            <a:off x="2179964" y="4462911"/>
            <a:ext cx="2595310" cy="540651"/>
          </a:xfrm>
          <a:prstGeom prst="rect">
            <a:avLst/>
          </a:prstGeom>
          <a:noFill/>
          <a:ln>
            <a:noFill/>
          </a:ln>
        </p:spPr>
      </p:pic>
      <p:pic>
        <p:nvPicPr>
          <p:cNvPr id="8" name="Google Shape;8;p5" descr="Blue text on a black background&#10;&#10;Description automatically generated"/>
          <p:cNvPicPr preferRelativeResize="0"/>
          <p:nvPr/>
        </p:nvPicPr>
        <p:blipFill rotWithShape="1">
          <a:blip r:embed="rId5">
            <a:alphaModFix/>
          </a:blip>
          <a:srcRect/>
          <a:stretch/>
        </p:blipFill>
        <p:spPr>
          <a:xfrm>
            <a:off x="241242" y="4509786"/>
            <a:ext cx="1870118" cy="446903"/>
          </a:xfrm>
          <a:prstGeom prst="rect">
            <a:avLst/>
          </a:prstGeom>
          <a:noFill/>
          <a:ln>
            <a:noFill/>
          </a:ln>
        </p:spPr>
      </p:pic>
      <p:pic>
        <p:nvPicPr>
          <p:cNvPr id="2" name="Picture 1" descr="A green text on a black background&#10;&#10;Description automatically generated">
            <a:extLst>
              <a:ext uri="{FF2B5EF4-FFF2-40B4-BE49-F238E27FC236}">
                <a16:creationId xmlns:a16="http://schemas.microsoft.com/office/drawing/2014/main" id="{F896DFE8-8F15-DB0D-1EA6-024234FEB52C}"/>
              </a:ext>
            </a:extLst>
          </p:cNvPr>
          <p:cNvPicPr>
            <a:picLocks noChangeAspect="1"/>
          </p:cNvPicPr>
          <p:nvPr userDrawn="1"/>
        </p:nvPicPr>
        <p:blipFill>
          <a:blip r:embed="rId6"/>
          <a:stretch>
            <a:fillRect/>
          </a:stretch>
        </p:blipFill>
        <p:spPr>
          <a:xfrm>
            <a:off x="7304492" y="4618318"/>
            <a:ext cx="1598266" cy="338371"/>
          </a:xfrm>
          <a:prstGeom prst="rect">
            <a:avLst/>
          </a:prstGeom>
        </p:spPr>
      </p:pic>
      <p:pic>
        <p:nvPicPr>
          <p:cNvPr id="4" name="Picture 3" descr="A logo for a university&#10;&#10;Description automatically generated">
            <a:extLst>
              <a:ext uri="{FF2B5EF4-FFF2-40B4-BE49-F238E27FC236}">
                <a16:creationId xmlns:a16="http://schemas.microsoft.com/office/drawing/2014/main" id="{66D8E0FB-A664-8694-972C-5EF4D39B2701}"/>
              </a:ext>
            </a:extLst>
          </p:cNvPr>
          <p:cNvPicPr>
            <a:picLocks noChangeAspect="1"/>
          </p:cNvPicPr>
          <p:nvPr userDrawn="1"/>
        </p:nvPicPr>
        <p:blipFill rotWithShape="1">
          <a:blip r:embed="rId7"/>
          <a:srcRect l="21010" t="45012" r="13691" b="41749"/>
          <a:stretch/>
        </p:blipFill>
        <p:spPr>
          <a:xfrm>
            <a:off x="4843878" y="4411141"/>
            <a:ext cx="2392010" cy="627597"/>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quora.com/What-is-it-like-to-design-a-data-science-class-In-particular-what-was-it-like-to-design-Harvards-new-data-science-class-taught-by-professors-Joe-Blitzstein-and-Hanspeter-Pfister"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Sqa8Zo2XWc4&amp;t=1072s"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Sqa8Zo2XWc4&amp;t=1072s"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Sqa8Zo2XWc4&amp;t=1072s"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1"/>
          <p:cNvSpPr txBox="1">
            <a:spLocks noGrp="1"/>
          </p:cNvSpPr>
          <p:nvPr>
            <p:ph type="title"/>
          </p:nvPr>
        </p:nvSpPr>
        <p:spPr>
          <a:xfrm>
            <a:off x="460375" y="644993"/>
            <a:ext cx="6972300" cy="264175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191300"/>
              </a:buClr>
              <a:buSzPts val="5000"/>
              <a:buFont typeface="Encode Sans Black"/>
              <a:buNone/>
            </a:pPr>
            <a:r>
              <a:rPr lang="en-US" dirty="0">
                <a:solidFill>
                  <a:srgbClr val="191300"/>
                </a:solidFill>
              </a:rPr>
              <a:t>ISEA Week 5 – Machine Learning Fundamentals</a:t>
            </a:r>
            <a:endParaRPr dirty="0"/>
          </a:p>
        </p:txBody>
      </p:sp>
      <p:sp>
        <p:nvSpPr>
          <p:cNvPr id="2" name="Google Shape;29;p1">
            <a:extLst>
              <a:ext uri="{FF2B5EF4-FFF2-40B4-BE49-F238E27FC236}">
                <a16:creationId xmlns:a16="http://schemas.microsoft.com/office/drawing/2014/main" id="{544A78E6-25AB-1E43-B974-63523F990989}"/>
              </a:ext>
            </a:extLst>
          </p:cNvPr>
          <p:cNvSpPr txBox="1">
            <a:spLocks/>
          </p:cNvSpPr>
          <p:nvPr/>
        </p:nvSpPr>
        <p:spPr>
          <a:xfrm>
            <a:off x="460375" y="3361038"/>
            <a:ext cx="6972300" cy="87452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300"/>
              </a:buClr>
              <a:buSzPts val="5000"/>
              <a:buFont typeface="Encode Sans Black"/>
              <a:buNone/>
              <a:defRPr sz="5000" b="1" i="0" u="none" strike="noStrike" cap="none">
                <a:solidFill>
                  <a:srgbClr val="191300"/>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t>Lovenoor (Lavi) Aulck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D6BCE-B5E8-232C-7042-3D582B1313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4DA54C-854B-70A9-22FB-B00B36664305}"/>
              </a:ext>
            </a:extLst>
          </p:cNvPr>
          <p:cNvSpPr>
            <a:spLocks noGrp="1"/>
          </p:cNvSpPr>
          <p:nvPr>
            <p:ph type="title"/>
          </p:nvPr>
        </p:nvSpPr>
        <p:spPr/>
        <p:txBody>
          <a:bodyPr/>
          <a:lstStyle/>
          <a:p>
            <a:r>
              <a:rPr lang="en-US" dirty="0">
                <a:solidFill>
                  <a:srgbClr val="191300"/>
                </a:solidFill>
              </a:rPr>
              <a:t>A Data Scientist</a:t>
            </a:r>
            <a:endParaRPr lang="en-US" dirty="0"/>
          </a:p>
        </p:txBody>
      </p:sp>
      <p:grpSp>
        <p:nvGrpSpPr>
          <p:cNvPr id="19" name="Group 18">
            <a:extLst>
              <a:ext uri="{FF2B5EF4-FFF2-40B4-BE49-F238E27FC236}">
                <a16:creationId xmlns:a16="http://schemas.microsoft.com/office/drawing/2014/main" id="{81E3B57E-64CF-6DEC-2AD5-BB4555C41DFD}"/>
              </a:ext>
            </a:extLst>
          </p:cNvPr>
          <p:cNvGrpSpPr/>
          <p:nvPr/>
        </p:nvGrpSpPr>
        <p:grpSpPr>
          <a:xfrm>
            <a:off x="656614" y="2079043"/>
            <a:ext cx="7830773" cy="985413"/>
            <a:chOff x="567069" y="2528774"/>
            <a:chExt cx="11080383" cy="1495824"/>
          </a:xfrm>
        </p:grpSpPr>
        <p:sp>
          <p:nvSpPr>
            <p:cNvPr id="4" name="AutoShape 4" descr="https://qph.ec.quoracdn.net/main-qimg-0125f04c7b171498a8a048353f1d6a91.webp">
              <a:extLst>
                <a:ext uri="{FF2B5EF4-FFF2-40B4-BE49-F238E27FC236}">
                  <a16:creationId xmlns:a16="http://schemas.microsoft.com/office/drawing/2014/main" id="{EC1920CA-C63B-8570-FA07-DFCF8811CDDC}"/>
                </a:ext>
              </a:extLst>
            </p:cNvPr>
            <p:cNvSpPr>
              <a:spLocks noChangeAspect="1" noChangeArrowheads="1"/>
            </p:cNvSpPr>
            <p:nvPr/>
          </p:nvSpPr>
          <p:spPr bwMode="auto">
            <a:xfrm>
              <a:off x="5943601" y="3276741"/>
              <a:ext cx="304801" cy="3048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ADAB3ECA-9FF0-07F5-05A4-AFB01EF7B4F8}"/>
                </a:ext>
              </a:extLst>
            </p:cNvPr>
            <p:cNvSpPr/>
            <p:nvPr/>
          </p:nvSpPr>
          <p:spPr>
            <a:xfrm>
              <a:off x="567069" y="2528889"/>
              <a:ext cx="1940785" cy="1495709"/>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Ask an interesting question</a:t>
              </a:r>
            </a:p>
          </p:txBody>
        </p:sp>
        <p:sp>
          <p:nvSpPr>
            <p:cNvPr id="7" name="Rectangle 6">
              <a:extLst>
                <a:ext uri="{FF2B5EF4-FFF2-40B4-BE49-F238E27FC236}">
                  <a16:creationId xmlns:a16="http://schemas.microsoft.com/office/drawing/2014/main" id="{B71C2EF6-6F46-BD17-BC73-E47A3D08C961}"/>
                </a:ext>
              </a:extLst>
            </p:cNvPr>
            <p:cNvSpPr/>
            <p:nvPr/>
          </p:nvSpPr>
          <p:spPr>
            <a:xfrm>
              <a:off x="2851968" y="2528779"/>
              <a:ext cx="1940786" cy="1495707"/>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Get the data</a:t>
              </a:r>
            </a:p>
          </p:txBody>
        </p:sp>
        <p:sp>
          <p:nvSpPr>
            <p:cNvPr id="8" name="Rectangle 7">
              <a:extLst>
                <a:ext uri="{FF2B5EF4-FFF2-40B4-BE49-F238E27FC236}">
                  <a16:creationId xmlns:a16="http://schemas.microsoft.com/office/drawing/2014/main" id="{BA7D19A8-AA7B-7A3F-7DFD-15B5EA3D95B2}"/>
                </a:ext>
              </a:extLst>
            </p:cNvPr>
            <p:cNvSpPr/>
            <p:nvPr/>
          </p:nvSpPr>
          <p:spPr>
            <a:xfrm>
              <a:off x="5136867" y="2528780"/>
              <a:ext cx="1940784" cy="1495712"/>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Explore the data</a:t>
              </a:r>
            </a:p>
          </p:txBody>
        </p:sp>
        <p:sp>
          <p:nvSpPr>
            <p:cNvPr id="9" name="Rectangle 8">
              <a:extLst>
                <a:ext uri="{FF2B5EF4-FFF2-40B4-BE49-F238E27FC236}">
                  <a16:creationId xmlns:a16="http://schemas.microsoft.com/office/drawing/2014/main" id="{0E1FE896-5DD2-7874-5014-5B0924B2924B}"/>
                </a:ext>
              </a:extLst>
            </p:cNvPr>
            <p:cNvSpPr/>
            <p:nvPr/>
          </p:nvSpPr>
          <p:spPr>
            <a:xfrm>
              <a:off x="7421765" y="2528774"/>
              <a:ext cx="1940784" cy="1495709"/>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Model the data</a:t>
              </a:r>
            </a:p>
          </p:txBody>
        </p:sp>
        <p:sp>
          <p:nvSpPr>
            <p:cNvPr id="10" name="Rectangle 9">
              <a:extLst>
                <a:ext uri="{FF2B5EF4-FFF2-40B4-BE49-F238E27FC236}">
                  <a16:creationId xmlns:a16="http://schemas.microsoft.com/office/drawing/2014/main" id="{5A979EF2-2CD8-B6D3-9925-6804B420C0F8}"/>
                </a:ext>
              </a:extLst>
            </p:cNvPr>
            <p:cNvSpPr/>
            <p:nvPr/>
          </p:nvSpPr>
          <p:spPr>
            <a:xfrm>
              <a:off x="9706666" y="2528776"/>
              <a:ext cx="1940786" cy="1495710"/>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Communicate and visualize</a:t>
              </a:r>
            </a:p>
          </p:txBody>
        </p:sp>
        <p:cxnSp>
          <p:nvCxnSpPr>
            <p:cNvPr id="11" name="Connector: Curved 10">
              <a:extLst>
                <a:ext uri="{FF2B5EF4-FFF2-40B4-BE49-F238E27FC236}">
                  <a16:creationId xmlns:a16="http://schemas.microsoft.com/office/drawing/2014/main" id="{F69512A9-09F9-ED7D-7D18-D8DCACC13FB4}"/>
                </a:ext>
              </a:extLst>
            </p:cNvPr>
            <p:cNvCxnSpPr>
              <a:cxnSpLocks/>
              <a:stCxn id="5" idx="0"/>
              <a:endCxn id="7" idx="0"/>
            </p:cNvCxnSpPr>
            <p:nvPr/>
          </p:nvCxnSpPr>
          <p:spPr>
            <a:xfrm rot="5400000" flipH="1" flipV="1">
              <a:off x="2679909" y="1386330"/>
              <a:ext cx="3" cy="2284898"/>
            </a:xfrm>
            <a:prstGeom prst="curvedConnector3">
              <a:avLst>
                <a:gd name="adj1" fmla="val 11430100000"/>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0FACB84F-F194-85F3-7016-A2D53429E378}"/>
                </a:ext>
              </a:extLst>
            </p:cNvPr>
            <p:cNvCxnSpPr>
              <a:cxnSpLocks/>
              <a:stCxn id="7" idx="0"/>
              <a:endCxn id="8" idx="0"/>
            </p:cNvCxnSpPr>
            <p:nvPr/>
          </p:nvCxnSpPr>
          <p:spPr>
            <a:xfrm rot="16200000" flipH="1">
              <a:off x="4964807" y="1386330"/>
              <a:ext cx="3" cy="2284898"/>
            </a:xfrm>
            <a:prstGeom prst="curvedConnector3">
              <a:avLst>
                <a:gd name="adj1" fmla="val -11430000000"/>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4CC13ADB-C2FB-E78C-53A2-581512891501}"/>
                </a:ext>
              </a:extLst>
            </p:cNvPr>
            <p:cNvCxnSpPr>
              <a:cxnSpLocks/>
              <a:stCxn id="7" idx="2"/>
              <a:endCxn id="5" idx="2"/>
            </p:cNvCxnSpPr>
            <p:nvPr/>
          </p:nvCxnSpPr>
          <p:spPr>
            <a:xfrm rot="5400000">
              <a:off x="2679910" y="2881975"/>
              <a:ext cx="3" cy="2284898"/>
            </a:xfrm>
            <a:prstGeom prst="curvedConnector3">
              <a:avLst>
                <a:gd name="adj1" fmla="val 11430100000"/>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66CB16BA-0373-9664-2C48-6D4E4FA5C1B8}"/>
                </a:ext>
              </a:extLst>
            </p:cNvPr>
            <p:cNvCxnSpPr>
              <a:cxnSpLocks/>
              <a:stCxn id="9" idx="0"/>
              <a:endCxn id="10" idx="0"/>
            </p:cNvCxnSpPr>
            <p:nvPr/>
          </p:nvCxnSpPr>
          <p:spPr>
            <a:xfrm rot="16200000" flipH="1">
              <a:off x="9534605" y="1386325"/>
              <a:ext cx="2" cy="2284900"/>
            </a:xfrm>
            <a:prstGeom prst="curvedConnector3">
              <a:avLst>
                <a:gd name="adj1" fmla="val -22860000000"/>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37D559E6-CD0F-8E5D-B57D-60637263EC05}"/>
                </a:ext>
              </a:extLst>
            </p:cNvPr>
            <p:cNvCxnSpPr>
              <a:cxnSpLocks/>
              <a:stCxn id="8" idx="0"/>
              <a:endCxn id="9" idx="0"/>
            </p:cNvCxnSpPr>
            <p:nvPr/>
          </p:nvCxnSpPr>
          <p:spPr>
            <a:xfrm rot="5400000" flipH="1" flipV="1">
              <a:off x="7249705" y="1386330"/>
              <a:ext cx="5" cy="2284898"/>
            </a:xfrm>
            <a:prstGeom prst="curvedConnector3">
              <a:avLst>
                <a:gd name="adj1" fmla="val 7620100000"/>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FEBF9187-5959-E13F-F122-277F32307E41}"/>
                </a:ext>
              </a:extLst>
            </p:cNvPr>
            <p:cNvCxnSpPr>
              <a:cxnSpLocks/>
              <a:stCxn id="8" idx="2"/>
              <a:endCxn id="7" idx="2"/>
            </p:cNvCxnSpPr>
            <p:nvPr/>
          </p:nvCxnSpPr>
          <p:spPr>
            <a:xfrm rot="5400000" flipH="1">
              <a:off x="4964807" y="2881976"/>
              <a:ext cx="6" cy="2284898"/>
            </a:xfrm>
            <a:prstGeom prst="curvedConnector3">
              <a:avLst>
                <a:gd name="adj1" fmla="val -5715000000"/>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EB4C9BAC-7931-8DED-67B0-9C19925BDB1D}"/>
                </a:ext>
              </a:extLst>
            </p:cNvPr>
            <p:cNvCxnSpPr>
              <a:cxnSpLocks/>
              <a:stCxn id="9" idx="2"/>
              <a:endCxn id="8" idx="2"/>
            </p:cNvCxnSpPr>
            <p:nvPr/>
          </p:nvCxnSpPr>
          <p:spPr>
            <a:xfrm rot="5400000">
              <a:off x="7249705" y="2881975"/>
              <a:ext cx="8" cy="2284898"/>
            </a:xfrm>
            <a:prstGeom prst="curvedConnector3">
              <a:avLst>
                <a:gd name="adj1" fmla="val 4572100000"/>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37B92957-CB31-E036-213B-C9CE450986FC}"/>
                </a:ext>
              </a:extLst>
            </p:cNvPr>
            <p:cNvCxnSpPr>
              <a:cxnSpLocks/>
              <a:stCxn id="10" idx="2"/>
              <a:endCxn id="9" idx="2"/>
            </p:cNvCxnSpPr>
            <p:nvPr/>
          </p:nvCxnSpPr>
          <p:spPr>
            <a:xfrm rot="5400000" flipH="1">
              <a:off x="9534605" y="2881972"/>
              <a:ext cx="2" cy="2284900"/>
            </a:xfrm>
            <a:prstGeom prst="curvedConnector3">
              <a:avLst>
                <a:gd name="adj1" fmla="val -22860000000"/>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7" name="Connector: Curved 46">
            <a:extLst>
              <a:ext uri="{FF2B5EF4-FFF2-40B4-BE49-F238E27FC236}">
                <a16:creationId xmlns:a16="http://schemas.microsoft.com/office/drawing/2014/main" id="{5C8D15DA-B3F0-3F47-2DE3-92450EE4A458}"/>
              </a:ext>
            </a:extLst>
          </p:cNvPr>
          <p:cNvCxnSpPr>
            <a:cxnSpLocks/>
          </p:cNvCxnSpPr>
          <p:nvPr/>
        </p:nvCxnSpPr>
        <p:spPr>
          <a:xfrm rot="5400000">
            <a:off x="4549115" y="-175318"/>
            <a:ext cx="12700" cy="6492240"/>
          </a:xfrm>
          <a:prstGeom prst="curvedConnector3">
            <a:avLst>
              <a:gd name="adj1" fmla="val 6172433"/>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63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55839-5055-C534-DD36-E309EDB009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426DB5-81C2-6D94-6459-842C29C7821B}"/>
              </a:ext>
            </a:extLst>
          </p:cNvPr>
          <p:cNvSpPr>
            <a:spLocks noGrp="1"/>
          </p:cNvSpPr>
          <p:nvPr>
            <p:ph type="title"/>
          </p:nvPr>
        </p:nvSpPr>
        <p:spPr/>
        <p:txBody>
          <a:bodyPr/>
          <a:lstStyle/>
          <a:p>
            <a:r>
              <a:rPr lang="en-US" dirty="0">
                <a:solidFill>
                  <a:srgbClr val="191300"/>
                </a:solidFill>
              </a:rPr>
              <a:t>A Data Scientist</a:t>
            </a:r>
            <a:endParaRPr lang="en-US" dirty="0"/>
          </a:p>
        </p:txBody>
      </p:sp>
      <p:sp>
        <p:nvSpPr>
          <p:cNvPr id="4" name="AutoShape 4" descr="https://qph.ec.quoracdn.net/main-qimg-0125f04c7b171498a8a048353f1d6a91.webp">
            <a:extLst>
              <a:ext uri="{FF2B5EF4-FFF2-40B4-BE49-F238E27FC236}">
                <a16:creationId xmlns:a16="http://schemas.microsoft.com/office/drawing/2014/main" id="{A2B4F550-7088-F425-4BCA-E1EA74AB3E53}"/>
              </a:ext>
            </a:extLst>
          </p:cNvPr>
          <p:cNvSpPr>
            <a:spLocks noChangeAspect="1" noChangeArrowheads="1"/>
          </p:cNvSpPr>
          <p:nvPr/>
        </p:nvSpPr>
        <p:spPr bwMode="auto">
          <a:xfrm>
            <a:off x="3969639" y="2522705"/>
            <a:ext cx="215410" cy="2008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9855F005-E7FE-4F0A-29AD-848CD7406DE4}"/>
              </a:ext>
            </a:extLst>
          </p:cNvPr>
          <p:cNvSpPr/>
          <p:nvPr/>
        </p:nvSpPr>
        <p:spPr>
          <a:xfrm>
            <a:off x="169914" y="2030003"/>
            <a:ext cx="1371600" cy="985407"/>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Ask an interesting question</a:t>
            </a:r>
          </a:p>
        </p:txBody>
      </p:sp>
      <p:sp>
        <p:nvSpPr>
          <p:cNvPr id="7" name="Rectangle 6">
            <a:extLst>
              <a:ext uri="{FF2B5EF4-FFF2-40B4-BE49-F238E27FC236}">
                <a16:creationId xmlns:a16="http://schemas.microsoft.com/office/drawing/2014/main" id="{7E9EBFCA-EC73-4C4D-995F-0B05C3777397}"/>
              </a:ext>
            </a:extLst>
          </p:cNvPr>
          <p:cNvSpPr/>
          <p:nvPr/>
        </p:nvSpPr>
        <p:spPr>
          <a:xfrm>
            <a:off x="1646219" y="2040214"/>
            <a:ext cx="1371600" cy="985407"/>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Get the data</a:t>
            </a:r>
          </a:p>
        </p:txBody>
      </p:sp>
      <p:sp>
        <p:nvSpPr>
          <p:cNvPr id="8" name="Rectangle 7">
            <a:extLst>
              <a:ext uri="{FF2B5EF4-FFF2-40B4-BE49-F238E27FC236}">
                <a16:creationId xmlns:a16="http://schemas.microsoft.com/office/drawing/2014/main" id="{179535A7-9637-C95B-99A0-B2233145BF24}"/>
              </a:ext>
            </a:extLst>
          </p:cNvPr>
          <p:cNvSpPr/>
          <p:nvPr/>
        </p:nvSpPr>
        <p:spPr>
          <a:xfrm>
            <a:off x="4598829" y="2052913"/>
            <a:ext cx="1371600" cy="985409"/>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Explore the data</a:t>
            </a:r>
          </a:p>
        </p:txBody>
      </p:sp>
      <p:sp>
        <p:nvSpPr>
          <p:cNvPr id="9" name="Rectangle 8">
            <a:extLst>
              <a:ext uri="{FF2B5EF4-FFF2-40B4-BE49-F238E27FC236}">
                <a16:creationId xmlns:a16="http://schemas.microsoft.com/office/drawing/2014/main" id="{50437DD2-1F97-75ED-6FCC-FD6FE69B1006}"/>
              </a:ext>
            </a:extLst>
          </p:cNvPr>
          <p:cNvSpPr/>
          <p:nvPr/>
        </p:nvSpPr>
        <p:spPr>
          <a:xfrm>
            <a:off x="6075134" y="2046565"/>
            <a:ext cx="1371600" cy="985407"/>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Model the data</a:t>
            </a:r>
          </a:p>
        </p:txBody>
      </p:sp>
      <p:sp>
        <p:nvSpPr>
          <p:cNvPr id="10" name="Rectangle 9">
            <a:extLst>
              <a:ext uri="{FF2B5EF4-FFF2-40B4-BE49-F238E27FC236}">
                <a16:creationId xmlns:a16="http://schemas.microsoft.com/office/drawing/2014/main" id="{BEA552B5-FDC5-BD1E-6E3B-EFA8599DE48D}"/>
              </a:ext>
            </a:extLst>
          </p:cNvPr>
          <p:cNvSpPr/>
          <p:nvPr/>
        </p:nvSpPr>
        <p:spPr>
          <a:xfrm>
            <a:off x="7551438" y="2046563"/>
            <a:ext cx="1371600" cy="985408"/>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Communicate and visualize</a:t>
            </a:r>
          </a:p>
        </p:txBody>
      </p:sp>
      <p:cxnSp>
        <p:nvCxnSpPr>
          <p:cNvPr id="11" name="Connector: Curved 10">
            <a:extLst>
              <a:ext uri="{FF2B5EF4-FFF2-40B4-BE49-F238E27FC236}">
                <a16:creationId xmlns:a16="http://schemas.microsoft.com/office/drawing/2014/main" id="{D8AFC62C-3980-6E67-BCC4-BBC7D2E1A976}"/>
              </a:ext>
            </a:extLst>
          </p:cNvPr>
          <p:cNvCxnSpPr>
            <a:cxnSpLocks/>
            <a:stCxn id="5" idx="0"/>
            <a:endCxn id="7" idx="0"/>
          </p:cNvCxnSpPr>
          <p:nvPr/>
        </p:nvCxnSpPr>
        <p:spPr>
          <a:xfrm rot="16200000" flipH="1">
            <a:off x="1588760" y="1296956"/>
            <a:ext cx="10211" cy="1476305"/>
          </a:xfrm>
          <a:prstGeom prst="curvedConnector3">
            <a:avLst>
              <a:gd name="adj1" fmla="val -2238762"/>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13F13E72-4192-CEBF-B176-825BB06868A8}"/>
              </a:ext>
            </a:extLst>
          </p:cNvPr>
          <p:cNvCxnSpPr>
            <a:cxnSpLocks/>
            <a:stCxn id="7" idx="0"/>
            <a:endCxn id="67" idx="0"/>
          </p:cNvCxnSpPr>
          <p:nvPr/>
        </p:nvCxnSpPr>
        <p:spPr>
          <a:xfrm rot="16200000" flipH="1">
            <a:off x="3066996" y="1305236"/>
            <a:ext cx="6349" cy="1476305"/>
          </a:xfrm>
          <a:prstGeom prst="curvedConnector3">
            <a:avLst>
              <a:gd name="adj1" fmla="val -3600567"/>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5E877108-2C82-FAC2-2563-0A15AD39144E}"/>
              </a:ext>
            </a:extLst>
          </p:cNvPr>
          <p:cNvCxnSpPr>
            <a:cxnSpLocks/>
            <a:stCxn id="7" idx="2"/>
            <a:endCxn id="5" idx="2"/>
          </p:cNvCxnSpPr>
          <p:nvPr/>
        </p:nvCxnSpPr>
        <p:spPr>
          <a:xfrm rot="5400000" flipH="1">
            <a:off x="1588761" y="2282364"/>
            <a:ext cx="10211" cy="1476305"/>
          </a:xfrm>
          <a:prstGeom prst="curvedConnector3">
            <a:avLst>
              <a:gd name="adj1" fmla="val -2238762"/>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AF0E4000-E2C7-E4E6-9F52-16073F25DB4C}"/>
              </a:ext>
            </a:extLst>
          </p:cNvPr>
          <p:cNvCxnSpPr>
            <a:cxnSpLocks/>
            <a:stCxn id="9" idx="0"/>
            <a:endCxn id="10" idx="0"/>
          </p:cNvCxnSpPr>
          <p:nvPr/>
        </p:nvCxnSpPr>
        <p:spPr>
          <a:xfrm rot="5400000" flipH="1" flipV="1">
            <a:off x="7499085" y="1308412"/>
            <a:ext cx="2" cy="1476304"/>
          </a:xfrm>
          <a:prstGeom prst="curvedConnector3">
            <a:avLst>
              <a:gd name="adj1" fmla="val 11430100000"/>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15DB5A48-45DD-532E-8E71-30CFDC0AB194}"/>
              </a:ext>
            </a:extLst>
          </p:cNvPr>
          <p:cNvCxnSpPr>
            <a:cxnSpLocks/>
            <a:stCxn id="8" idx="0"/>
            <a:endCxn id="9" idx="0"/>
          </p:cNvCxnSpPr>
          <p:nvPr/>
        </p:nvCxnSpPr>
        <p:spPr>
          <a:xfrm rot="5400000" flipH="1" flipV="1">
            <a:off x="6019607" y="1311587"/>
            <a:ext cx="6348" cy="1476305"/>
          </a:xfrm>
          <a:prstGeom prst="curvedConnector3">
            <a:avLst>
              <a:gd name="adj1" fmla="val 3701134"/>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EECAF1B2-F453-B025-4575-58928B775833}"/>
              </a:ext>
            </a:extLst>
          </p:cNvPr>
          <p:cNvCxnSpPr>
            <a:cxnSpLocks/>
            <a:stCxn id="8" idx="2"/>
            <a:endCxn id="67" idx="2"/>
          </p:cNvCxnSpPr>
          <p:nvPr/>
        </p:nvCxnSpPr>
        <p:spPr>
          <a:xfrm rot="5400000" flipH="1">
            <a:off x="4543301" y="2296994"/>
            <a:ext cx="6352" cy="1476305"/>
          </a:xfrm>
          <a:prstGeom prst="curvedConnector3">
            <a:avLst>
              <a:gd name="adj1" fmla="val -3598866"/>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F30929E0-DBE6-3EFA-B9A6-615C09540710}"/>
              </a:ext>
            </a:extLst>
          </p:cNvPr>
          <p:cNvCxnSpPr>
            <a:cxnSpLocks/>
            <a:stCxn id="9" idx="2"/>
            <a:endCxn id="8" idx="2"/>
          </p:cNvCxnSpPr>
          <p:nvPr/>
        </p:nvCxnSpPr>
        <p:spPr>
          <a:xfrm rot="5400000">
            <a:off x="6019607" y="2296995"/>
            <a:ext cx="6350" cy="1476305"/>
          </a:xfrm>
          <a:prstGeom prst="curvedConnector3">
            <a:avLst>
              <a:gd name="adj1" fmla="val 3700000"/>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0C930929-7B93-B3E1-1B42-685ECB2025A1}"/>
              </a:ext>
            </a:extLst>
          </p:cNvPr>
          <p:cNvCxnSpPr>
            <a:cxnSpLocks/>
            <a:stCxn id="10" idx="2"/>
            <a:endCxn id="9" idx="2"/>
          </p:cNvCxnSpPr>
          <p:nvPr/>
        </p:nvCxnSpPr>
        <p:spPr>
          <a:xfrm rot="5400000">
            <a:off x="7499086" y="2293819"/>
            <a:ext cx="1" cy="1476304"/>
          </a:xfrm>
          <a:prstGeom prst="curvedConnector3">
            <a:avLst>
              <a:gd name="adj1" fmla="val 22860100000"/>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6CBAA5E8-E644-2ABD-6602-C26D72274B11}"/>
              </a:ext>
            </a:extLst>
          </p:cNvPr>
          <p:cNvCxnSpPr>
            <a:cxnSpLocks/>
          </p:cNvCxnSpPr>
          <p:nvPr/>
        </p:nvCxnSpPr>
        <p:spPr>
          <a:xfrm rot="5400000">
            <a:off x="4540126" y="-684734"/>
            <a:ext cx="12700" cy="7406640"/>
          </a:xfrm>
          <a:prstGeom prst="curvedConnector3">
            <a:avLst>
              <a:gd name="adj1" fmla="val 6172433"/>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C6F9AD08-C3C0-8F5A-67F4-9E38A495E424}"/>
              </a:ext>
            </a:extLst>
          </p:cNvPr>
          <p:cNvSpPr/>
          <p:nvPr/>
        </p:nvSpPr>
        <p:spPr>
          <a:xfrm>
            <a:off x="3122524" y="2046563"/>
            <a:ext cx="1371600" cy="985407"/>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Clean/Curate the data</a:t>
            </a:r>
          </a:p>
        </p:txBody>
      </p:sp>
      <p:cxnSp>
        <p:nvCxnSpPr>
          <p:cNvPr id="73" name="Connector: Curved 72">
            <a:extLst>
              <a:ext uri="{FF2B5EF4-FFF2-40B4-BE49-F238E27FC236}">
                <a16:creationId xmlns:a16="http://schemas.microsoft.com/office/drawing/2014/main" id="{ECAE1C76-6310-BF08-2F1B-8758B6665A56}"/>
              </a:ext>
            </a:extLst>
          </p:cNvPr>
          <p:cNvCxnSpPr>
            <a:cxnSpLocks/>
          </p:cNvCxnSpPr>
          <p:nvPr/>
        </p:nvCxnSpPr>
        <p:spPr>
          <a:xfrm rot="5400000" flipH="1">
            <a:off x="3066994" y="2296992"/>
            <a:ext cx="6352" cy="1476305"/>
          </a:xfrm>
          <a:prstGeom prst="curvedConnector3">
            <a:avLst>
              <a:gd name="adj1" fmla="val -3598866"/>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or: Curved 5">
            <a:extLst>
              <a:ext uri="{FF2B5EF4-FFF2-40B4-BE49-F238E27FC236}">
                <a16:creationId xmlns:a16="http://schemas.microsoft.com/office/drawing/2014/main" id="{6DCDED9D-AF53-91D8-49DE-499344A93557}"/>
              </a:ext>
            </a:extLst>
          </p:cNvPr>
          <p:cNvCxnSpPr>
            <a:cxnSpLocks/>
            <a:stCxn id="67" idx="0"/>
            <a:endCxn id="8" idx="0"/>
          </p:cNvCxnSpPr>
          <p:nvPr/>
        </p:nvCxnSpPr>
        <p:spPr>
          <a:xfrm rot="16200000" flipH="1">
            <a:off x="4543301" y="1311586"/>
            <a:ext cx="6350" cy="1476305"/>
          </a:xfrm>
          <a:prstGeom prst="curvedConnector3">
            <a:avLst>
              <a:gd name="adj1" fmla="val -3600000"/>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401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B044B-14DD-AFA8-F6F6-84D4E3DDFC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687814-C465-CB2B-9445-38DDAACFFDB3}"/>
              </a:ext>
            </a:extLst>
          </p:cNvPr>
          <p:cNvSpPr>
            <a:spLocks noGrp="1"/>
          </p:cNvSpPr>
          <p:nvPr>
            <p:ph type="title"/>
          </p:nvPr>
        </p:nvSpPr>
        <p:spPr/>
        <p:txBody>
          <a:bodyPr/>
          <a:lstStyle/>
          <a:p>
            <a:r>
              <a:rPr lang="en-US" dirty="0">
                <a:solidFill>
                  <a:srgbClr val="191300"/>
                </a:solidFill>
              </a:rPr>
              <a:t>A Data Scientist</a:t>
            </a:r>
            <a:endParaRPr lang="en-US" dirty="0"/>
          </a:p>
        </p:txBody>
      </p:sp>
      <p:sp>
        <p:nvSpPr>
          <p:cNvPr id="4" name="AutoShape 4" descr="https://qph.ec.quoracdn.net/main-qimg-0125f04c7b171498a8a048353f1d6a91.webp">
            <a:extLst>
              <a:ext uri="{FF2B5EF4-FFF2-40B4-BE49-F238E27FC236}">
                <a16:creationId xmlns:a16="http://schemas.microsoft.com/office/drawing/2014/main" id="{F837B7DF-A5FB-F562-6BA9-0156BFE86C12}"/>
              </a:ext>
            </a:extLst>
          </p:cNvPr>
          <p:cNvSpPr>
            <a:spLocks noChangeAspect="1" noChangeArrowheads="1"/>
          </p:cNvSpPr>
          <p:nvPr/>
        </p:nvSpPr>
        <p:spPr bwMode="auto">
          <a:xfrm>
            <a:off x="3969639" y="2522705"/>
            <a:ext cx="215410" cy="2008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45F5B54C-C94A-EAEB-E82D-61427F929BB5}"/>
              </a:ext>
            </a:extLst>
          </p:cNvPr>
          <p:cNvSpPr/>
          <p:nvPr/>
        </p:nvSpPr>
        <p:spPr>
          <a:xfrm>
            <a:off x="169914" y="2030003"/>
            <a:ext cx="1371600" cy="985407"/>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Ask an interesting question</a:t>
            </a:r>
          </a:p>
        </p:txBody>
      </p:sp>
      <p:sp>
        <p:nvSpPr>
          <p:cNvPr id="7" name="Rectangle 6">
            <a:extLst>
              <a:ext uri="{FF2B5EF4-FFF2-40B4-BE49-F238E27FC236}">
                <a16:creationId xmlns:a16="http://schemas.microsoft.com/office/drawing/2014/main" id="{FDDF45E7-2629-BDD9-1E4F-8D605C521D50}"/>
              </a:ext>
            </a:extLst>
          </p:cNvPr>
          <p:cNvSpPr/>
          <p:nvPr/>
        </p:nvSpPr>
        <p:spPr>
          <a:xfrm>
            <a:off x="1646219" y="2040214"/>
            <a:ext cx="1371600" cy="985407"/>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Get the data</a:t>
            </a:r>
          </a:p>
        </p:txBody>
      </p:sp>
      <p:sp>
        <p:nvSpPr>
          <p:cNvPr id="8" name="Rectangle 7">
            <a:extLst>
              <a:ext uri="{FF2B5EF4-FFF2-40B4-BE49-F238E27FC236}">
                <a16:creationId xmlns:a16="http://schemas.microsoft.com/office/drawing/2014/main" id="{25706F06-AAAE-FF8B-8090-687859A74075}"/>
              </a:ext>
            </a:extLst>
          </p:cNvPr>
          <p:cNvSpPr/>
          <p:nvPr/>
        </p:nvSpPr>
        <p:spPr>
          <a:xfrm>
            <a:off x="4598829" y="2052913"/>
            <a:ext cx="1371600" cy="985409"/>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Explore the data</a:t>
            </a:r>
          </a:p>
        </p:txBody>
      </p:sp>
      <p:sp>
        <p:nvSpPr>
          <p:cNvPr id="9" name="Rectangle 8">
            <a:extLst>
              <a:ext uri="{FF2B5EF4-FFF2-40B4-BE49-F238E27FC236}">
                <a16:creationId xmlns:a16="http://schemas.microsoft.com/office/drawing/2014/main" id="{54F3E22D-1F52-ED9C-D9FA-52A6B9C05A4D}"/>
              </a:ext>
            </a:extLst>
          </p:cNvPr>
          <p:cNvSpPr/>
          <p:nvPr/>
        </p:nvSpPr>
        <p:spPr>
          <a:xfrm>
            <a:off x="6075134" y="2046565"/>
            <a:ext cx="1371600" cy="985407"/>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Model the data</a:t>
            </a:r>
          </a:p>
        </p:txBody>
      </p:sp>
      <p:sp>
        <p:nvSpPr>
          <p:cNvPr id="10" name="Rectangle 9">
            <a:extLst>
              <a:ext uri="{FF2B5EF4-FFF2-40B4-BE49-F238E27FC236}">
                <a16:creationId xmlns:a16="http://schemas.microsoft.com/office/drawing/2014/main" id="{480520CE-586D-A783-8356-866BF874F8AF}"/>
              </a:ext>
            </a:extLst>
          </p:cNvPr>
          <p:cNvSpPr/>
          <p:nvPr/>
        </p:nvSpPr>
        <p:spPr>
          <a:xfrm>
            <a:off x="7551438" y="2046563"/>
            <a:ext cx="1371600" cy="985408"/>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Communicate and visualize</a:t>
            </a:r>
          </a:p>
        </p:txBody>
      </p:sp>
      <p:cxnSp>
        <p:nvCxnSpPr>
          <p:cNvPr id="11" name="Connector: Curved 10">
            <a:extLst>
              <a:ext uri="{FF2B5EF4-FFF2-40B4-BE49-F238E27FC236}">
                <a16:creationId xmlns:a16="http://schemas.microsoft.com/office/drawing/2014/main" id="{EADA2486-7DDA-216A-DB84-8188DA4C5E87}"/>
              </a:ext>
            </a:extLst>
          </p:cNvPr>
          <p:cNvCxnSpPr>
            <a:cxnSpLocks/>
            <a:stCxn id="5" idx="0"/>
            <a:endCxn id="7" idx="0"/>
          </p:cNvCxnSpPr>
          <p:nvPr/>
        </p:nvCxnSpPr>
        <p:spPr>
          <a:xfrm rot="16200000" flipH="1">
            <a:off x="1588760" y="1296956"/>
            <a:ext cx="10211" cy="1476305"/>
          </a:xfrm>
          <a:prstGeom prst="curvedConnector3">
            <a:avLst>
              <a:gd name="adj1" fmla="val -2238762"/>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7BB2DB33-31BB-918D-EAF0-AB6F5C4CC6E3}"/>
              </a:ext>
            </a:extLst>
          </p:cNvPr>
          <p:cNvCxnSpPr>
            <a:cxnSpLocks/>
            <a:stCxn id="7" idx="0"/>
            <a:endCxn id="67" idx="0"/>
          </p:cNvCxnSpPr>
          <p:nvPr/>
        </p:nvCxnSpPr>
        <p:spPr>
          <a:xfrm rot="16200000" flipH="1">
            <a:off x="3066996" y="1305236"/>
            <a:ext cx="6349" cy="1476305"/>
          </a:xfrm>
          <a:prstGeom prst="curvedConnector3">
            <a:avLst>
              <a:gd name="adj1" fmla="val -3600567"/>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FD3EB84B-5CE0-6F84-CEBD-B5E85E01D74C}"/>
              </a:ext>
            </a:extLst>
          </p:cNvPr>
          <p:cNvCxnSpPr>
            <a:cxnSpLocks/>
            <a:stCxn id="7" idx="2"/>
            <a:endCxn id="5" idx="2"/>
          </p:cNvCxnSpPr>
          <p:nvPr/>
        </p:nvCxnSpPr>
        <p:spPr>
          <a:xfrm rot="5400000" flipH="1">
            <a:off x="1588761" y="2282364"/>
            <a:ext cx="10211" cy="1476305"/>
          </a:xfrm>
          <a:prstGeom prst="curvedConnector3">
            <a:avLst>
              <a:gd name="adj1" fmla="val -2238762"/>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999627A3-CB6C-9CF3-D383-86EEF4145141}"/>
              </a:ext>
            </a:extLst>
          </p:cNvPr>
          <p:cNvCxnSpPr>
            <a:cxnSpLocks/>
            <a:stCxn id="9" idx="0"/>
            <a:endCxn id="10" idx="0"/>
          </p:cNvCxnSpPr>
          <p:nvPr/>
        </p:nvCxnSpPr>
        <p:spPr>
          <a:xfrm rot="5400000" flipH="1" flipV="1">
            <a:off x="7499085" y="1308412"/>
            <a:ext cx="2" cy="1476304"/>
          </a:xfrm>
          <a:prstGeom prst="curvedConnector3">
            <a:avLst>
              <a:gd name="adj1" fmla="val 11430100000"/>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3E39415A-9023-6CED-BE3C-23465F39FBC8}"/>
              </a:ext>
            </a:extLst>
          </p:cNvPr>
          <p:cNvCxnSpPr>
            <a:cxnSpLocks/>
            <a:stCxn id="8" idx="0"/>
            <a:endCxn id="9" idx="0"/>
          </p:cNvCxnSpPr>
          <p:nvPr/>
        </p:nvCxnSpPr>
        <p:spPr>
          <a:xfrm rot="5400000" flipH="1" flipV="1">
            <a:off x="6019607" y="1311587"/>
            <a:ext cx="6348" cy="1476305"/>
          </a:xfrm>
          <a:prstGeom prst="curvedConnector3">
            <a:avLst>
              <a:gd name="adj1" fmla="val 3701134"/>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63F14E6A-12C4-C826-906D-733BD00EA41D}"/>
              </a:ext>
            </a:extLst>
          </p:cNvPr>
          <p:cNvCxnSpPr>
            <a:cxnSpLocks/>
            <a:stCxn id="8" idx="2"/>
            <a:endCxn id="67" idx="2"/>
          </p:cNvCxnSpPr>
          <p:nvPr/>
        </p:nvCxnSpPr>
        <p:spPr>
          <a:xfrm rot="5400000" flipH="1">
            <a:off x="4543301" y="2296994"/>
            <a:ext cx="6352" cy="1476305"/>
          </a:xfrm>
          <a:prstGeom prst="curvedConnector3">
            <a:avLst>
              <a:gd name="adj1" fmla="val -3598866"/>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F85975EF-5576-C0F6-6E7D-9CB842AF0AB2}"/>
              </a:ext>
            </a:extLst>
          </p:cNvPr>
          <p:cNvCxnSpPr>
            <a:cxnSpLocks/>
            <a:stCxn id="9" idx="2"/>
            <a:endCxn id="8" idx="2"/>
          </p:cNvCxnSpPr>
          <p:nvPr/>
        </p:nvCxnSpPr>
        <p:spPr>
          <a:xfrm rot="5400000">
            <a:off x="6019607" y="2296995"/>
            <a:ext cx="6350" cy="1476305"/>
          </a:xfrm>
          <a:prstGeom prst="curvedConnector3">
            <a:avLst>
              <a:gd name="adj1" fmla="val 3700000"/>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B432D540-D500-EC82-A817-F0E474B139C8}"/>
              </a:ext>
            </a:extLst>
          </p:cNvPr>
          <p:cNvCxnSpPr>
            <a:cxnSpLocks/>
            <a:stCxn id="10" idx="2"/>
            <a:endCxn id="9" idx="2"/>
          </p:cNvCxnSpPr>
          <p:nvPr/>
        </p:nvCxnSpPr>
        <p:spPr>
          <a:xfrm rot="5400000">
            <a:off x="7499086" y="2293819"/>
            <a:ext cx="1" cy="1476304"/>
          </a:xfrm>
          <a:prstGeom prst="curvedConnector3">
            <a:avLst>
              <a:gd name="adj1" fmla="val 22860100000"/>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634295E3-70F2-C58C-8C09-00A3DADDC980}"/>
              </a:ext>
            </a:extLst>
          </p:cNvPr>
          <p:cNvCxnSpPr>
            <a:cxnSpLocks/>
          </p:cNvCxnSpPr>
          <p:nvPr/>
        </p:nvCxnSpPr>
        <p:spPr>
          <a:xfrm rot="5400000">
            <a:off x="4540126" y="-684734"/>
            <a:ext cx="12700" cy="7406640"/>
          </a:xfrm>
          <a:prstGeom prst="curvedConnector3">
            <a:avLst>
              <a:gd name="adj1" fmla="val 6172433"/>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8F9BB727-17CA-0CD7-6806-1F3C7FAE847B}"/>
              </a:ext>
            </a:extLst>
          </p:cNvPr>
          <p:cNvSpPr/>
          <p:nvPr/>
        </p:nvSpPr>
        <p:spPr>
          <a:xfrm>
            <a:off x="3122524" y="2046563"/>
            <a:ext cx="1371600" cy="985407"/>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Clean/Curate the data</a:t>
            </a:r>
          </a:p>
        </p:txBody>
      </p:sp>
      <p:cxnSp>
        <p:nvCxnSpPr>
          <p:cNvPr id="73" name="Connector: Curved 72">
            <a:extLst>
              <a:ext uri="{FF2B5EF4-FFF2-40B4-BE49-F238E27FC236}">
                <a16:creationId xmlns:a16="http://schemas.microsoft.com/office/drawing/2014/main" id="{AD1D97BB-B92F-90E9-98C0-40716E9FF806}"/>
              </a:ext>
            </a:extLst>
          </p:cNvPr>
          <p:cNvCxnSpPr>
            <a:cxnSpLocks/>
          </p:cNvCxnSpPr>
          <p:nvPr/>
        </p:nvCxnSpPr>
        <p:spPr>
          <a:xfrm rot="5400000" flipH="1">
            <a:off x="3066994" y="2296992"/>
            <a:ext cx="6352" cy="1476305"/>
          </a:xfrm>
          <a:prstGeom prst="curvedConnector3">
            <a:avLst>
              <a:gd name="adj1" fmla="val -3598866"/>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or: Curved 5">
            <a:extLst>
              <a:ext uri="{FF2B5EF4-FFF2-40B4-BE49-F238E27FC236}">
                <a16:creationId xmlns:a16="http://schemas.microsoft.com/office/drawing/2014/main" id="{8EC709AA-61B0-C47B-94DD-D5A9AD7338FE}"/>
              </a:ext>
            </a:extLst>
          </p:cNvPr>
          <p:cNvCxnSpPr>
            <a:cxnSpLocks/>
            <a:stCxn id="67" idx="0"/>
            <a:endCxn id="8" idx="0"/>
          </p:cNvCxnSpPr>
          <p:nvPr/>
        </p:nvCxnSpPr>
        <p:spPr>
          <a:xfrm rot="16200000" flipH="1">
            <a:off x="4543301" y="1311586"/>
            <a:ext cx="6350" cy="1476305"/>
          </a:xfrm>
          <a:prstGeom prst="curvedConnector3">
            <a:avLst>
              <a:gd name="adj1" fmla="val -3600000"/>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Flowchart: Terminator 1">
            <a:extLst>
              <a:ext uri="{FF2B5EF4-FFF2-40B4-BE49-F238E27FC236}">
                <a16:creationId xmlns:a16="http://schemas.microsoft.com/office/drawing/2014/main" id="{927E7EC3-E524-CF0E-2390-7AF9D97D57F0}"/>
              </a:ext>
            </a:extLst>
          </p:cNvPr>
          <p:cNvSpPr/>
          <p:nvPr/>
        </p:nvSpPr>
        <p:spPr>
          <a:xfrm>
            <a:off x="576932" y="1249138"/>
            <a:ext cx="7990136" cy="379253"/>
          </a:xfrm>
          <a:prstGeom prst="flowChartTerminator">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Data ethics</a:t>
            </a:r>
          </a:p>
        </p:txBody>
      </p:sp>
    </p:spTree>
    <p:extLst>
      <p:ext uri="{BB962C8B-B14F-4D97-AF65-F5344CB8AC3E}">
        <p14:creationId xmlns:p14="http://schemas.microsoft.com/office/powerpoint/2010/main" val="2655855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90DCC-C17C-A54A-945D-7C7E8C67AE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63D980-D70F-2EF4-6E51-2B1ECC0F146C}"/>
              </a:ext>
            </a:extLst>
          </p:cNvPr>
          <p:cNvSpPr>
            <a:spLocks noGrp="1"/>
          </p:cNvSpPr>
          <p:nvPr>
            <p:ph type="title"/>
          </p:nvPr>
        </p:nvSpPr>
        <p:spPr/>
        <p:txBody>
          <a:bodyPr/>
          <a:lstStyle/>
          <a:p>
            <a:r>
              <a:rPr lang="en-US" dirty="0">
                <a:solidFill>
                  <a:srgbClr val="191300"/>
                </a:solidFill>
              </a:rPr>
              <a:t>A Data Scientist</a:t>
            </a:r>
            <a:endParaRPr lang="en-US" dirty="0"/>
          </a:p>
        </p:txBody>
      </p:sp>
      <p:sp>
        <p:nvSpPr>
          <p:cNvPr id="4" name="AutoShape 4" descr="https://qph.ec.quoracdn.net/main-qimg-0125f04c7b171498a8a048353f1d6a91.webp">
            <a:extLst>
              <a:ext uri="{FF2B5EF4-FFF2-40B4-BE49-F238E27FC236}">
                <a16:creationId xmlns:a16="http://schemas.microsoft.com/office/drawing/2014/main" id="{5A6D0A76-26FF-7D55-94E3-A27A5E0850CB}"/>
              </a:ext>
            </a:extLst>
          </p:cNvPr>
          <p:cNvSpPr>
            <a:spLocks noChangeAspect="1" noChangeArrowheads="1"/>
          </p:cNvSpPr>
          <p:nvPr/>
        </p:nvSpPr>
        <p:spPr bwMode="auto">
          <a:xfrm>
            <a:off x="3969639" y="2522705"/>
            <a:ext cx="215410" cy="2008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DBAB8652-3096-2628-AD69-530CC930630B}"/>
              </a:ext>
            </a:extLst>
          </p:cNvPr>
          <p:cNvSpPr/>
          <p:nvPr/>
        </p:nvSpPr>
        <p:spPr>
          <a:xfrm>
            <a:off x="169914" y="2030003"/>
            <a:ext cx="1371600" cy="985407"/>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Ask an interesting question</a:t>
            </a:r>
          </a:p>
        </p:txBody>
      </p:sp>
      <p:sp>
        <p:nvSpPr>
          <p:cNvPr id="7" name="Rectangle 6">
            <a:extLst>
              <a:ext uri="{FF2B5EF4-FFF2-40B4-BE49-F238E27FC236}">
                <a16:creationId xmlns:a16="http://schemas.microsoft.com/office/drawing/2014/main" id="{83925419-A016-0487-8D11-4DB50899D25A}"/>
              </a:ext>
            </a:extLst>
          </p:cNvPr>
          <p:cNvSpPr/>
          <p:nvPr/>
        </p:nvSpPr>
        <p:spPr>
          <a:xfrm>
            <a:off x="1646219" y="2040214"/>
            <a:ext cx="1371600" cy="985407"/>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Get the data</a:t>
            </a:r>
          </a:p>
        </p:txBody>
      </p:sp>
      <p:sp>
        <p:nvSpPr>
          <p:cNvPr id="8" name="Rectangle 7">
            <a:extLst>
              <a:ext uri="{FF2B5EF4-FFF2-40B4-BE49-F238E27FC236}">
                <a16:creationId xmlns:a16="http://schemas.microsoft.com/office/drawing/2014/main" id="{81D867C1-CF41-E73F-C37A-EA74F67D1625}"/>
              </a:ext>
            </a:extLst>
          </p:cNvPr>
          <p:cNvSpPr/>
          <p:nvPr/>
        </p:nvSpPr>
        <p:spPr>
          <a:xfrm>
            <a:off x="4598829" y="2052913"/>
            <a:ext cx="1371600" cy="985409"/>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Explore the data</a:t>
            </a:r>
          </a:p>
        </p:txBody>
      </p:sp>
      <p:sp>
        <p:nvSpPr>
          <p:cNvPr id="9" name="Rectangle 8">
            <a:extLst>
              <a:ext uri="{FF2B5EF4-FFF2-40B4-BE49-F238E27FC236}">
                <a16:creationId xmlns:a16="http://schemas.microsoft.com/office/drawing/2014/main" id="{4B760F6C-1882-17C7-D6EE-A0954EA14AAF}"/>
              </a:ext>
            </a:extLst>
          </p:cNvPr>
          <p:cNvSpPr/>
          <p:nvPr/>
        </p:nvSpPr>
        <p:spPr>
          <a:xfrm>
            <a:off x="6075134" y="2046565"/>
            <a:ext cx="1371600" cy="985407"/>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Model the data</a:t>
            </a:r>
          </a:p>
        </p:txBody>
      </p:sp>
      <p:sp>
        <p:nvSpPr>
          <p:cNvPr id="10" name="Rectangle 9">
            <a:extLst>
              <a:ext uri="{FF2B5EF4-FFF2-40B4-BE49-F238E27FC236}">
                <a16:creationId xmlns:a16="http://schemas.microsoft.com/office/drawing/2014/main" id="{791D526C-D368-E74C-82C1-1815325C9D31}"/>
              </a:ext>
            </a:extLst>
          </p:cNvPr>
          <p:cNvSpPr/>
          <p:nvPr/>
        </p:nvSpPr>
        <p:spPr>
          <a:xfrm>
            <a:off x="7551438" y="2046563"/>
            <a:ext cx="1371600" cy="985408"/>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Communicate and visualize</a:t>
            </a:r>
          </a:p>
        </p:txBody>
      </p:sp>
      <p:cxnSp>
        <p:nvCxnSpPr>
          <p:cNvPr id="11" name="Connector: Curved 10">
            <a:extLst>
              <a:ext uri="{FF2B5EF4-FFF2-40B4-BE49-F238E27FC236}">
                <a16:creationId xmlns:a16="http://schemas.microsoft.com/office/drawing/2014/main" id="{ABE30058-B53F-93BC-E329-A60E60EBEF09}"/>
              </a:ext>
            </a:extLst>
          </p:cNvPr>
          <p:cNvCxnSpPr>
            <a:cxnSpLocks/>
            <a:stCxn id="5" idx="0"/>
            <a:endCxn id="7" idx="0"/>
          </p:cNvCxnSpPr>
          <p:nvPr/>
        </p:nvCxnSpPr>
        <p:spPr>
          <a:xfrm rot="16200000" flipH="1">
            <a:off x="1588760" y="1296956"/>
            <a:ext cx="10211" cy="1476305"/>
          </a:xfrm>
          <a:prstGeom prst="curvedConnector3">
            <a:avLst>
              <a:gd name="adj1" fmla="val -2238762"/>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E85E2B7B-5692-C8F2-FA76-41E69317B777}"/>
              </a:ext>
            </a:extLst>
          </p:cNvPr>
          <p:cNvCxnSpPr>
            <a:cxnSpLocks/>
            <a:stCxn id="7" idx="0"/>
            <a:endCxn id="67" idx="0"/>
          </p:cNvCxnSpPr>
          <p:nvPr/>
        </p:nvCxnSpPr>
        <p:spPr>
          <a:xfrm rot="16200000" flipH="1">
            <a:off x="3066996" y="1305236"/>
            <a:ext cx="6349" cy="1476305"/>
          </a:xfrm>
          <a:prstGeom prst="curvedConnector3">
            <a:avLst>
              <a:gd name="adj1" fmla="val -3600567"/>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8D652F6F-DBC8-5E31-073E-23C5032B867A}"/>
              </a:ext>
            </a:extLst>
          </p:cNvPr>
          <p:cNvCxnSpPr>
            <a:cxnSpLocks/>
            <a:stCxn id="7" idx="2"/>
            <a:endCxn id="5" idx="2"/>
          </p:cNvCxnSpPr>
          <p:nvPr/>
        </p:nvCxnSpPr>
        <p:spPr>
          <a:xfrm rot="5400000" flipH="1">
            <a:off x="1588761" y="2282364"/>
            <a:ext cx="10211" cy="1476305"/>
          </a:xfrm>
          <a:prstGeom prst="curvedConnector3">
            <a:avLst>
              <a:gd name="adj1" fmla="val -2238762"/>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E853E42A-768F-BB0B-BD7B-4A9714AF1E01}"/>
              </a:ext>
            </a:extLst>
          </p:cNvPr>
          <p:cNvCxnSpPr>
            <a:cxnSpLocks/>
            <a:stCxn id="9" idx="0"/>
            <a:endCxn id="10" idx="0"/>
          </p:cNvCxnSpPr>
          <p:nvPr/>
        </p:nvCxnSpPr>
        <p:spPr>
          <a:xfrm rot="5400000" flipH="1" flipV="1">
            <a:off x="7499085" y="1308412"/>
            <a:ext cx="2" cy="1476304"/>
          </a:xfrm>
          <a:prstGeom prst="curvedConnector3">
            <a:avLst>
              <a:gd name="adj1" fmla="val 11430100000"/>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FD09B267-E49B-78F6-C377-90186340409B}"/>
              </a:ext>
            </a:extLst>
          </p:cNvPr>
          <p:cNvCxnSpPr>
            <a:cxnSpLocks/>
            <a:stCxn id="8" idx="0"/>
            <a:endCxn id="9" idx="0"/>
          </p:cNvCxnSpPr>
          <p:nvPr/>
        </p:nvCxnSpPr>
        <p:spPr>
          <a:xfrm rot="5400000" flipH="1" flipV="1">
            <a:off x="6019607" y="1311587"/>
            <a:ext cx="6348" cy="1476305"/>
          </a:xfrm>
          <a:prstGeom prst="curvedConnector3">
            <a:avLst>
              <a:gd name="adj1" fmla="val 3701134"/>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D4EBBE9E-6ECA-AC95-3F26-D5C8C53BB06B}"/>
              </a:ext>
            </a:extLst>
          </p:cNvPr>
          <p:cNvCxnSpPr>
            <a:cxnSpLocks/>
            <a:stCxn id="8" idx="2"/>
            <a:endCxn id="67" idx="2"/>
          </p:cNvCxnSpPr>
          <p:nvPr/>
        </p:nvCxnSpPr>
        <p:spPr>
          <a:xfrm rot="5400000" flipH="1">
            <a:off x="4543301" y="2296994"/>
            <a:ext cx="6352" cy="1476305"/>
          </a:xfrm>
          <a:prstGeom prst="curvedConnector3">
            <a:avLst>
              <a:gd name="adj1" fmla="val -3598866"/>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82A62ED3-E78D-A797-C507-FDE3DF25C108}"/>
              </a:ext>
            </a:extLst>
          </p:cNvPr>
          <p:cNvCxnSpPr>
            <a:cxnSpLocks/>
            <a:stCxn id="9" idx="2"/>
            <a:endCxn id="8" idx="2"/>
          </p:cNvCxnSpPr>
          <p:nvPr/>
        </p:nvCxnSpPr>
        <p:spPr>
          <a:xfrm rot="5400000">
            <a:off x="6019607" y="2296995"/>
            <a:ext cx="6350" cy="1476305"/>
          </a:xfrm>
          <a:prstGeom prst="curvedConnector3">
            <a:avLst>
              <a:gd name="adj1" fmla="val 3700000"/>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D85C2F49-2274-A404-DDF0-C3274D7FCD1F}"/>
              </a:ext>
            </a:extLst>
          </p:cNvPr>
          <p:cNvCxnSpPr>
            <a:cxnSpLocks/>
            <a:stCxn id="10" idx="2"/>
            <a:endCxn id="9" idx="2"/>
          </p:cNvCxnSpPr>
          <p:nvPr/>
        </p:nvCxnSpPr>
        <p:spPr>
          <a:xfrm rot="5400000">
            <a:off x="7499086" y="2293819"/>
            <a:ext cx="1" cy="1476304"/>
          </a:xfrm>
          <a:prstGeom prst="curvedConnector3">
            <a:avLst>
              <a:gd name="adj1" fmla="val 22860100000"/>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822077A3-20BA-2924-7BAA-A36810A79DE2}"/>
              </a:ext>
            </a:extLst>
          </p:cNvPr>
          <p:cNvCxnSpPr>
            <a:cxnSpLocks/>
          </p:cNvCxnSpPr>
          <p:nvPr/>
        </p:nvCxnSpPr>
        <p:spPr>
          <a:xfrm rot="5400000">
            <a:off x="4540126" y="-684734"/>
            <a:ext cx="12700" cy="7406640"/>
          </a:xfrm>
          <a:prstGeom prst="curvedConnector3">
            <a:avLst>
              <a:gd name="adj1" fmla="val 6172433"/>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B18179CE-7B06-1AE2-A9FA-1713AD96DA19}"/>
              </a:ext>
            </a:extLst>
          </p:cNvPr>
          <p:cNvSpPr/>
          <p:nvPr/>
        </p:nvSpPr>
        <p:spPr>
          <a:xfrm>
            <a:off x="3122524" y="2046563"/>
            <a:ext cx="1371600" cy="985407"/>
          </a:xfrm>
          <a:prstGeom prst="rect">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Clean/Curate the data</a:t>
            </a:r>
          </a:p>
        </p:txBody>
      </p:sp>
      <p:cxnSp>
        <p:nvCxnSpPr>
          <p:cNvPr id="73" name="Connector: Curved 72">
            <a:extLst>
              <a:ext uri="{FF2B5EF4-FFF2-40B4-BE49-F238E27FC236}">
                <a16:creationId xmlns:a16="http://schemas.microsoft.com/office/drawing/2014/main" id="{51E5791B-A5BC-2CFA-4365-FCF1EF389D35}"/>
              </a:ext>
            </a:extLst>
          </p:cNvPr>
          <p:cNvCxnSpPr>
            <a:cxnSpLocks/>
          </p:cNvCxnSpPr>
          <p:nvPr/>
        </p:nvCxnSpPr>
        <p:spPr>
          <a:xfrm rot="5400000" flipH="1">
            <a:off x="3066994" y="2296992"/>
            <a:ext cx="6352" cy="1476305"/>
          </a:xfrm>
          <a:prstGeom prst="curvedConnector3">
            <a:avLst>
              <a:gd name="adj1" fmla="val -3598866"/>
            </a:avLst>
          </a:prstGeom>
          <a:ln w="158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or: Curved 5">
            <a:extLst>
              <a:ext uri="{FF2B5EF4-FFF2-40B4-BE49-F238E27FC236}">
                <a16:creationId xmlns:a16="http://schemas.microsoft.com/office/drawing/2014/main" id="{848B7C8C-B0A0-BCA5-4E0A-2DD0802160DF}"/>
              </a:ext>
            </a:extLst>
          </p:cNvPr>
          <p:cNvCxnSpPr>
            <a:cxnSpLocks/>
            <a:stCxn id="67" idx="0"/>
            <a:endCxn id="8" idx="0"/>
          </p:cNvCxnSpPr>
          <p:nvPr/>
        </p:nvCxnSpPr>
        <p:spPr>
          <a:xfrm rot="16200000" flipH="1">
            <a:off x="4543301" y="1311586"/>
            <a:ext cx="6350" cy="1476305"/>
          </a:xfrm>
          <a:prstGeom prst="curvedConnector3">
            <a:avLst>
              <a:gd name="adj1" fmla="val -3600000"/>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Flowchart: Terminator 1">
            <a:extLst>
              <a:ext uri="{FF2B5EF4-FFF2-40B4-BE49-F238E27FC236}">
                <a16:creationId xmlns:a16="http://schemas.microsoft.com/office/drawing/2014/main" id="{8B8EBF77-55C3-E2D2-A1EB-D3FF947B4E2A}"/>
              </a:ext>
            </a:extLst>
          </p:cNvPr>
          <p:cNvSpPr/>
          <p:nvPr/>
        </p:nvSpPr>
        <p:spPr>
          <a:xfrm>
            <a:off x="576932" y="1249138"/>
            <a:ext cx="7990136" cy="379253"/>
          </a:xfrm>
          <a:prstGeom prst="flowChartTerminator">
            <a:avLst/>
          </a:prstGeom>
          <a:solidFill>
            <a:schemeClr val="accent1">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Data ethics</a:t>
            </a:r>
          </a:p>
        </p:txBody>
      </p:sp>
      <p:sp>
        <p:nvSpPr>
          <p:cNvPr id="19" name="Rectangle 18">
            <a:extLst>
              <a:ext uri="{FF2B5EF4-FFF2-40B4-BE49-F238E27FC236}">
                <a16:creationId xmlns:a16="http://schemas.microsoft.com/office/drawing/2014/main" id="{9BF77B68-28ED-2C29-74C3-F0C376372588}"/>
              </a:ext>
            </a:extLst>
          </p:cNvPr>
          <p:cNvSpPr/>
          <p:nvPr/>
        </p:nvSpPr>
        <p:spPr>
          <a:xfrm>
            <a:off x="6021475" y="1685677"/>
            <a:ext cx="1476306" cy="1677724"/>
          </a:xfrm>
          <a:prstGeom prst="rect">
            <a:avLst/>
          </a:prstGeom>
          <a:solidFill>
            <a:srgbClr val="FFC00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58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F7F14-2C16-27DC-6D54-4E0FF78F5C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1404D8-8F57-B308-ADA5-AB0B47B1CE0B}"/>
              </a:ext>
            </a:extLst>
          </p:cNvPr>
          <p:cNvSpPr>
            <a:spLocks noGrp="1"/>
          </p:cNvSpPr>
          <p:nvPr>
            <p:ph type="title"/>
          </p:nvPr>
        </p:nvSpPr>
        <p:spPr/>
        <p:txBody>
          <a:bodyPr/>
          <a:lstStyle/>
          <a:p>
            <a:r>
              <a:rPr lang="en-US" dirty="0"/>
              <a:t>How To Build A Model (A Game)</a:t>
            </a:r>
          </a:p>
        </p:txBody>
      </p:sp>
      <p:sp>
        <p:nvSpPr>
          <p:cNvPr id="24" name="TextBox 23">
            <a:extLst>
              <a:ext uri="{FF2B5EF4-FFF2-40B4-BE49-F238E27FC236}">
                <a16:creationId xmlns:a16="http://schemas.microsoft.com/office/drawing/2014/main" id="{1B5A4203-4E64-952E-C4F5-2930842FE2B0}"/>
              </a:ext>
            </a:extLst>
          </p:cNvPr>
          <p:cNvSpPr txBox="1"/>
          <p:nvPr/>
        </p:nvSpPr>
        <p:spPr>
          <a:xfrm>
            <a:off x="2931382" y="3942193"/>
            <a:ext cx="5242560" cy="261610"/>
          </a:xfrm>
          <a:prstGeom prst="rect">
            <a:avLst/>
          </a:prstGeom>
          <a:noFill/>
          <a:ln>
            <a:solidFill>
              <a:schemeClr val="tx2"/>
            </a:solidFill>
          </a:ln>
        </p:spPr>
        <p:txBody>
          <a:bodyPr wrap="square" rtlCol="0">
            <a:spAutoFit/>
          </a:bodyPr>
          <a:lstStyle/>
          <a:p>
            <a:r>
              <a:rPr lang="en-US" sz="1100" dirty="0"/>
              <a:t>We specify a question and ensure we have the data to answer the question</a:t>
            </a:r>
          </a:p>
        </p:txBody>
      </p:sp>
      <p:sp>
        <p:nvSpPr>
          <p:cNvPr id="25" name="TextBox 24">
            <a:extLst>
              <a:ext uri="{FF2B5EF4-FFF2-40B4-BE49-F238E27FC236}">
                <a16:creationId xmlns:a16="http://schemas.microsoft.com/office/drawing/2014/main" id="{10106A03-D9E1-D576-AD9E-C8FB9B590597}"/>
              </a:ext>
            </a:extLst>
          </p:cNvPr>
          <p:cNvSpPr txBox="1"/>
          <p:nvPr/>
        </p:nvSpPr>
        <p:spPr>
          <a:xfrm>
            <a:off x="736822" y="2684528"/>
            <a:ext cx="5242559" cy="261610"/>
          </a:xfrm>
          <a:prstGeom prst="rect">
            <a:avLst/>
          </a:prstGeom>
          <a:noFill/>
          <a:ln>
            <a:solidFill>
              <a:schemeClr val="tx2"/>
            </a:solidFill>
          </a:ln>
        </p:spPr>
        <p:txBody>
          <a:bodyPr wrap="square" rtlCol="0">
            <a:spAutoFit/>
          </a:bodyPr>
          <a:lstStyle/>
          <a:p>
            <a:r>
              <a:rPr lang="en-US" sz="1100" dirty="0"/>
              <a:t>Clean/curate the data</a:t>
            </a:r>
          </a:p>
        </p:txBody>
      </p:sp>
      <p:sp>
        <p:nvSpPr>
          <p:cNvPr id="27" name="TextBox 26">
            <a:extLst>
              <a:ext uri="{FF2B5EF4-FFF2-40B4-BE49-F238E27FC236}">
                <a16:creationId xmlns:a16="http://schemas.microsoft.com/office/drawing/2014/main" id="{8262FBA1-B2D3-BA11-B18F-BABE01BF5500}"/>
              </a:ext>
            </a:extLst>
          </p:cNvPr>
          <p:cNvSpPr txBox="1"/>
          <p:nvPr/>
        </p:nvSpPr>
        <p:spPr>
          <a:xfrm>
            <a:off x="3069201" y="3132534"/>
            <a:ext cx="5242559" cy="261610"/>
          </a:xfrm>
          <a:prstGeom prst="rect">
            <a:avLst/>
          </a:prstGeom>
          <a:noFill/>
          <a:ln>
            <a:solidFill>
              <a:schemeClr val="tx2"/>
            </a:solidFill>
          </a:ln>
        </p:spPr>
        <p:txBody>
          <a:bodyPr wrap="square" rtlCol="0">
            <a:spAutoFit/>
          </a:bodyPr>
          <a:lstStyle/>
          <a:p>
            <a:r>
              <a:rPr lang="en-US" sz="1100" dirty="0"/>
              <a:t>Explore the data and calculate descriptive statistics of the variables in the dataset</a:t>
            </a:r>
          </a:p>
        </p:txBody>
      </p:sp>
      <p:sp>
        <p:nvSpPr>
          <p:cNvPr id="28" name="TextBox 27">
            <a:extLst>
              <a:ext uri="{FF2B5EF4-FFF2-40B4-BE49-F238E27FC236}">
                <a16:creationId xmlns:a16="http://schemas.microsoft.com/office/drawing/2014/main" id="{9DABE320-A921-5D1E-DD8A-6F91CE5FF5F4}"/>
              </a:ext>
            </a:extLst>
          </p:cNvPr>
          <p:cNvSpPr txBox="1"/>
          <p:nvPr/>
        </p:nvSpPr>
        <p:spPr>
          <a:xfrm>
            <a:off x="2867772" y="1742181"/>
            <a:ext cx="5242559" cy="261610"/>
          </a:xfrm>
          <a:prstGeom prst="rect">
            <a:avLst/>
          </a:prstGeom>
          <a:noFill/>
          <a:ln>
            <a:solidFill>
              <a:schemeClr val="tx2"/>
            </a:solidFill>
          </a:ln>
        </p:spPr>
        <p:txBody>
          <a:bodyPr wrap="square" rtlCol="0">
            <a:spAutoFit/>
          </a:bodyPr>
          <a:lstStyle/>
          <a:p>
            <a:r>
              <a:rPr lang="en-US" sz="1100" dirty="0"/>
              <a:t>Build a regression model using explanatory variables of interest</a:t>
            </a:r>
          </a:p>
        </p:txBody>
      </p:sp>
      <p:sp>
        <p:nvSpPr>
          <p:cNvPr id="30" name="TextBox 29">
            <a:extLst>
              <a:ext uri="{FF2B5EF4-FFF2-40B4-BE49-F238E27FC236}">
                <a16:creationId xmlns:a16="http://schemas.microsoft.com/office/drawing/2014/main" id="{3EE8B641-7771-E45C-0318-3AEB23BEC3CF}"/>
              </a:ext>
            </a:extLst>
          </p:cNvPr>
          <p:cNvSpPr txBox="1"/>
          <p:nvPr/>
        </p:nvSpPr>
        <p:spPr>
          <a:xfrm>
            <a:off x="609602" y="1331910"/>
            <a:ext cx="5242558" cy="261610"/>
          </a:xfrm>
          <a:prstGeom prst="rect">
            <a:avLst/>
          </a:prstGeom>
          <a:noFill/>
          <a:ln>
            <a:solidFill>
              <a:schemeClr val="tx2"/>
            </a:solidFill>
          </a:ln>
        </p:spPr>
        <p:txBody>
          <a:bodyPr wrap="square" rtlCol="0">
            <a:spAutoFit/>
          </a:bodyPr>
          <a:lstStyle/>
          <a:p>
            <a:r>
              <a:rPr lang="en-US" sz="1100" dirty="0"/>
              <a:t>Examine outputs from regression model</a:t>
            </a:r>
          </a:p>
        </p:txBody>
      </p:sp>
      <p:sp>
        <p:nvSpPr>
          <p:cNvPr id="31" name="TextBox 30">
            <a:extLst>
              <a:ext uri="{FF2B5EF4-FFF2-40B4-BE49-F238E27FC236}">
                <a16:creationId xmlns:a16="http://schemas.microsoft.com/office/drawing/2014/main" id="{21697693-0B26-8427-FBAB-8D62F78B67D1}"/>
              </a:ext>
            </a:extLst>
          </p:cNvPr>
          <p:cNvSpPr txBox="1"/>
          <p:nvPr/>
        </p:nvSpPr>
        <p:spPr>
          <a:xfrm>
            <a:off x="1619416" y="2184736"/>
            <a:ext cx="5242557" cy="261610"/>
          </a:xfrm>
          <a:prstGeom prst="rect">
            <a:avLst/>
          </a:prstGeom>
          <a:noFill/>
          <a:ln>
            <a:solidFill>
              <a:schemeClr val="tx2"/>
            </a:solidFill>
          </a:ln>
        </p:spPr>
        <p:txBody>
          <a:bodyPr wrap="square" rtlCol="0">
            <a:spAutoFit/>
          </a:bodyPr>
          <a:lstStyle/>
          <a:p>
            <a:r>
              <a:rPr lang="en-US" sz="1100" dirty="0"/>
              <a:t>Expand and iterate on model</a:t>
            </a:r>
          </a:p>
        </p:txBody>
      </p:sp>
      <p:sp>
        <p:nvSpPr>
          <p:cNvPr id="33" name="TextBox 32">
            <a:extLst>
              <a:ext uri="{FF2B5EF4-FFF2-40B4-BE49-F238E27FC236}">
                <a16:creationId xmlns:a16="http://schemas.microsoft.com/office/drawing/2014/main" id="{E137845F-E801-E3DA-8D4F-6EE629657AEA}"/>
              </a:ext>
            </a:extLst>
          </p:cNvPr>
          <p:cNvSpPr txBox="1"/>
          <p:nvPr/>
        </p:nvSpPr>
        <p:spPr>
          <a:xfrm>
            <a:off x="447922" y="3537354"/>
            <a:ext cx="5242559" cy="261610"/>
          </a:xfrm>
          <a:prstGeom prst="rect">
            <a:avLst/>
          </a:prstGeom>
          <a:noFill/>
          <a:ln>
            <a:solidFill>
              <a:schemeClr val="tx2"/>
            </a:solidFill>
          </a:ln>
        </p:spPr>
        <p:txBody>
          <a:bodyPr wrap="square" rtlCol="0">
            <a:spAutoFit/>
          </a:bodyPr>
          <a:lstStyle/>
          <a:p>
            <a:r>
              <a:rPr lang="en-US" sz="1100" dirty="0"/>
              <a:t>Examine outputs from expanded regression model</a:t>
            </a:r>
          </a:p>
        </p:txBody>
      </p:sp>
    </p:spTree>
    <p:extLst>
      <p:ext uri="{BB962C8B-B14F-4D97-AF65-F5344CB8AC3E}">
        <p14:creationId xmlns:p14="http://schemas.microsoft.com/office/powerpoint/2010/main" val="68970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7A5F9-2707-7A27-E496-D5BA4CD3D5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160F6A-BAB7-153B-8963-6D84059F4AC7}"/>
              </a:ext>
            </a:extLst>
          </p:cNvPr>
          <p:cNvSpPr>
            <a:spLocks noGrp="1"/>
          </p:cNvSpPr>
          <p:nvPr>
            <p:ph type="title"/>
          </p:nvPr>
        </p:nvSpPr>
        <p:spPr/>
        <p:txBody>
          <a:bodyPr/>
          <a:lstStyle/>
          <a:p>
            <a:r>
              <a:rPr lang="en-US" dirty="0"/>
              <a:t>How To Build A Model (A Game)</a:t>
            </a:r>
          </a:p>
        </p:txBody>
      </p:sp>
      <p:sp>
        <p:nvSpPr>
          <p:cNvPr id="24" name="TextBox 23">
            <a:extLst>
              <a:ext uri="{FF2B5EF4-FFF2-40B4-BE49-F238E27FC236}">
                <a16:creationId xmlns:a16="http://schemas.microsoft.com/office/drawing/2014/main" id="{593A22FC-AB7F-B2B9-02D1-2C2183F297BA}"/>
              </a:ext>
            </a:extLst>
          </p:cNvPr>
          <p:cNvSpPr txBox="1"/>
          <p:nvPr/>
        </p:nvSpPr>
        <p:spPr>
          <a:xfrm>
            <a:off x="530088" y="1183250"/>
            <a:ext cx="7427190" cy="261610"/>
          </a:xfrm>
          <a:prstGeom prst="rect">
            <a:avLst/>
          </a:prstGeom>
          <a:noFill/>
          <a:ln>
            <a:solidFill>
              <a:schemeClr val="tx2"/>
            </a:solidFill>
          </a:ln>
        </p:spPr>
        <p:txBody>
          <a:bodyPr wrap="square" rtlCol="0">
            <a:spAutoFit/>
          </a:bodyPr>
          <a:lstStyle/>
          <a:p>
            <a:r>
              <a:rPr lang="en-US" sz="1100" dirty="0"/>
              <a:t>We specify a question and ensure we have the data to answer the question</a:t>
            </a:r>
          </a:p>
        </p:txBody>
      </p:sp>
      <p:sp>
        <p:nvSpPr>
          <p:cNvPr id="25" name="TextBox 24">
            <a:extLst>
              <a:ext uri="{FF2B5EF4-FFF2-40B4-BE49-F238E27FC236}">
                <a16:creationId xmlns:a16="http://schemas.microsoft.com/office/drawing/2014/main" id="{5D82D700-A282-469C-F391-CB00671C1F35}"/>
              </a:ext>
            </a:extLst>
          </p:cNvPr>
          <p:cNvSpPr txBox="1"/>
          <p:nvPr/>
        </p:nvSpPr>
        <p:spPr>
          <a:xfrm>
            <a:off x="530088" y="1643074"/>
            <a:ext cx="7427189" cy="261610"/>
          </a:xfrm>
          <a:prstGeom prst="rect">
            <a:avLst/>
          </a:prstGeom>
          <a:noFill/>
          <a:ln>
            <a:solidFill>
              <a:schemeClr val="tx2"/>
            </a:solidFill>
          </a:ln>
        </p:spPr>
        <p:txBody>
          <a:bodyPr wrap="square" rtlCol="0">
            <a:spAutoFit/>
          </a:bodyPr>
          <a:lstStyle/>
          <a:p>
            <a:r>
              <a:rPr lang="en-US" sz="1100" dirty="0"/>
              <a:t>Clean/curate the data</a:t>
            </a:r>
          </a:p>
        </p:txBody>
      </p:sp>
      <p:sp>
        <p:nvSpPr>
          <p:cNvPr id="27" name="TextBox 26">
            <a:extLst>
              <a:ext uri="{FF2B5EF4-FFF2-40B4-BE49-F238E27FC236}">
                <a16:creationId xmlns:a16="http://schemas.microsoft.com/office/drawing/2014/main" id="{AAFC14EC-3F9B-508F-F8B4-4EB8858F480A}"/>
              </a:ext>
            </a:extLst>
          </p:cNvPr>
          <p:cNvSpPr txBox="1"/>
          <p:nvPr/>
        </p:nvSpPr>
        <p:spPr>
          <a:xfrm>
            <a:off x="530088" y="2102898"/>
            <a:ext cx="7427189" cy="261610"/>
          </a:xfrm>
          <a:prstGeom prst="rect">
            <a:avLst/>
          </a:prstGeom>
          <a:noFill/>
          <a:ln>
            <a:solidFill>
              <a:schemeClr val="tx2"/>
            </a:solidFill>
          </a:ln>
        </p:spPr>
        <p:txBody>
          <a:bodyPr wrap="square" rtlCol="0">
            <a:spAutoFit/>
          </a:bodyPr>
          <a:lstStyle/>
          <a:p>
            <a:r>
              <a:rPr lang="en-US" sz="1100" dirty="0"/>
              <a:t>Explore the data and calculate descriptive statistics of the variables in the dataset</a:t>
            </a:r>
          </a:p>
        </p:txBody>
      </p:sp>
      <p:sp>
        <p:nvSpPr>
          <p:cNvPr id="28" name="TextBox 27">
            <a:extLst>
              <a:ext uri="{FF2B5EF4-FFF2-40B4-BE49-F238E27FC236}">
                <a16:creationId xmlns:a16="http://schemas.microsoft.com/office/drawing/2014/main" id="{8F57D82C-9F7A-72E1-B245-0B2B66C54381}"/>
              </a:ext>
            </a:extLst>
          </p:cNvPr>
          <p:cNvSpPr txBox="1"/>
          <p:nvPr/>
        </p:nvSpPr>
        <p:spPr>
          <a:xfrm>
            <a:off x="530088" y="2562722"/>
            <a:ext cx="7427189" cy="261610"/>
          </a:xfrm>
          <a:prstGeom prst="rect">
            <a:avLst/>
          </a:prstGeom>
          <a:noFill/>
          <a:ln>
            <a:solidFill>
              <a:schemeClr val="tx2"/>
            </a:solidFill>
          </a:ln>
        </p:spPr>
        <p:txBody>
          <a:bodyPr wrap="square" rtlCol="0">
            <a:spAutoFit/>
          </a:bodyPr>
          <a:lstStyle/>
          <a:p>
            <a:r>
              <a:rPr lang="en-US" sz="1100" dirty="0"/>
              <a:t>Build a regression model using explanatory variables of interest</a:t>
            </a:r>
          </a:p>
        </p:txBody>
      </p:sp>
      <p:sp>
        <p:nvSpPr>
          <p:cNvPr id="30" name="TextBox 29">
            <a:extLst>
              <a:ext uri="{FF2B5EF4-FFF2-40B4-BE49-F238E27FC236}">
                <a16:creationId xmlns:a16="http://schemas.microsoft.com/office/drawing/2014/main" id="{399C7290-E978-6BC8-196F-E1C11E2C6945}"/>
              </a:ext>
            </a:extLst>
          </p:cNvPr>
          <p:cNvSpPr txBox="1"/>
          <p:nvPr/>
        </p:nvSpPr>
        <p:spPr>
          <a:xfrm>
            <a:off x="530088" y="3022546"/>
            <a:ext cx="7427188" cy="261610"/>
          </a:xfrm>
          <a:prstGeom prst="rect">
            <a:avLst/>
          </a:prstGeom>
          <a:noFill/>
          <a:ln>
            <a:solidFill>
              <a:schemeClr val="tx2"/>
            </a:solidFill>
          </a:ln>
        </p:spPr>
        <p:txBody>
          <a:bodyPr wrap="square" rtlCol="0">
            <a:spAutoFit/>
          </a:bodyPr>
          <a:lstStyle/>
          <a:p>
            <a:r>
              <a:rPr lang="en-US" sz="1100" dirty="0"/>
              <a:t>Examine outputs from regression model</a:t>
            </a:r>
          </a:p>
        </p:txBody>
      </p:sp>
      <p:sp>
        <p:nvSpPr>
          <p:cNvPr id="31" name="TextBox 30">
            <a:extLst>
              <a:ext uri="{FF2B5EF4-FFF2-40B4-BE49-F238E27FC236}">
                <a16:creationId xmlns:a16="http://schemas.microsoft.com/office/drawing/2014/main" id="{8DDB7021-CC03-EAA7-EC4D-15E5131F6634}"/>
              </a:ext>
            </a:extLst>
          </p:cNvPr>
          <p:cNvSpPr txBox="1"/>
          <p:nvPr/>
        </p:nvSpPr>
        <p:spPr>
          <a:xfrm>
            <a:off x="530088" y="3482370"/>
            <a:ext cx="7427186" cy="261610"/>
          </a:xfrm>
          <a:prstGeom prst="rect">
            <a:avLst/>
          </a:prstGeom>
          <a:noFill/>
          <a:ln>
            <a:solidFill>
              <a:schemeClr val="tx2"/>
            </a:solidFill>
          </a:ln>
        </p:spPr>
        <p:txBody>
          <a:bodyPr wrap="square" rtlCol="0">
            <a:spAutoFit/>
          </a:bodyPr>
          <a:lstStyle/>
          <a:p>
            <a:r>
              <a:rPr lang="en-US" sz="1100" dirty="0"/>
              <a:t>Expand and iterate on model</a:t>
            </a:r>
          </a:p>
        </p:txBody>
      </p:sp>
      <p:sp>
        <p:nvSpPr>
          <p:cNvPr id="33" name="TextBox 32">
            <a:extLst>
              <a:ext uri="{FF2B5EF4-FFF2-40B4-BE49-F238E27FC236}">
                <a16:creationId xmlns:a16="http://schemas.microsoft.com/office/drawing/2014/main" id="{80324E98-2A21-35E7-91F0-7BCBF5B27F95}"/>
              </a:ext>
            </a:extLst>
          </p:cNvPr>
          <p:cNvSpPr txBox="1"/>
          <p:nvPr/>
        </p:nvSpPr>
        <p:spPr>
          <a:xfrm>
            <a:off x="530088" y="3942193"/>
            <a:ext cx="7427189" cy="261610"/>
          </a:xfrm>
          <a:prstGeom prst="rect">
            <a:avLst/>
          </a:prstGeom>
          <a:noFill/>
          <a:ln>
            <a:solidFill>
              <a:schemeClr val="tx2"/>
            </a:solidFill>
          </a:ln>
        </p:spPr>
        <p:txBody>
          <a:bodyPr wrap="square" rtlCol="0">
            <a:spAutoFit/>
          </a:bodyPr>
          <a:lstStyle/>
          <a:p>
            <a:r>
              <a:rPr lang="en-US" sz="1100" dirty="0"/>
              <a:t>Examine outputs from expanded regression model</a:t>
            </a:r>
          </a:p>
        </p:txBody>
      </p:sp>
    </p:spTree>
    <p:extLst>
      <p:ext uri="{BB962C8B-B14F-4D97-AF65-F5344CB8AC3E}">
        <p14:creationId xmlns:p14="http://schemas.microsoft.com/office/powerpoint/2010/main" val="325977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3584E-890F-F516-6903-6F13D3419AA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5593AA9-36EF-72CB-3328-CF50F90A417F}"/>
              </a:ext>
            </a:extLst>
          </p:cNvPr>
          <p:cNvSpPr>
            <a:spLocks noGrp="1"/>
          </p:cNvSpPr>
          <p:nvPr>
            <p:ph type="body" idx="1"/>
          </p:nvPr>
        </p:nvSpPr>
        <p:spPr/>
        <p:txBody>
          <a:bodyPr/>
          <a:lstStyle/>
          <a:p>
            <a:r>
              <a:rPr lang="en-US" b="0" i="0" u="none" strike="noStrike" cap="none" dirty="0">
                <a:solidFill>
                  <a:srgbClr val="191300"/>
                </a:solidFill>
                <a:latin typeface="Open Sans"/>
                <a:ea typeface="Open Sans"/>
                <a:cs typeface="Open Sans"/>
                <a:sym typeface="Open Sans"/>
              </a:rPr>
              <a:t>Statistics/economics: explain a relationship</a:t>
            </a:r>
          </a:p>
          <a:p>
            <a:pPr lvl="1"/>
            <a:r>
              <a:rPr lang="en-US" sz="1800" b="0" dirty="0"/>
              <a:t>Ties in with the idea of inference</a:t>
            </a:r>
            <a:endParaRPr lang="en-US" sz="1800" b="0" i="0" u="none" strike="noStrike" cap="none" dirty="0">
              <a:solidFill>
                <a:srgbClr val="000000"/>
              </a:solidFill>
              <a:latin typeface="Arial"/>
              <a:ea typeface="Arial"/>
              <a:cs typeface="Arial"/>
              <a:sym typeface="Arial"/>
            </a:endParaRPr>
          </a:p>
          <a:p>
            <a:endParaRPr lang="en-US" dirty="0"/>
          </a:p>
        </p:txBody>
      </p:sp>
      <p:sp>
        <p:nvSpPr>
          <p:cNvPr id="3" name="Title 2">
            <a:extLst>
              <a:ext uri="{FF2B5EF4-FFF2-40B4-BE49-F238E27FC236}">
                <a16:creationId xmlns:a16="http://schemas.microsoft.com/office/drawing/2014/main" id="{C1C827A6-989A-8D0B-B79D-BCDC6F4B872E}"/>
              </a:ext>
            </a:extLst>
          </p:cNvPr>
          <p:cNvSpPr>
            <a:spLocks noGrp="1"/>
          </p:cNvSpPr>
          <p:nvPr>
            <p:ph type="title"/>
          </p:nvPr>
        </p:nvSpPr>
        <p:spPr/>
        <p:txBody>
          <a:bodyPr/>
          <a:lstStyle/>
          <a:p>
            <a:r>
              <a:rPr lang="en-US" dirty="0">
                <a:solidFill>
                  <a:srgbClr val="191300"/>
                </a:solidFill>
              </a:rPr>
              <a:t>Multiple Paradigms of Regression</a:t>
            </a:r>
            <a:endParaRPr lang="en-US" dirty="0"/>
          </a:p>
        </p:txBody>
      </p:sp>
    </p:spTree>
    <p:extLst>
      <p:ext uri="{BB962C8B-B14F-4D97-AF65-F5344CB8AC3E}">
        <p14:creationId xmlns:p14="http://schemas.microsoft.com/office/powerpoint/2010/main" val="231338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E168F-B10A-B7DE-7360-4EABFB16DB7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EDE7BB-BD6C-B33A-5D4E-C41D690066C0}"/>
              </a:ext>
            </a:extLst>
          </p:cNvPr>
          <p:cNvSpPr>
            <a:spLocks noGrp="1"/>
          </p:cNvSpPr>
          <p:nvPr>
            <p:ph type="body" idx="1"/>
          </p:nvPr>
        </p:nvSpPr>
        <p:spPr/>
        <p:txBody>
          <a:bodyPr/>
          <a:lstStyle/>
          <a:p>
            <a:r>
              <a:rPr lang="en-US" b="0" i="0" u="none" strike="noStrike" cap="none" dirty="0">
                <a:solidFill>
                  <a:srgbClr val="191300"/>
                </a:solidFill>
                <a:latin typeface="Open Sans"/>
                <a:ea typeface="Open Sans"/>
                <a:cs typeface="Open Sans"/>
                <a:sym typeface="Open Sans"/>
              </a:rPr>
              <a:t>Statistics/economics: explain a relationship</a:t>
            </a:r>
          </a:p>
          <a:p>
            <a:pPr lvl="1"/>
            <a:r>
              <a:rPr lang="en-US" sz="1800" b="0" dirty="0"/>
              <a:t>Ties in with the idea of inference</a:t>
            </a:r>
            <a:endParaRPr lang="en-US" sz="1800" b="0" i="0" u="none" strike="noStrike" cap="none" dirty="0">
              <a:solidFill>
                <a:srgbClr val="000000"/>
              </a:solidFill>
              <a:latin typeface="Arial"/>
              <a:ea typeface="Arial"/>
              <a:cs typeface="Arial"/>
              <a:sym typeface="Arial"/>
            </a:endParaRPr>
          </a:p>
          <a:p>
            <a:endParaRPr lang="en-US" dirty="0"/>
          </a:p>
          <a:p>
            <a:r>
              <a:rPr lang="en-US" b="0" dirty="0"/>
              <a:t>Machine learning: predict the future</a:t>
            </a:r>
          </a:p>
          <a:p>
            <a:pPr lvl="1"/>
            <a:r>
              <a:rPr lang="en-US" sz="1800" b="0" dirty="0"/>
              <a:t>Ties in with the idea of prediction</a:t>
            </a:r>
          </a:p>
        </p:txBody>
      </p:sp>
      <p:sp>
        <p:nvSpPr>
          <p:cNvPr id="3" name="Title 2">
            <a:extLst>
              <a:ext uri="{FF2B5EF4-FFF2-40B4-BE49-F238E27FC236}">
                <a16:creationId xmlns:a16="http://schemas.microsoft.com/office/drawing/2014/main" id="{AFD9FF9B-F048-A966-91C1-8A68C456BCCD}"/>
              </a:ext>
            </a:extLst>
          </p:cNvPr>
          <p:cNvSpPr>
            <a:spLocks noGrp="1"/>
          </p:cNvSpPr>
          <p:nvPr>
            <p:ph type="title"/>
          </p:nvPr>
        </p:nvSpPr>
        <p:spPr/>
        <p:txBody>
          <a:bodyPr/>
          <a:lstStyle/>
          <a:p>
            <a:r>
              <a:rPr lang="en-US" dirty="0">
                <a:solidFill>
                  <a:srgbClr val="191300"/>
                </a:solidFill>
              </a:rPr>
              <a:t>Multiple Paradigms of Regression</a:t>
            </a:r>
            <a:endParaRPr lang="en-US" dirty="0"/>
          </a:p>
        </p:txBody>
      </p:sp>
    </p:spTree>
    <p:extLst>
      <p:ext uri="{BB962C8B-B14F-4D97-AF65-F5344CB8AC3E}">
        <p14:creationId xmlns:p14="http://schemas.microsoft.com/office/powerpoint/2010/main" val="506700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48803-BA48-3A2B-941D-2EB5EDAC50C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9A1C8E0-92B3-88DE-8D09-70E33EC71841}"/>
              </a:ext>
            </a:extLst>
          </p:cNvPr>
          <p:cNvSpPr>
            <a:spLocks noGrp="1"/>
          </p:cNvSpPr>
          <p:nvPr>
            <p:ph type="body" idx="1"/>
          </p:nvPr>
        </p:nvSpPr>
        <p:spPr/>
        <p:txBody>
          <a:bodyPr/>
          <a:lstStyle/>
          <a:p>
            <a:r>
              <a:rPr lang="en-US" b="0" i="0" u="none" strike="noStrike" cap="none" dirty="0">
                <a:solidFill>
                  <a:srgbClr val="191300"/>
                </a:solidFill>
                <a:latin typeface="Open Sans"/>
                <a:ea typeface="Open Sans"/>
                <a:cs typeface="Open Sans"/>
                <a:sym typeface="Open Sans"/>
              </a:rPr>
              <a:t>Inference</a:t>
            </a:r>
          </a:p>
          <a:p>
            <a:pPr lvl="1"/>
            <a:r>
              <a:rPr lang="en-US" sz="1800" b="0" dirty="0"/>
              <a:t>What are the determinants of income?</a:t>
            </a:r>
          </a:p>
          <a:p>
            <a:pPr lvl="1"/>
            <a:r>
              <a:rPr lang="en-US" sz="1800" b="0" dirty="0">
                <a:sym typeface="Arial"/>
              </a:rPr>
              <a:t>Do people with children earn more?</a:t>
            </a:r>
          </a:p>
          <a:p>
            <a:pPr lvl="1"/>
            <a:r>
              <a:rPr lang="en-US" sz="1800" b="0" dirty="0">
                <a:sym typeface="Arial"/>
              </a:rPr>
              <a:t>On average, how much more will a person earn for each additional year of schooling?</a:t>
            </a:r>
          </a:p>
        </p:txBody>
      </p:sp>
      <p:sp>
        <p:nvSpPr>
          <p:cNvPr id="3" name="Title 2">
            <a:extLst>
              <a:ext uri="{FF2B5EF4-FFF2-40B4-BE49-F238E27FC236}">
                <a16:creationId xmlns:a16="http://schemas.microsoft.com/office/drawing/2014/main" id="{F3255F92-0179-827F-45CE-DDB1B07AAB68}"/>
              </a:ext>
            </a:extLst>
          </p:cNvPr>
          <p:cNvSpPr>
            <a:spLocks noGrp="1"/>
          </p:cNvSpPr>
          <p:nvPr>
            <p:ph type="title"/>
          </p:nvPr>
        </p:nvSpPr>
        <p:spPr/>
        <p:txBody>
          <a:bodyPr/>
          <a:lstStyle/>
          <a:p>
            <a:r>
              <a:rPr lang="en-US" dirty="0">
                <a:solidFill>
                  <a:srgbClr val="191300"/>
                </a:solidFill>
              </a:rPr>
              <a:t>Example: Earnings</a:t>
            </a:r>
            <a:endParaRPr lang="en-US" dirty="0"/>
          </a:p>
        </p:txBody>
      </p:sp>
    </p:spTree>
    <p:extLst>
      <p:ext uri="{BB962C8B-B14F-4D97-AF65-F5344CB8AC3E}">
        <p14:creationId xmlns:p14="http://schemas.microsoft.com/office/powerpoint/2010/main" val="3088073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06540-8528-6AB0-1F02-8E57F755FF7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019580-9E87-B651-B6F3-DDFCFC51B057}"/>
              </a:ext>
            </a:extLst>
          </p:cNvPr>
          <p:cNvSpPr>
            <a:spLocks noGrp="1"/>
          </p:cNvSpPr>
          <p:nvPr>
            <p:ph type="body" idx="1"/>
          </p:nvPr>
        </p:nvSpPr>
        <p:spPr/>
        <p:txBody>
          <a:bodyPr/>
          <a:lstStyle/>
          <a:p>
            <a:r>
              <a:rPr lang="en-US" b="0" i="0" u="none" strike="noStrike" cap="none" dirty="0">
                <a:solidFill>
                  <a:srgbClr val="191300"/>
                </a:solidFill>
                <a:latin typeface="Open Sans"/>
                <a:ea typeface="Open Sans"/>
                <a:cs typeface="Open Sans"/>
                <a:sym typeface="Open Sans"/>
              </a:rPr>
              <a:t>Inference</a:t>
            </a:r>
          </a:p>
          <a:p>
            <a:pPr lvl="1"/>
            <a:r>
              <a:rPr lang="en-US" sz="1800" b="0" dirty="0"/>
              <a:t>What are the determinants of income?</a:t>
            </a:r>
          </a:p>
          <a:p>
            <a:pPr lvl="1"/>
            <a:r>
              <a:rPr lang="en-US" sz="1800" b="0" dirty="0">
                <a:sym typeface="Arial"/>
              </a:rPr>
              <a:t>Do people with children earn more?</a:t>
            </a:r>
          </a:p>
          <a:p>
            <a:pPr lvl="1"/>
            <a:r>
              <a:rPr lang="en-US" sz="1800" b="0" dirty="0">
                <a:sym typeface="Arial"/>
              </a:rPr>
              <a:t>On average, how much more will a person earn for each additional year of schooling?</a:t>
            </a:r>
          </a:p>
          <a:p>
            <a:endParaRPr lang="en-US" sz="1400" dirty="0"/>
          </a:p>
          <a:p>
            <a:r>
              <a:rPr lang="en-US" b="0" dirty="0"/>
              <a:t>Prediction</a:t>
            </a:r>
          </a:p>
          <a:p>
            <a:pPr lvl="1"/>
            <a:r>
              <a:rPr lang="en-US" sz="1800" b="0" dirty="0"/>
              <a:t>What is the predicted income for person X?</a:t>
            </a:r>
          </a:p>
          <a:p>
            <a:pPr lvl="1"/>
            <a:r>
              <a:rPr lang="en-US" sz="1800" b="0" dirty="0"/>
              <a:t>What are the descriptors of a person with income Y?</a:t>
            </a:r>
          </a:p>
        </p:txBody>
      </p:sp>
      <p:sp>
        <p:nvSpPr>
          <p:cNvPr id="3" name="Title 2">
            <a:extLst>
              <a:ext uri="{FF2B5EF4-FFF2-40B4-BE49-F238E27FC236}">
                <a16:creationId xmlns:a16="http://schemas.microsoft.com/office/drawing/2014/main" id="{B0CD78C9-B5C3-05D4-AE05-DAD2796B7ECD}"/>
              </a:ext>
            </a:extLst>
          </p:cNvPr>
          <p:cNvSpPr>
            <a:spLocks noGrp="1"/>
          </p:cNvSpPr>
          <p:nvPr>
            <p:ph type="title"/>
          </p:nvPr>
        </p:nvSpPr>
        <p:spPr/>
        <p:txBody>
          <a:bodyPr/>
          <a:lstStyle/>
          <a:p>
            <a:r>
              <a:rPr lang="en-US" dirty="0">
                <a:solidFill>
                  <a:srgbClr val="191300"/>
                </a:solidFill>
              </a:rPr>
              <a:t>Example: Earnings</a:t>
            </a:r>
            <a:endParaRPr lang="en-US" dirty="0"/>
          </a:p>
        </p:txBody>
      </p:sp>
    </p:spTree>
    <p:extLst>
      <p:ext uri="{BB962C8B-B14F-4D97-AF65-F5344CB8AC3E}">
        <p14:creationId xmlns:p14="http://schemas.microsoft.com/office/powerpoint/2010/main" val="305195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FF97F-8FFC-2D2C-9852-F8DDAB54FC1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8A753A5-3951-3C8C-1B2A-CFFC1CB5758F}"/>
              </a:ext>
            </a:extLst>
          </p:cNvPr>
          <p:cNvSpPr>
            <a:spLocks noGrp="1"/>
          </p:cNvSpPr>
          <p:nvPr>
            <p:ph type="body" idx="1"/>
          </p:nvPr>
        </p:nvSpPr>
        <p:spPr/>
        <p:txBody>
          <a:bodyPr/>
          <a:lstStyle/>
          <a:p>
            <a:r>
              <a:rPr lang="en-US" b="0" dirty="0">
                <a:solidFill>
                  <a:srgbClr val="000000"/>
                </a:solidFill>
                <a:latin typeface="Arial"/>
                <a:cs typeface="Arial"/>
              </a:rPr>
              <a:t>Level-setting</a:t>
            </a:r>
            <a:endParaRPr lang="en-US" b="0" i="0" u="none" strike="noStrike" cap="none" dirty="0">
              <a:solidFill>
                <a:srgbClr val="000000"/>
              </a:solidFill>
              <a:latin typeface="Arial"/>
              <a:ea typeface="Arial"/>
              <a:cs typeface="Arial"/>
              <a:sym typeface="Arial"/>
            </a:endParaRPr>
          </a:p>
          <a:p>
            <a:r>
              <a:rPr lang="en-US" b="0" i="0" u="none" strike="noStrike" cap="none" dirty="0">
                <a:solidFill>
                  <a:srgbClr val="000000"/>
                </a:solidFill>
                <a:latin typeface="Arial"/>
                <a:ea typeface="Arial"/>
                <a:cs typeface="Arial"/>
                <a:sym typeface="Arial"/>
              </a:rPr>
              <a:t>Model Selection</a:t>
            </a:r>
          </a:p>
          <a:p>
            <a:r>
              <a:rPr lang="en-US" b="0" dirty="0">
                <a:solidFill>
                  <a:srgbClr val="000000"/>
                </a:solidFill>
                <a:latin typeface="Arial"/>
                <a:ea typeface="Arial"/>
                <a:cs typeface="Arial"/>
                <a:sym typeface="Arial"/>
              </a:rPr>
              <a:t>Warm Up Exercise</a:t>
            </a:r>
            <a:endParaRPr lang="en-US" b="0" i="0" u="none" strike="noStrike" cap="none" dirty="0">
              <a:solidFill>
                <a:srgbClr val="000000"/>
              </a:solidFill>
              <a:latin typeface="Arial"/>
              <a:ea typeface="Arial"/>
              <a:cs typeface="Arial"/>
              <a:sym typeface="Arial"/>
            </a:endParaRPr>
          </a:p>
          <a:p>
            <a:r>
              <a:rPr lang="en-US" b="0" dirty="0">
                <a:solidFill>
                  <a:srgbClr val="000000"/>
                </a:solidFill>
                <a:latin typeface="Arial"/>
                <a:ea typeface="Arial"/>
                <a:cs typeface="Arial"/>
                <a:sym typeface="Arial"/>
              </a:rPr>
              <a:t>Machine Learning Overview</a:t>
            </a:r>
          </a:p>
          <a:p>
            <a:r>
              <a:rPr lang="en-US" b="0" i="0" u="none" strike="noStrike" cap="none" dirty="0">
                <a:solidFill>
                  <a:srgbClr val="000000"/>
                </a:solidFill>
                <a:latin typeface="Arial"/>
                <a:ea typeface="Arial"/>
                <a:cs typeface="Arial"/>
                <a:sym typeface="Arial"/>
              </a:rPr>
              <a:t>Basics</a:t>
            </a:r>
          </a:p>
          <a:p>
            <a:r>
              <a:rPr lang="en-US" b="0" dirty="0">
                <a:solidFill>
                  <a:srgbClr val="000000"/>
                </a:solidFill>
                <a:latin typeface="Arial"/>
                <a:ea typeface="Arial"/>
                <a:cs typeface="Arial"/>
                <a:sym typeface="Arial"/>
              </a:rPr>
              <a:t>Programming Exercise</a:t>
            </a:r>
            <a:endParaRPr lang="en-US" b="0" i="0" u="none" strike="noStrike" cap="none" dirty="0">
              <a:solidFill>
                <a:srgbClr val="000000"/>
              </a:solidFill>
              <a:latin typeface="Arial"/>
              <a:ea typeface="Arial"/>
              <a:cs typeface="Arial"/>
              <a:sym typeface="Arial"/>
            </a:endParaRPr>
          </a:p>
          <a:p>
            <a:endParaRPr lang="en-US" dirty="0"/>
          </a:p>
        </p:txBody>
      </p:sp>
      <p:sp>
        <p:nvSpPr>
          <p:cNvPr id="3" name="Title 2">
            <a:extLst>
              <a:ext uri="{FF2B5EF4-FFF2-40B4-BE49-F238E27FC236}">
                <a16:creationId xmlns:a16="http://schemas.microsoft.com/office/drawing/2014/main" id="{BDE7463C-5BB8-4A18-BBD2-4DBE82FD5035}"/>
              </a:ext>
            </a:extLst>
          </p:cNvPr>
          <p:cNvSpPr>
            <a:spLocks noGrp="1"/>
          </p:cNvSpPr>
          <p:nvPr>
            <p:ph type="title"/>
          </p:nvPr>
        </p:nvSpPr>
        <p:spPr/>
        <p:txBody>
          <a:bodyPr/>
          <a:lstStyle/>
          <a:p>
            <a:r>
              <a:rPr lang="en-US" dirty="0">
                <a:solidFill>
                  <a:srgbClr val="191300"/>
                </a:solidFill>
              </a:rPr>
              <a:t>Outline</a:t>
            </a:r>
            <a:endParaRPr lang="en-US" dirty="0"/>
          </a:p>
        </p:txBody>
      </p:sp>
    </p:spTree>
    <p:extLst>
      <p:ext uri="{BB962C8B-B14F-4D97-AF65-F5344CB8AC3E}">
        <p14:creationId xmlns:p14="http://schemas.microsoft.com/office/powerpoint/2010/main" val="2745267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E06B1-95F9-F1B2-9E92-8F9288EB61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F4B0AF-9BD7-F611-18B0-75211A896104}"/>
              </a:ext>
            </a:extLst>
          </p:cNvPr>
          <p:cNvSpPr>
            <a:spLocks noGrp="1"/>
          </p:cNvSpPr>
          <p:nvPr>
            <p:ph type="title"/>
          </p:nvPr>
        </p:nvSpPr>
        <p:spPr/>
        <p:txBody>
          <a:bodyPr/>
          <a:lstStyle/>
          <a:p>
            <a:r>
              <a:rPr lang="en-US" dirty="0">
                <a:solidFill>
                  <a:srgbClr val="191300"/>
                </a:solidFill>
              </a:rPr>
              <a:t>Example: Earnings</a:t>
            </a:r>
            <a:endParaRPr lang="en-US" dirty="0"/>
          </a:p>
        </p:txBody>
      </p:sp>
      <p:pic>
        <p:nvPicPr>
          <p:cNvPr id="6" name="Picture 5"/>
          <p:cNvPicPr>
            <a:picLocks noChangeAspect="1"/>
          </p:cNvPicPr>
          <p:nvPr/>
        </p:nvPicPr>
        <p:blipFill>
          <a:blip r:embed="rId2"/>
          <a:stretch>
            <a:fillRect/>
          </a:stretch>
        </p:blipFill>
        <p:spPr>
          <a:xfrm>
            <a:off x="1739503" y="1268016"/>
            <a:ext cx="5122473" cy="3203968"/>
          </a:xfrm>
          <a:prstGeom prst="rect">
            <a:avLst/>
          </a:prstGeom>
        </p:spPr>
      </p:pic>
    </p:spTree>
    <p:extLst>
      <p:ext uri="{BB962C8B-B14F-4D97-AF65-F5344CB8AC3E}">
        <p14:creationId xmlns:p14="http://schemas.microsoft.com/office/powerpoint/2010/main" val="1152773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4CF77-9443-D33B-5781-049D92747A8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B5F7A72-5CC7-F0E7-16EF-604B0B782C8A}"/>
              </a:ext>
            </a:extLst>
          </p:cNvPr>
          <p:cNvSpPr>
            <a:spLocks noGrp="1"/>
          </p:cNvSpPr>
          <p:nvPr>
            <p:ph type="body" idx="1"/>
          </p:nvPr>
        </p:nvSpPr>
        <p:spPr/>
        <p:txBody>
          <a:bodyPr/>
          <a:lstStyle/>
          <a:p>
            <a:pPr>
              <a:buSzPct val="100000"/>
            </a:pPr>
            <a:r>
              <a:rPr lang="en-US" sz="2000" b="0" i="0" u="none" strike="noStrike" cap="none" dirty="0">
                <a:solidFill>
                  <a:srgbClr val="191300"/>
                </a:solidFill>
                <a:latin typeface="Open Sans"/>
                <a:ea typeface="Open Sans"/>
                <a:cs typeface="Open Sans"/>
                <a:sym typeface="Open Sans"/>
              </a:rPr>
              <a:t>Linear regression offers a concise summary of the mean of one variable as a function of the other variable(s) through two parameters: the slope and intercept of the line</a:t>
            </a:r>
          </a:p>
          <a:p>
            <a:pPr>
              <a:buSzPct val="100000"/>
            </a:pPr>
            <a:endParaRPr lang="en-US" sz="2000" dirty="0"/>
          </a:p>
        </p:txBody>
      </p:sp>
      <p:sp>
        <p:nvSpPr>
          <p:cNvPr id="3" name="Title 2">
            <a:extLst>
              <a:ext uri="{FF2B5EF4-FFF2-40B4-BE49-F238E27FC236}">
                <a16:creationId xmlns:a16="http://schemas.microsoft.com/office/drawing/2014/main" id="{2858A1C7-E337-0331-FA3D-128F71DEB8E6}"/>
              </a:ext>
            </a:extLst>
          </p:cNvPr>
          <p:cNvSpPr>
            <a:spLocks noGrp="1"/>
          </p:cNvSpPr>
          <p:nvPr>
            <p:ph type="title"/>
          </p:nvPr>
        </p:nvSpPr>
        <p:spPr/>
        <p:txBody>
          <a:bodyPr/>
          <a:lstStyle/>
          <a:p>
            <a:r>
              <a:rPr lang="en-US" dirty="0">
                <a:solidFill>
                  <a:srgbClr val="191300"/>
                </a:solidFill>
              </a:rPr>
              <a:t>Example: Earnings</a:t>
            </a:r>
            <a:endParaRPr lang="en-US" dirty="0"/>
          </a:p>
        </p:txBody>
      </p:sp>
    </p:spTree>
    <p:extLst>
      <p:ext uri="{BB962C8B-B14F-4D97-AF65-F5344CB8AC3E}">
        <p14:creationId xmlns:p14="http://schemas.microsoft.com/office/powerpoint/2010/main" val="627577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CC65F-AB7D-D92C-F69C-6A083F149C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FD90AB-FFC1-DFA8-40A4-C39EC6D9FEDA}"/>
              </a:ext>
            </a:extLst>
          </p:cNvPr>
          <p:cNvSpPr>
            <a:spLocks noGrp="1"/>
          </p:cNvSpPr>
          <p:nvPr>
            <p:ph type="body" idx="1"/>
          </p:nvPr>
        </p:nvSpPr>
        <p:spPr/>
        <p:txBody>
          <a:bodyPr/>
          <a:lstStyle/>
          <a:p>
            <a:pPr>
              <a:buSzPct val="100000"/>
            </a:pPr>
            <a:r>
              <a:rPr lang="en-US" sz="2000" b="0" i="0" u="none" strike="noStrike" cap="none" dirty="0">
                <a:solidFill>
                  <a:srgbClr val="191300"/>
                </a:solidFill>
                <a:latin typeface="Open Sans"/>
                <a:ea typeface="Open Sans"/>
                <a:cs typeface="Open Sans"/>
                <a:sym typeface="Open Sans"/>
              </a:rPr>
              <a:t>Linear regression offers a concise summary of the mean of one variable as a function of the other variable(s) through two parameters: the slope and intercept of the line</a:t>
            </a:r>
          </a:p>
          <a:p>
            <a:pPr>
              <a:buSzPct val="100000"/>
            </a:pPr>
            <a:endParaRPr lang="en-US" sz="2000" dirty="0"/>
          </a:p>
          <a:p>
            <a:pPr>
              <a:buSzPct val="100000"/>
            </a:pPr>
            <a:r>
              <a:rPr lang="en-US" sz="2000" b="0" dirty="0"/>
              <a:t>Model:</a:t>
            </a:r>
          </a:p>
          <a:p>
            <a:pPr>
              <a:buSzPct val="100000"/>
            </a:pPr>
            <a:endParaRPr lang="en-US" sz="2000" b="0" dirty="0"/>
          </a:p>
          <a:p>
            <a:pPr>
              <a:buSzPct val="100000"/>
            </a:pPr>
            <a:endParaRPr lang="en-US" sz="2000" b="0" dirty="0"/>
          </a:p>
        </p:txBody>
      </p:sp>
      <p:sp>
        <p:nvSpPr>
          <p:cNvPr id="3" name="Title 2">
            <a:extLst>
              <a:ext uri="{FF2B5EF4-FFF2-40B4-BE49-F238E27FC236}">
                <a16:creationId xmlns:a16="http://schemas.microsoft.com/office/drawing/2014/main" id="{273128D5-90E3-865D-6B37-0D2ED15DF29F}"/>
              </a:ext>
            </a:extLst>
          </p:cNvPr>
          <p:cNvSpPr>
            <a:spLocks noGrp="1"/>
          </p:cNvSpPr>
          <p:nvPr>
            <p:ph type="title"/>
          </p:nvPr>
        </p:nvSpPr>
        <p:spPr/>
        <p:txBody>
          <a:bodyPr/>
          <a:lstStyle/>
          <a:p>
            <a:r>
              <a:rPr lang="en-US" dirty="0">
                <a:solidFill>
                  <a:srgbClr val="191300"/>
                </a:solidFill>
              </a:rPr>
              <a:t>Example: Earnings</a:t>
            </a:r>
            <a:endParaRPr lang="en-US" dirty="0"/>
          </a:p>
        </p:txBody>
      </p:sp>
      <p:pic>
        <p:nvPicPr>
          <p:cNvPr id="8" name="Picture 7">
            <a:extLst>
              <a:ext uri="{FF2B5EF4-FFF2-40B4-BE49-F238E27FC236}">
                <a16:creationId xmlns:a16="http://schemas.microsoft.com/office/drawing/2014/main" id="{C5F690F9-325E-507D-F377-91ABBDD1FAA7}"/>
              </a:ext>
            </a:extLst>
          </p:cNvPr>
          <p:cNvPicPr>
            <a:picLocks noChangeAspect="1"/>
          </p:cNvPicPr>
          <p:nvPr/>
        </p:nvPicPr>
        <p:blipFill>
          <a:blip r:embed="rId2"/>
          <a:stretch>
            <a:fillRect/>
          </a:stretch>
        </p:blipFill>
        <p:spPr>
          <a:xfrm>
            <a:off x="4436527" y="3108120"/>
            <a:ext cx="3859647" cy="429551"/>
          </a:xfrm>
          <a:prstGeom prst="rect">
            <a:avLst/>
          </a:prstGeom>
        </p:spPr>
      </p:pic>
      <p:pic>
        <p:nvPicPr>
          <p:cNvPr id="9" name="Picture 8">
            <a:extLst>
              <a:ext uri="{FF2B5EF4-FFF2-40B4-BE49-F238E27FC236}">
                <a16:creationId xmlns:a16="http://schemas.microsoft.com/office/drawing/2014/main" id="{72BF93F3-B419-BAF0-5A68-56EAB7C291B2}"/>
              </a:ext>
            </a:extLst>
          </p:cNvPr>
          <p:cNvPicPr>
            <a:picLocks noChangeAspect="1"/>
          </p:cNvPicPr>
          <p:nvPr/>
        </p:nvPicPr>
        <p:blipFill>
          <a:blip r:embed="rId3"/>
          <a:stretch>
            <a:fillRect/>
          </a:stretch>
        </p:blipFill>
        <p:spPr>
          <a:xfrm>
            <a:off x="708164" y="3142533"/>
            <a:ext cx="3240297" cy="360724"/>
          </a:xfrm>
          <a:prstGeom prst="rect">
            <a:avLst/>
          </a:prstGeom>
        </p:spPr>
      </p:pic>
    </p:spTree>
    <p:extLst>
      <p:ext uri="{BB962C8B-B14F-4D97-AF65-F5344CB8AC3E}">
        <p14:creationId xmlns:p14="http://schemas.microsoft.com/office/powerpoint/2010/main" val="293176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B9C2B-1654-B1F5-EC56-B4280675689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3ECE8C5-A69F-13B0-1063-E8782899FCAA}"/>
              </a:ext>
            </a:extLst>
          </p:cNvPr>
          <p:cNvPicPr>
            <a:picLocks noChangeAspect="1"/>
          </p:cNvPicPr>
          <p:nvPr/>
        </p:nvPicPr>
        <p:blipFill>
          <a:blip r:embed="rId2"/>
          <a:stretch>
            <a:fillRect/>
          </a:stretch>
        </p:blipFill>
        <p:spPr>
          <a:xfrm>
            <a:off x="4436527" y="3108120"/>
            <a:ext cx="3859647" cy="429551"/>
          </a:xfrm>
          <a:prstGeom prst="rect">
            <a:avLst/>
          </a:prstGeom>
        </p:spPr>
      </p:pic>
      <p:sp>
        <p:nvSpPr>
          <p:cNvPr id="2" name="Text Placeholder 1">
            <a:extLst>
              <a:ext uri="{FF2B5EF4-FFF2-40B4-BE49-F238E27FC236}">
                <a16:creationId xmlns:a16="http://schemas.microsoft.com/office/drawing/2014/main" id="{5A23869E-231F-9093-3F36-5C4E47F37610}"/>
              </a:ext>
            </a:extLst>
          </p:cNvPr>
          <p:cNvSpPr>
            <a:spLocks noGrp="1"/>
          </p:cNvSpPr>
          <p:nvPr>
            <p:ph type="body" idx="1"/>
          </p:nvPr>
        </p:nvSpPr>
        <p:spPr/>
        <p:txBody>
          <a:bodyPr/>
          <a:lstStyle/>
          <a:p>
            <a:pPr>
              <a:buSzPct val="100000"/>
            </a:pPr>
            <a:r>
              <a:rPr lang="en-US" sz="2000" b="0" i="0" u="none" strike="noStrike" cap="none" dirty="0">
                <a:solidFill>
                  <a:srgbClr val="191300"/>
                </a:solidFill>
                <a:latin typeface="Open Sans"/>
                <a:ea typeface="Open Sans"/>
                <a:cs typeface="Open Sans"/>
                <a:sym typeface="Open Sans"/>
              </a:rPr>
              <a:t>Linear regression offers a concise summary of the mean of one variable as a function of the other variable(s) through two parameters: the slope and intercept of the line</a:t>
            </a:r>
          </a:p>
          <a:p>
            <a:pPr>
              <a:buSzPct val="100000"/>
            </a:pPr>
            <a:endParaRPr lang="en-US" sz="2000" dirty="0"/>
          </a:p>
          <a:p>
            <a:pPr>
              <a:buSzPct val="100000"/>
            </a:pPr>
            <a:r>
              <a:rPr lang="en-US" sz="2000" b="0" dirty="0"/>
              <a:t>Model:</a:t>
            </a:r>
          </a:p>
          <a:p>
            <a:pPr>
              <a:buSzPct val="100000"/>
            </a:pPr>
            <a:endParaRPr lang="en-US" sz="2000" b="0" dirty="0"/>
          </a:p>
          <a:p>
            <a:pPr>
              <a:buSzPct val="100000"/>
            </a:pPr>
            <a:r>
              <a:rPr lang="en-US" sz="2000" b="0" dirty="0"/>
              <a:t>Have we measured the causal effect of an additional year of education on wages?</a:t>
            </a:r>
          </a:p>
        </p:txBody>
      </p:sp>
      <p:sp>
        <p:nvSpPr>
          <p:cNvPr id="3" name="Title 2">
            <a:extLst>
              <a:ext uri="{FF2B5EF4-FFF2-40B4-BE49-F238E27FC236}">
                <a16:creationId xmlns:a16="http://schemas.microsoft.com/office/drawing/2014/main" id="{4C690B18-FB7F-4E6F-60BA-8D6BCE16BB3C}"/>
              </a:ext>
            </a:extLst>
          </p:cNvPr>
          <p:cNvSpPr>
            <a:spLocks noGrp="1"/>
          </p:cNvSpPr>
          <p:nvPr>
            <p:ph type="title"/>
          </p:nvPr>
        </p:nvSpPr>
        <p:spPr/>
        <p:txBody>
          <a:bodyPr/>
          <a:lstStyle/>
          <a:p>
            <a:r>
              <a:rPr lang="en-US" dirty="0">
                <a:solidFill>
                  <a:srgbClr val="191300"/>
                </a:solidFill>
              </a:rPr>
              <a:t>Example: Earnings</a:t>
            </a:r>
            <a:endParaRPr lang="en-US" dirty="0"/>
          </a:p>
        </p:txBody>
      </p:sp>
      <p:pic>
        <p:nvPicPr>
          <p:cNvPr id="8" name="Picture 7">
            <a:extLst>
              <a:ext uri="{FF2B5EF4-FFF2-40B4-BE49-F238E27FC236}">
                <a16:creationId xmlns:a16="http://schemas.microsoft.com/office/drawing/2014/main" id="{3345C858-3FC0-52F4-B991-3298B30EE5D5}"/>
              </a:ext>
            </a:extLst>
          </p:cNvPr>
          <p:cNvPicPr>
            <a:picLocks noChangeAspect="1"/>
          </p:cNvPicPr>
          <p:nvPr/>
        </p:nvPicPr>
        <p:blipFill>
          <a:blip r:embed="rId3"/>
          <a:stretch>
            <a:fillRect/>
          </a:stretch>
        </p:blipFill>
        <p:spPr>
          <a:xfrm>
            <a:off x="708164" y="3142533"/>
            <a:ext cx="3240297" cy="360724"/>
          </a:xfrm>
          <a:prstGeom prst="rect">
            <a:avLst/>
          </a:prstGeom>
        </p:spPr>
      </p:pic>
    </p:spTree>
    <p:extLst>
      <p:ext uri="{BB962C8B-B14F-4D97-AF65-F5344CB8AC3E}">
        <p14:creationId xmlns:p14="http://schemas.microsoft.com/office/powerpoint/2010/main" val="2316450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5F728-C652-D39A-209B-60450BA2C17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4627B4F-13E9-7F1F-DA8B-FD5220D97CF9}"/>
              </a:ext>
            </a:extLst>
          </p:cNvPr>
          <p:cNvPicPr>
            <a:picLocks noChangeAspect="1"/>
          </p:cNvPicPr>
          <p:nvPr/>
        </p:nvPicPr>
        <p:blipFill>
          <a:blip r:embed="rId2"/>
          <a:stretch>
            <a:fillRect/>
          </a:stretch>
        </p:blipFill>
        <p:spPr>
          <a:xfrm>
            <a:off x="4436527" y="3108120"/>
            <a:ext cx="3859647" cy="429551"/>
          </a:xfrm>
          <a:prstGeom prst="rect">
            <a:avLst/>
          </a:prstGeom>
        </p:spPr>
      </p:pic>
      <p:sp>
        <p:nvSpPr>
          <p:cNvPr id="2" name="Text Placeholder 1">
            <a:extLst>
              <a:ext uri="{FF2B5EF4-FFF2-40B4-BE49-F238E27FC236}">
                <a16:creationId xmlns:a16="http://schemas.microsoft.com/office/drawing/2014/main" id="{330D8859-C017-B7B5-D2E6-1AD27168E642}"/>
              </a:ext>
            </a:extLst>
          </p:cNvPr>
          <p:cNvSpPr>
            <a:spLocks noGrp="1"/>
          </p:cNvSpPr>
          <p:nvPr>
            <p:ph type="body" idx="1"/>
          </p:nvPr>
        </p:nvSpPr>
        <p:spPr/>
        <p:txBody>
          <a:bodyPr/>
          <a:lstStyle/>
          <a:p>
            <a:pPr>
              <a:buSzPct val="100000"/>
            </a:pPr>
            <a:r>
              <a:rPr lang="en-US" sz="2000" b="0" i="0" u="none" strike="noStrike" cap="none" dirty="0">
                <a:solidFill>
                  <a:srgbClr val="191300"/>
                </a:solidFill>
                <a:latin typeface="Open Sans"/>
                <a:ea typeface="Open Sans"/>
                <a:cs typeface="Open Sans"/>
                <a:sym typeface="Open Sans"/>
              </a:rPr>
              <a:t>Linear regression offers a concise summary of the mean of one variable as a function of the other variable(s) through two parameters: the slope and intercept of the line</a:t>
            </a:r>
          </a:p>
          <a:p>
            <a:pPr>
              <a:buSzPct val="100000"/>
            </a:pPr>
            <a:endParaRPr lang="en-US" sz="2000" dirty="0"/>
          </a:p>
          <a:p>
            <a:pPr>
              <a:buSzPct val="100000"/>
            </a:pPr>
            <a:r>
              <a:rPr lang="en-US" sz="2000" b="0" dirty="0"/>
              <a:t>Model:</a:t>
            </a:r>
          </a:p>
          <a:p>
            <a:pPr>
              <a:buSzPct val="100000"/>
            </a:pPr>
            <a:endParaRPr lang="en-US" sz="2000" b="0" dirty="0"/>
          </a:p>
          <a:p>
            <a:pPr>
              <a:buSzPct val="100000"/>
            </a:pPr>
            <a:r>
              <a:rPr lang="en-US" sz="2000" b="0" dirty="0"/>
              <a:t>Have we measured the causal effect of an additional year of education on wages?</a:t>
            </a:r>
          </a:p>
          <a:p>
            <a:pPr lvl="1">
              <a:buSzPct val="100000"/>
            </a:pPr>
            <a:r>
              <a:rPr lang="en-US" sz="1600" b="0" dirty="0"/>
              <a:t>With another year of education, will I definitely earn $2,518 more?</a:t>
            </a:r>
            <a:endParaRPr lang="en-US" sz="1200" b="0" dirty="0"/>
          </a:p>
        </p:txBody>
      </p:sp>
      <p:sp>
        <p:nvSpPr>
          <p:cNvPr id="3" name="Title 2">
            <a:extLst>
              <a:ext uri="{FF2B5EF4-FFF2-40B4-BE49-F238E27FC236}">
                <a16:creationId xmlns:a16="http://schemas.microsoft.com/office/drawing/2014/main" id="{936FDB37-B5D1-DFC1-54DD-3274A00CEB66}"/>
              </a:ext>
            </a:extLst>
          </p:cNvPr>
          <p:cNvSpPr>
            <a:spLocks noGrp="1"/>
          </p:cNvSpPr>
          <p:nvPr>
            <p:ph type="title"/>
          </p:nvPr>
        </p:nvSpPr>
        <p:spPr/>
        <p:txBody>
          <a:bodyPr/>
          <a:lstStyle/>
          <a:p>
            <a:r>
              <a:rPr lang="en-US" dirty="0">
                <a:solidFill>
                  <a:srgbClr val="191300"/>
                </a:solidFill>
              </a:rPr>
              <a:t>Example: Earnings</a:t>
            </a:r>
            <a:endParaRPr lang="en-US" dirty="0"/>
          </a:p>
        </p:txBody>
      </p:sp>
      <p:pic>
        <p:nvPicPr>
          <p:cNvPr id="4" name="Picture 3">
            <a:extLst>
              <a:ext uri="{FF2B5EF4-FFF2-40B4-BE49-F238E27FC236}">
                <a16:creationId xmlns:a16="http://schemas.microsoft.com/office/drawing/2014/main" id="{AE951BA7-E4EC-2E9D-EE00-B63BE2A07772}"/>
              </a:ext>
            </a:extLst>
          </p:cNvPr>
          <p:cNvPicPr>
            <a:picLocks noChangeAspect="1"/>
          </p:cNvPicPr>
          <p:nvPr/>
        </p:nvPicPr>
        <p:blipFill>
          <a:blip r:embed="rId3"/>
          <a:stretch>
            <a:fillRect/>
          </a:stretch>
        </p:blipFill>
        <p:spPr>
          <a:xfrm>
            <a:off x="708164" y="3142533"/>
            <a:ext cx="3240297" cy="360724"/>
          </a:xfrm>
          <a:prstGeom prst="rect">
            <a:avLst/>
          </a:prstGeom>
        </p:spPr>
      </p:pic>
    </p:spTree>
    <p:extLst>
      <p:ext uri="{BB962C8B-B14F-4D97-AF65-F5344CB8AC3E}">
        <p14:creationId xmlns:p14="http://schemas.microsoft.com/office/powerpoint/2010/main" val="3122924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958CC-46B2-2861-87B5-75F725BDE27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2FC73E4-CA02-9CE3-2A77-2A790F261363}"/>
              </a:ext>
            </a:extLst>
          </p:cNvPr>
          <p:cNvSpPr>
            <a:spLocks noGrp="1"/>
          </p:cNvSpPr>
          <p:nvPr>
            <p:ph type="body" idx="1"/>
          </p:nvPr>
        </p:nvSpPr>
        <p:spPr/>
        <p:txBody>
          <a:bodyPr/>
          <a:lstStyle/>
          <a:p>
            <a:pPr>
              <a:buSzPct val="100000"/>
            </a:pPr>
            <a:r>
              <a:rPr lang="en-US" sz="1800" b="0" i="0" strike="noStrike" cap="none" dirty="0">
                <a:solidFill>
                  <a:srgbClr val="191300"/>
                </a:solidFill>
                <a:latin typeface="Open Sans"/>
                <a:ea typeface="Open Sans"/>
                <a:cs typeface="Open Sans"/>
                <a:sym typeface="Open Sans"/>
              </a:rPr>
              <a:t>“All models are wrong but some are useful”</a:t>
            </a:r>
          </a:p>
          <a:p>
            <a:pPr marL="76200" indent="0" algn="r">
              <a:buSzPct val="100000"/>
              <a:buNone/>
            </a:pPr>
            <a:r>
              <a:rPr lang="en-US" sz="1600" b="0" dirty="0"/>
              <a:t>- George Box			</a:t>
            </a:r>
            <a:endParaRPr lang="en-US" sz="1600" b="0" i="0" u="none" strike="noStrike" cap="none" dirty="0">
              <a:solidFill>
                <a:srgbClr val="191300"/>
              </a:solidFill>
              <a:latin typeface="Open Sans"/>
              <a:ea typeface="Open Sans"/>
              <a:cs typeface="Open Sans"/>
              <a:sym typeface="Open Sans"/>
            </a:endParaRPr>
          </a:p>
          <a:p>
            <a:pPr>
              <a:buSzPct val="100000"/>
            </a:pPr>
            <a:endParaRPr lang="en-US" sz="1600" dirty="0"/>
          </a:p>
          <a:p>
            <a:pPr>
              <a:buSzPct val="100000"/>
            </a:pPr>
            <a:r>
              <a:rPr lang="en-US" sz="1800" b="0" dirty="0"/>
              <a:t>“… all models are limited by the validity of the assumptions on which they ride”</a:t>
            </a:r>
          </a:p>
          <a:p>
            <a:pPr marL="76200" indent="0" algn="r">
              <a:buSzPct val="100000"/>
              <a:buNone/>
            </a:pPr>
            <a:r>
              <a:rPr lang="en-US" sz="1600" b="0" dirty="0"/>
              <a:t>- Collier, </a:t>
            </a:r>
            <a:r>
              <a:rPr lang="en-US" sz="1600" b="0" dirty="0" err="1"/>
              <a:t>Sekhon</a:t>
            </a:r>
            <a:r>
              <a:rPr lang="en-US" sz="1600" b="0" dirty="0"/>
              <a:t>, and Stark		</a:t>
            </a:r>
          </a:p>
          <a:p>
            <a:pPr>
              <a:buSzPct val="100000"/>
            </a:pPr>
            <a:endParaRPr lang="en-US" sz="1600" b="0" dirty="0"/>
          </a:p>
          <a:p>
            <a:pPr>
              <a:buSzPct val="100000"/>
            </a:pPr>
            <a:r>
              <a:rPr lang="en-US" sz="1800" b="0" dirty="0"/>
              <a:t>“Assumptions behind models are rarely articulated, let alone defended.”</a:t>
            </a:r>
          </a:p>
          <a:p>
            <a:pPr marL="76200" indent="0" algn="r">
              <a:buSzPct val="100000"/>
              <a:buNone/>
            </a:pPr>
            <a:r>
              <a:rPr lang="en-US" sz="1600" b="0" dirty="0"/>
              <a:t>- David Freedman			</a:t>
            </a:r>
          </a:p>
        </p:txBody>
      </p:sp>
      <p:sp>
        <p:nvSpPr>
          <p:cNvPr id="3" name="Title 2">
            <a:extLst>
              <a:ext uri="{FF2B5EF4-FFF2-40B4-BE49-F238E27FC236}">
                <a16:creationId xmlns:a16="http://schemas.microsoft.com/office/drawing/2014/main" id="{3578ABEB-E259-AB2F-6257-B05EC612E2C1}"/>
              </a:ext>
            </a:extLst>
          </p:cNvPr>
          <p:cNvSpPr>
            <a:spLocks noGrp="1"/>
          </p:cNvSpPr>
          <p:nvPr>
            <p:ph type="title"/>
          </p:nvPr>
        </p:nvSpPr>
        <p:spPr/>
        <p:txBody>
          <a:bodyPr/>
          <a:lstStyle/>
          <a:p>
            <a:r>
              <a:rPr lang="en-US" dirty="0">
                <a:solidFill>
                  <a:srgbClr val="191300"/>
                </a:solidFill>
              </a:rPr>
              <a:t>The Model Is Right…?</a:t>
            </a:r>
            <a:endParaRPr lang="en-US" dirty="0"/>
          </a:p>
        </p:txBody>
      </p:sp>
    </p:spTree>
    <p:extLst>
      <p:ext uri="{BB962C8B-B14F-4D97-AF65-F5344CB8AC3E}">
        <p14:creationId xmlns:p14="http://schemas.microsoft.com/office/powerpoint/2010/main" val="3353610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09B35-C63C-B8A2-AC06-C97EAF64196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0A89F65-8F60-A2E6-DA0C-8EEA96A7F0B2}"/>
              </a:ext>
            </a:extLst>
          </p:cNvPr>
          <p:cNvSpPr>
            <a:spLocks noGrp="1"/>
          </p:cNvSpPr>
          <p:nvPr>
            <p:ph type="body" idx="1"/>
          </p:nvPr>
        </p:nvSpPr>
        <p:spPr/>
        <p:txBody>
          <a:bodyPr/>
          <a:lstStyle/>
          <a:p>
            <a:pPr>
              <a:buSzPct val="100000"/>
            </a:pPr>
            <a:r>
              <a:rPr lang="en-US" b="0" i="0" strike="noStrike" cap="none" dirty="0">
                <a:solidFill>
                  <a:srgbClr val="191300"/>
                </a:solidFill>
                <a:latin typeface="Open Sans"/>
                <a:ea typeface="Open Sans"/>
                <a:cs typeface="Open Sans"/>
                <a:sym typeface="Open Sans"/>
              </a:rPr>
              <a:t>All models are</a:t>
            </a:r>
            <a:r>
              <a:rPr lang="en-US" b="0" dirty="0"/>
              <a:t>, in small or large part, wrong</a:t>
            </a:r>
          </a:p>
          <a:p>
            <a:pPr lvl="1">
              <a:buSzPct val="100000"/>
            </a:pPr>
            <a:r>
              <a:rPr lang="en-US" sz="1800" b="0" dirty="0"/>
              <a:t>Miss features, omit dependencies, make assumptions, </a:t>
            </a:r>
            <a:r>
              <a:rPr lang="en-US" sz="1800" b="0" dirty="0" err="1"/>
              <a:t>etc</a:t>
            </a:r>
            <a:endParaRPr lang="en-US" sz="1800" b="0" dirty="0"/>
          </a:p>
          <a:p>
            <a:pPr lvl="1">
              <a:buSzPct val="100000"/>
            </a:pPr>
            <a:endParaRPr lang="en-US" sz="1800" b="0" dirty="0"/>
          </a:p>
          <a:p>
            <a:pPr marL="76200" indent="0">
              <a:buSzPct val="100000"/>
              <a:buNone/>
            </a:pPr>
            <a:endParaRPr lang="en-US" sz="2200" b="0" dirty="0"/>
          </a:p>
        </p:txBody>
      </p:sp>
      <p:sp>
        <p:nvSpPr>
          <p:cNvPr id="3" name="Title 2">
            <a:extLst>
              <a:ext uri="{FF2B5EF4-FFF2-40B4-BE49-F238E27FC236}">
                <a16:creationId xmlns:a16="http://schemas.microsoft.com/office/drawing/2014/main" id="{C04E3D08-1FB4-37E8-37A7-EDC32D17F49B}"/>
              </a:ext>
            </a:extLst>
          </p:cNvPr>
          <p:cNvSpPr>
            <a:spLocks noGrp="1"/>
          </p:cNvSpPr>
          <p:nvPr>
            <p:ph type="title"/>
          </p:nvPr>
        </p:nvSpPr>
        <p:spPr/>
        <p:txBody>
          <a:bodyPr/>
          <a:lstStyle/>
          <a:p>
            <a:r>
              <a:rPr lang="en-US" dirty="0">
                <a:solidFill>
                  <a:srgbClr val="191300"/>
                </a:solidFill>
              </a:rPr>
              <a:t>Models for Predictions</a:t>
            </a:r>
            <a:endParaRPr lang="en-US" dirty="0"/>
          </a:p>
        </p:txBody>
      </p:sp>
    </p:spTree>
    <p:extLst>
      <p:ext uri="{BB962C8B-B14F-4D97-AF65-F5344CB8AC3E}">
        <p14:creationId xmlns:p14="http://schemas.microsoft.com/office/powerpoint/2010/main" val="2566228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0835C-055A-BCD8-4D5D-0172438262E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CDABD41-C37E-2B76-2D77-A4DB1E8B8D56}"/>
              </a:ext>
            </a:extLst>
          </p:cNvPr>
          <p:cNvSpPr>
            <a:spLocks noGrp="1"/>
          </p:cNvSpPr>
          <p:nvPr>
            <p:ph type="body" idx="1"/>
          </p:nvPr>
        </p:nvSpPr>
        <p:spPr/>
        <p:txBody>
          <a:bodyPr/>
          <a:lstStyle/>
          <a:p>
            <a:pPr>
              <a:buSzPct val="100000"/>
            </a:pPr>
            <a:r>
              <a:rPr lang="en-US" b="0" i="0" strike="noStrike" cap="none" dirty="0">
                <a:solidFill>
                  <a:srgbClr val="191300"/>
                </a:solidFill>
                <a:latin typeface="Open Sans"/>
                <a:ea typeface="Open Sans"/>
                <a:cs typeface="Open Sans"/>
                <a:sym typeface="Open Sans"/>
              </a:rPr>
              <a:t>All models are</a:t>
            </a:r>
            <a:r>
              <a:rPr lang="en-US" b="0" dirty="0"/>
              <a:t>, in small or large part, wrong</a:t>
            </a:r>
          </a:p>
          <a:p>
            <a:pPr lvl="1">
              <a:buSzPct val="100000"/>
            </a:pPr>
            <a:r>
              <a:rPr lang="en-US" sz="1800" b="0" dirty="0"/>
              <a:t>Miss features, omit dependencies, make assumptions, </a:t>
            </a:r>
            <a:r>
              <a:rPr lang="en-US" sz="1800" b="0" dirty="0" err="1"/>
              <a:t>etc</a:t>
            </a:r>
            <a:endParaRPr lang="en-US" sz="1800" b="0" dirty="0"/>
          </a:p>
          <a:p>
            <a:pPr lvl="1">
              <a:buSzPct val="100000"/>
            </a:pPr>
            <a:endParaRPr lang="en-US" sz="1800" b="0" dirty="0"/>
          </a:p>
          <a:p>
            <a:pPr>
              <a:buSzPct val="100000"/>
            </a:pPr>
            <a:r>
              <a:rPr lang="en-US" sz="2200" b="0" dirty="0"/>
              <a:t>Models provide a simplification</a:t>
            </a:r>
          </a:p>
          <a:p>
            <a:pPr lvl="1">
              <a:buSzPct val="100000"/>
            </a:pPr>
            <a:r>
              <a:rPr lang="en-US" sz="1800" b="0" dirty="0"/>
              <a:t>Require assumptions</a:t>
            </a:r>
          </a:p>
          <a:p>
            <a:pPr lvl="1">
              <a:buSzPct val="100000"/>
            </a:pPr>
            <a:r>
              <a:rPr lang="en-US" sz="1800" b="0" dirty="0"/>
              <a:t>Require some understanding/intuition</a:t>
            </a:r>
          </a:p>
          <a:p>
            <a:pPr marL="558800" lvl="1" indent="0">
              <a:buSzPct val="100000"/>
              <a:buNone/>
            </a:pPr>
            <a:r>
              <a:rPr lang="en-US" sz="2200" b="0" dirty="0"/>
              <a:t>	</a:t>
            </a:r>
          </a:p>
        </p:txBody>
      </p:sp>
      <p:sp>
        <p:nvSpPr>
          <p:cNvPr id="3" name="Title 2">
            <a:extLst>
              <a:ext uri="{FF2B5EF4-FFF2-40B4-BE49-F238E27FC236}">
                <a16:creationId xmlns:a16="http://schemas.microsoft.com/office/drawing/2014/main" id="{005A6E07-F081-07C2-7165-91A66C6DE1BD}"/>
              </a:ext>
            </a:extLst>
          </p:cNvPr>
          <p:cNvSpPr>
            <a:spLocks noGrp="1"/>
          </p:cNvSpPr>
          <p:nvPr>
            <p:ph type="title"/>
          </p:nvPr>
        </p:nvSpPr>
        <p:spPr/>
        <p:txBody>
          <a:bodyPr/>
          <a:lstStyle/>
          <a:p>
            <a:r>
              <a:rPr lang="en-US" dirty="0">
                <a:solidFill>
                  <a:srgbClr val="191300"/>
                </a:solidFill>
              </a:rPr>
              <a:t>Models for Predictions</a:t>
            </a:r>
            <a:endParaRPr lang="en-US" dirty="0"/>
          </a:p>
        </p:txBody>
      </p:sp>
    </p:spTree>
    <p:extLst>
      <p:ext uri="{BB962C8B-B14F-4D97-AF65-F5344CB8AC3E}">
        <p14:creationId xmlns:p14="http://schemas.microsoft.com/office/powerpoint/2010/main" val="771349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625C1-FA33-D0BD-AD3D-048CDCDFB46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F45DEB5-DECA-3512-B713-D2D23B6079A7}"/>
              </a:ext>
            </a:extLst>
          </p:cNvPr>
          <p:cNvSpPr>
            <a:spLocks noGrp="1"/>
          </p:cNvSpPr>
          <p:nvPr>
            <p:ph type="body" idx="1"/>
          </p:nvPr>
        </p:nvSpPr>
        <p:spPr/>
        <p:txBody>
          <a:bodyPr/>
          <a:lstStyle/>
          <a:p>
            <a:pPr>
              <a:buSzPct val="100000"/>
            </a:pPr>
            <a:r>
              <a:rPr lang="en-US" b="0" i="0" strike="noStrike" cap="none" dirty="0">
                <a:solidFill>
                  <a:srgbClr val="191300"/>
                </a:solidFill>
                <a:latin typeface="Open Sans"/>
                <a:ea typeface="Open Sans"/>
                <a:cs typeface="Open Sans"/>
                <a:sym typeface="Open Sans"/>
              </a:rPr>
              <a:t>All models are</a:t>
            </a:r>
            <a:r>
              <a:rPr lang="en-US" b="0" dirty="0"/>
              <a:t>, in small or large part, wrong</a:t>
            </a:r>
          </a:p>
          <a:p>
            <a:pPr lvl="1">
              <a:buSzPct val="100000"/>
            </a:pPr>
            <a:r>
              <a:rPr lang="en-US" sz="1800" b="0" dirty="0"/>
              <a:t>Miss features, omit dependencies, make assumptions, </a:t>
            </a:r>
            <a:r>
              <a:rPr lang="en-US" sz="1800" b="0" dirty="0" err="1"/>
              <a:t>etc</a:t>
            </a:r>
            <a:endParaRPr lang="en-US" sz="1800" b="0" dirty="0"/>
          </a:p>
          <a:p>
            <a:pPr lvl="1">
              <a:buSzPct val="100000"/>
            </a:pPr>
            <a:endParaRPr lang="en-US" sz="1800" b="0" dirty="0"/>
          </a:p>
          <a:p>
            <a:pPr>
              <a:buSzPct val="100000"/>
            </a:pPr>
            <a:r>
              <a:rPr lang="en-US" sz="2200" b="0" dirty="0"/>
              <a:t>Models provide a simplification</a:t>
            </a:r>
          </a:p>
          <a:p>
            <a:pPr lvl="1">
              <a:buSzPct val="100000"/>
            </a:pPr>
            <a:r>
              <a:rPr lang="en-US" sz="1800" b="0" dirty="0"/>
              <a:t>Require assumptions</a:t>
            </a:r>
          </a:p>
          <a:p>
            <a:pPr lvl="1">
              <a:buSzPct val="100000"/>
            </a:pPr>
            <a:r>
              <a:rPr lang="en-US" sz="1800" b="0" dirty="0"/>
              <a:t>Require some understanding/intuition</a:t>
            </a:r>
          </a:p>
          <a:p>
            <a:pPr lvl="1">
              <a:buSzPct val="100000"/>
            </a:pPr>
            <a:endParaRPr lang="en-US" sz="1800" b="0" dirty="0"/>
          </a:p>
          <a:p>
            <a:pPr>
              <a:buSzPct val="100000"/>
            </a:pPr>
            <a:r>
              <a:rPr lang="en-US" sz="2200" b="0" dirty="0"/>
              <a:t>But… what do we need for prediction?		</a:t>
            </a:r>
          </a:p>
        </p:txBody>
      </p:sp>
      <p:sp>
        <p:nvSpPr>
          <p:cNvPr id="3" name="Title 2">
            <a:extLst>
              <a:ext uri="{FF2B5EF4-FFF2-40B4-BE49-F238E27FC236}">
                <a16:creationId xmlns:a16="http://schemas.microsoft.com/office/drawing/2014/main" id="{0659D599-9B93-0DB1-8A54-D8ECAD9449F2}"/>
              </a:ext>
            </a:extLst>
          </p:cNvPr>
          <p:cNvSpPr>
            <a:spLocks noGrp="1"/>
          </p:cNvSpPr>
          <p:nvPr>
            <p:ph type="title"/>
          </p:nvPr>
        </p:nvSpPr>
        <p:spPr/>
        <p:txBody>
          <a:bodyPr/>
          <a:lstStyle/>
          <a:p>
            <a:r>
              <a:rPr lang="en-US" dirty="0">
                <a:solidFill>
                  <a:srgbClr val="191300"/>
                </a:solidFill>
              </a:rPr>
              <a:t>Models for Predictions</a:t>
            </a:r>
            <a:endParaRPr lang="en-US" dirty="0"/>
          </a:p>
        </p:txBody>
      </p:sp>
    </p:spTree>
    <p:extLst>
      <p:ext uri="{BB962C8B-B14F-4D97-AF65-F5344CB8AC3E}">
        <p14:creationId xmlns:p14="http://schemas.microsoft.com/office/powerpoint/2010/main" val="3489003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B3380-2DAE-5D59-A97B-F8530B074C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C185A15-84E8-D933-9054-C8A1BDA8FF4E}"/>
              </a:ext>
            </a:extLst>
          </p:cNvPr>
          <p:cNvSpPr>
            <a:spLocks noGrp="1"/>
          </p:cNvSpPr>
          <p:nvPr>
            <p:ph type="body" idx="1"/>
          </p:nvPr>
        </p:nvSpPr>
        <p:spPr/>
        <p:txBody>
          <a:bodyPr/>
          <a:lstStyle/>
          <a:p>
            <a:pPr>
              <a:buSzPct val="100000"/>
            </a:pPr>
            <a:r>
              <a:rPr lang="en-US" sz="2200" b="0" dirty="0"/>
              <a:t>But… what do we need for prediction?	</a:t>
            </a:r>
          </a:p>
          <a:p>
            <a:pPr lvl="1">
              <a:buSzPct val="100000"/>
            </a:pPr>
            <a:r>
              <a:rPr lang="en-US" sz="1800" b="0" dirty="0"/>
              <a:t>If all we care about is predicting some target variable, maybe we can just ignore some of the messy assumptions and focus on specific metrics?</a:t>
            </a:r>
          </a:p>
        </p:txBody>
      </p:sp>
      <p:sp>
        <p:nvSpPr>
          <p:cNvPr id="3" name="Title 2">
            <a:extLst>
              <a:ext uri="{FF2B5EF4-FFF2-40B4-BE49-F238E27FC236}">
                <a16:creationId xmlns:a16="http://schemas.microsoft.com/office/drawing/2014/main" id="{7C840730-0C35-1C86-185E-01E98C2830AD}"/>
              </a:ext>
            </a:extLst>
          </p:cNvPr>
          <p:cNvSpPr>
            <a:spLocks noGrp="1"/>
          </p:cNvSpPr>
          <p:nvPr>
            <p:ph type="title"/>
          </p:nvPr>
        </p:nvSpPr>
        <p:spPr/>
        <p:txBody>
          <a:bodyPr/>
          <a:lstStyle/>
          <a:p>
            <a:r>
              <a:rPr lang="en-US" dirty="0">
                <a:solidFill>
                  <a:srgbClr val="191300"/>
                </a:solidFill>
              </a:rPr>
              <a:t>Models for Predictions</a:t>
            </a:r>
            <a:endParaRPr lang="en-US" dirty="0"/>
          </a:p>
        </p:txBody>
      </p:sp>
    </p:spTree>
    <p:extLst>
      <p:ext uri="{BB962C8B-B14F-4D97-AF65-F5344CB8AC3E}">
        <p14:creationId xmlns:p14="http://schemas.microsoft.com/office/powerpoint/2010/main" val="72858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E0083-0073-38DA-437E-6C36B0056D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F8978E-2430-0D75-C17E-236B0DA777D6}"/>
              </a:ext>
            </a:extLst>
          </p:cNvPr>
          <p:cNvSpPr>
            <a:spLocks noGrp="1"/>
          </p:cNvSpPr>
          <p:nvPr>
            <p:ph type="title"/>
          </p:nvPr>
        </p:nvSpPr>
        <p:spPr/>
        <p:txBody>
          <a:bodyPr/>
          <a:lstStyle/>
          <a:p>
            <a:r>
              <a:rPr lang="en-US" dirty="0">
                <a:solidFill>
                  <a:srgbClr val="191300"/>
                </a:solidFill>
              </a:rPr>
              <a:t>Who Am I?</a:t>
            </a:r>
            <a:endParaRPr lang="en-US" dirty="0"/>
          </a:p>
        </p:txBody>
      </p:sp>
      <p:grpSp>
        <p:nvGrpSpPr>
          <p:cNvPr id="6" name="Group 5">
            <a:extLst>
              <a:ext uri="{FF2B5EF4-FFF2-40B4-BE49-F238E27FC236}">
                <a16:creationId xmlns:a16="http://schemas.microsoft.com/office/drawing/2014/main" id="{4AC67398-B180-2EE0-106F-AFB20F6EF4F4}"/>
              </a:ext>
            </a:extLst>
          </p:cNvPr>
          <p:cNvGrpSpPr/>
          <p:nvPr/>
        </p:nvGrpSpPr>
        <p:grpSpPr>
          <a:xfrm>
            <a:off x="377536" y="2092216"/>
            <a:ext cx="8388928" cy="1881529"/>
            <a:chOff x="-416092" y="3600123"/>
            <a:chExt cx="11927081" cy="2865622"/>
          </a:xfrm>
        </p:grpSpPr>
        <p:graphicFrame>
          <p:nvGraphicFramePr>
            <p:cNvPr id="7" name="Diagram 6">
              <a:extLst>
                <a:ext uri="{FF2B5EF4-FFF2-40B4-BE49-F238E27FC236}">
                  <a16:creationId xmlns:a16="http://schemas.microsoft.com/office/drawing/2014/main" id="{0F9062E7-2988-A29A-3D4E-90168E8A0EFD}"/>
                </a:ext>
              </a:extLst>
            </p:cNvPr>
            <p:cNvGraphicFramePr/>
            <p:nvPr>
              <p:extLst>
                <p:ext uri="{D42A27DB-BD31-4B8C-83A1-F6EECF244321}">
                  <p14:modId xmlns:p14="http://schemas.microsoft.com/office/powerpoint/2010/main" val="357678463"/>
                </p:ext>
              </p:extLst>
            </p:nvPr>
          </p:nvGraphicFramePr>
          <p:xfrm>
            <a:off x="-416092" y="3600123"/>
            <a:ext cx="11927081" cy="2865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E9CC3975-9EE9-067E-3423-3E6B59C7DC39}"/>
                </a:ext>
              </a:extLst>
            </p:cNvPr>
            <p:cNvSpPr txBox="1"/>
            <p:nvPr/>
          </p:nvSpPr>
          <p:spPr>
            <a:xfrm>
              <a:off x="97742" y="4833714"/>
              <a:ext cx="726296" cy="398439"/>
            </a:xfrm>
            <a:prstGeom prst="rect">
              <a:avLst/>
            </a:prstGeom>
            <a:noFill/>
          </p:spPr>
          <p:txBody>
            <a:bodyPr wrap="square" rtlCol="0">
              <a:spAutoFit/>
            </a:bodyPr>
            <a:lstStyle/>
            <a:p>
              <a:r>
                <a:rPr lang="en-US" sz="1100" b="1" dirty="0"/>
                <a:t>2011</a:t>
              </a:r>
            </a:p>
          </p:txBody>
        </p:sp>
        <p:sp>
          <p:nvSpPr>
            <p:cNvPr id="9" name="TextBox 8">
              <a:extLst>
                <a:ext uri="{FF2B5EF4-FFF2-40B4-BE49-F238E27FC236}">
                  <a16:creationId xmlns:a16="http://schemas.microsoft.com/office/drawing/2014/main" id="{4BBC147E-7490-3294-DA37-F74A59E92690}"/>
                </a:ext>
              </a:extLst>
            </p:cNvPr>
            <p:cNvSpPr txBox="1"/>
            <p:nvPr/>
          </p:nvSpPr>
          <p:spPr>
            <a:xfrm>
              <a:off x="1938076" y="4845150"/>
              <a:ext cx="726296" cy="398439"/>
            </a:xfrm>
            <a:prstGeom prst="rect">
              <a:avLst/>
            </a:prstGeom>
            <a:noFill/>
          </p:spPr>
          <p:txBody>
            <a:bodyPr wrap="square" rtlCol="0">
              <a:spAutoFit/>
            </a:bodyPr>
            <a:lstStyle/>
            <a:p>
              <a:r>
                <a:rPr lang="en-US" sz="1100" b="1" dirty="0"/>
                <a:t>2012</a:t>
              </a:r>
            </a:p>
          </p:txBody>
        </p:sp>
        <p:sp>
          <p:nvSpPr>
            <p:cNvPr id="10" name="TextBox 9">
              <a:extLst>
                <a:ext uri="{FF2B5EF4-FFF2-40B4-BE49-F238E27FC236}">
                  <a16:creationId xmlns:a16="http://schemas.microsoft.com/office/drawing/2014/main" id="{A0054376-640E-FEC8-7CDC-CFCD418233E1}"/>
                </a:ext>
              </a:extLst>
            </p:cNvPr>
            <p:cNvSpPr txBox="1"/>
            <p:nvPr/>
          </p:nvSpPr>
          <p:spPr>
            <a:xfrm>
              <a:off x="3719412" y="4833714"/>
              <a:ext cx="726296" cy="398439"/>
            </a:xfrm>
            <a:prstGeom prst="rect">
              <a:avLst/>
            </a:prstGeom>
            <a:noFill/>
          </p:spPr>
          <p:txBody>
            <a:bodyPr wrap="square" rtlCol="0">
              <a:spAutoFit/>
            </a:bodyPr>
            <a:lstStyle/>
            <a:p>
              <a:r>
                <a:rPr lang="en-US" sz="1100" b="1" dirty="0"/>
                <a:t>2013</a:t>
              </a:r>
            </a:p>
          </p:txBody>
        </p:sp>
        <p:sp>
          <p:nvSpPr>
            <p:cNvPr id="11" name="TextBox 10">
              <a:extLst>
                <a:ext uri="{FF2B5EF4-FFF2-40B4-BE49-F238E27FC236}">
                  <a16:creationId xmlns:a16="http://schemas.microsoft.com/office/drawing/2014/main" id="{7E1F4479-FEA7-37A3-0368-47D57855A4B7}"/>
                </a:ext>
              </a:extLst>
            </p:cNvPr>
            <p:cNvSpPr txBox="1"/>
            <p:nvPr/>
          </p:nvSpPr>
          <p:spPr>
            <a:xfrm>
              <a:off x="5511159" y="4833714"/>
              <a:ext cx="726296" cy="398439"/>
            </a:xfrm>
            <a:prstGeom prst="rect">
              <a:avLst/>
            </a:prstGeom>
            <a:noFill/>
          </p:spPr>
          <p:txBody>
            <a:bodyPr wrap="square" rtlCol="0">
              <a:spAutoFit/>
            </a:bodyPr>
            <a:lstStyle/>
            <a:p>
              <a:r>
                <a:rPr lang="en-US" sz="1100" b="1" dirty="0"/>
                <a:t>2014</a:t>
              </a:r>
            </a:p>
          </p:txBody>
        </p:sp>
        <p:sp>
          <p:nvSpPr>
            <p:cNvPr id="12" name="TextBox 11">
              <a:extLst>
                <a:ext uri="{FF2B5EF4-FFF2-40B4-BE49-F238E27FC236}">
                  <a16:creationId xmlns:a16="http://schemas.microsoft.com/office/drawing/2014/main" id="{7FB71F9C-4E75-B8A4-DC82-A814CCC7B426}"/>
                </a:ext>
              </a:extLst>
            </p:cNvPr>
            <p:cNvSpPr txBox="1"/>
            <p:nvPr/>
          </p:nvSpPr>
          <p:spPr>
            <a:xfrm>
              <a:off x="7140446" y="4845150"/>
              <a:ext cx="1155851" cy="398439"/>
            </a:xfrm>
            <a:prstGeom prst="rect">
              <a:avLst/>
            </a:prstGeom>
            <a:noFill/>
          </p:spPr>
          <p:txBody>
            <a:bodyPr wrap="square" rtlCol="0">
              <a:spAutoFit/>
            </a:bodyPr>
            <a:lstStyle/>
            <a:p>
              <a:r>
                <a:rPr lang="en-US" sz="1100" b="1" dirty="0"/>
                <a:t>2014 - 19</a:t>
              </a:r>
            </a:p>
          </p:txBody>
        </p:sp>
      </p:grpSp>
      <p:sp>
        <p:nvSpPr>
          <p:cNvPr id="13" name="TextBox 12">
            <a:extLst>
              <a:ext uri="{FF2B5EF4-FFF2-40B4-BE49-F238E27FC236}">
                <a16:creationId xmlns:a16="http://schemas.microsoft.com/office/drawing/2014/main" id="{1562F639-2616-EAAA-CEB2-DF07A2706E18}"/>
              </a:ext>
            </a:extLst>
          </p:cNvPr>
          <p:cNvSpPr txBox="1"/>
          <p:nvPr/>
        </p:nvSpPr>
        <p:spPr>
          <a:xfrm>
            <a:off x="6855237" y="2909684"/>
            <a:ext cx="965654" cy="261610"/>
          </a:xfrm>
          <a:prstGeom prst="rect">
            <a:avLst/>
          </a:prstGeom>
          <a:noFill/>
        </p:spPr>
        <p:txBody>
          <a:bodyPr wrap="square" rtlCol="0">
            <a:spAutoFit/>
          </a:bodyPr>
          <a:lstStyle/>
          <a:p>
            <a:r>
              <a:rPr lang="en-US" sz="1100" b="1" dirty="0"/>
              <a:t>2019 - Now</a:t>
            </a:r>
          </a:p>
        </p:txBody>
      </p:sp>
    </p:spTree>
    <p:extLst>
      <p:ext uri="{BB962C8B-B14F-4D97-AF65-F5344CB8AC3E}">
        <p14:creationId xmlns:p14="http://schemas.microsoft.com/office/powerpoint/2010/main" val="1786306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14CCF-BE64-0FF6-D7E1-B0A147E0103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0CD9032-44C0-894B-6B4E-8697FBC5AACF}"/>
              </a:ext>
            </a:extLst>
          </p:cNvPr>
          <p:cNvSpPr>
            <a:spLocks noGrp="1"/>
          </p:cNvSpPr>
          <p:nvPr>
            <p:ph type="body" idx="1"/>
          </p:nvPr>
        </p:nvSpPr>
        <p:spPr/>
        <p:txBody>
          <a:bodyPr/>
          <a:lstStyle/>
          <a:p>
            <a:pPr>
              <a:buSzPct val="100000"/>
            </a:pPr>
            <a:r>
              <a:rPr lang="en-US" sz="2200" b="0" dirty="0"/>
              <a:t>But… what do we need for prediction?	</a:t>
            </a:r>
          </a:p>
          <a:p>
            <a:pPr lvl="1">
              <a:buSzPct val="100000"/>
            </a:pPr>
            <a:r>
              <a:rPr lang="en-US" sz="1800" b="0" dirty="0"/>
              <a:t>If all we care about is predicting some target variable, maybe we can just ignore some of the messy assumptions and focus on specific metrics?</a:t>
            </a:r>
          </a:p>
          <a:p>
            <a:pPr lvl="1">
              <a:buSzPct val="100000"/>
            </a:pPr>
            <a:endParaRPr lang="en-US" sz="1800" b="0" dirty="0"/>
          </a:p>
          <a:p>
            <a:pPr>
              <a:buSzPct val="100000"/>
            </a:pPr>
            <a:r>
              <a:rPr lang="en-US" sz="2200" b="0" dirty="0"/>
              <a:t>A critical concern of machine learning is the ability to build models that accurately generalize while a critical concern of econometrics is the ability to build models that capture relationships	</a:t>
            </a:r>
          </a:p>
        </p:txBody>
      </p:sp>
      <p:sp>
        <p:nvSpPr>
          <p:cNvPr id="3" name="Title 2">
            <a:extLst>
              <a:ext uri="{FF2B5EF4-FFF2-40B4-BE49-F238E27FC236}">
                <a16:creationId xmlns:a16="http://schemas.microsoft.com/office/drawing/2014/main" id="{F9F9C9DD-4098-C6A4-4127-106FD0624619}"/>
              </a:ext>
            </a:extLst>
          </p:cNvPr>
          <p:cNvSpPr>
            <a:spLocks noGrp="1"/>
          </p:cNvSpPr>
          <p:nvPr>
            <p:ph type="title"/>
          </p:nvPr>
        </p:nvSpPr>
        <p:spPr/>
        <p:txBody>
          <a:bodyPr/>
          <a:lstStyle/>
          <a:p>
            <a:r>
              <a:rPr lang="en-US" dirty="0">
                <a:solidFill>
                  <a:srgbClr val="191300"/>
                </a:solidFill>
              </a:rPr>
              <a:t>Models for Predictions</a:t>
            </a:r>
            <a:endParaRPr lang="en-US" dirty="0"/>
          </a:p>
        </p:txBody>
      </p:sp>
    </p:spTree>
    <p:extLst>
      <p:ext uri="{BB962C8B-B14F-4D97-AF65-F5344CB8AC3E}">
        <p14:creationId xmlns:p14="http://schemas.microsoft.com/office/powerpoint/2010/main" val="925323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8082D-3FE6-EA9D-529C-70673DBA683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DF5DE78-BD64-5BCE-CAC8-3B4B08B2201D}"/>
              </a:ext>
            </a:extLst>
          </p:cNvPr>
          <p:cNvSpPr>
            <a:spLocks noGrp="1"/>
          </p:cNvSpPr>
          <p:nvPr>
            <p:ph type="body" idx="1"/>
          </p:nvPr>
        </p:nvSpPr>
        <p:spPr/>
        <p:txBody>
          <a:bodyPr/>
          <a:lstStyle/>
          <a:p>
            <a:pPr>
              <a:buSzPct val="100000"/>
            </a:pPr>
            <a:r>
              <a:rPr lang="en-US" sz="2200" b="0" dirty="0"/>
              <a:t>Machine learning is the science of getting computers to act without being explicitly programmed</a:t>
            </a:r>
          </a:p>
          <a:p>
            <a:pPr>
              <a:buSzPct val="100000"/>
            </a:pPr>
            <a:endParaRPr lang="en-US" sz="2200" b="0" dirty="0"/>
          </a:p>
          <a:p>
            <a:pPr>
              <a:buSzPct val="100000"/>
            </a:pPr>
            <a:r>
              <a:rPr lang="en-US" sz="2200" b="0" dirty="0"/>
              <a:t>Machine learning is a scientific discipline that explores the construction and study of algorithms that learn from data</a:t>
            </a:r>
          </a:p>
          <a:p>
            <a:pPr>
              <a:buSzPct val="100000"/>
            </a:pPr>
            <a:endParaRPr lang="en-US" sz="2200" b="0" dirty="0"/>
          </a:p>
          <a:p>
            <a:pPr>
              <a:buSzPct val="100000"/>
            </a:pPr>
            <a:r>
              <a:rPr lang="en-US" sz="2200" b="0" dirty="0"/>
              <a:t>Machine learning is a natural outgrowth at the intersection of computer science and statistics</a:t>
            </a:r>
          </a:p>
        </p:txBody>
      </p:sp>
      <p:sp>
        <p:nvSpPr>
          <p:cNvPr id="3" name="Title 2">
            <a:extLst>
              <a:ext uri="{FF2B5EF4-FFF2-40B4-BE49-F238E27FC236}">
                <a16:creationId xmlns:a16="http://schemas.microsoft.com/office/drawing/2014/main" id="{0E87D562-65A7-1151-DEAE-552DF2A965DF}"/>
              </a:ext>
            </a:extLst>
          </p:cNvPr>
          <p:cNvSpPr>
            <a:spLocks noGrp="1"/>
          </p:cNvSpPr>
          <p:nvPr>
            <p:ph type="title"/>
          </p:nvPr>
        </p:nvSpPr>
        <p:spPr/>
        <p:txBody>
          <a:bodyPr/>
          <a:lstStyle/>
          <a:p>
            <a:r>
              <a:rPr lang="en-US" dirty="0">
                <a:solidFill>
                  <a:srgbClr val="191300"/>
                </a:solidFill>
              </a:rPr>
              <a:t>What is Machine Learning?</a:t>
            </a:r>
            <a:endParaRPr lang="en-US" dirty="0"/>
          </a:p>
        </p:txBody>
      </p:sp>
    </p:spTree>
    <p:extLst>
      <p:ext uri="{BB962C8B-B14F-4D97-AF65-F5344CB8AC3E}">
        <p14:creationId xmlns:p14="http://schemas.microsoft.com/office/powerpoint/2010/main" val="3957305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8887F-238C-6440-9A9E-2495F571FD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2DC3E7-07CD-F71F-BCDB-0CD699D0E08F}"/>
              </a:ext>
            </a:extLst>
          </p:cNvPr>
          <p:cNvSpPr>
            <a:spLocks noGrp="1"/>
          </p:cNvSpPr>
          <p:nvPr>
            <p:ph type="title"/>
          </p:nvPr>
        </p:nvSpPr>
        <p:spPr/>
        <p:txBody>
          <a:bodyPr/>
          <a:lstStyle/>
          <a:p>
            <a:r>
              <a:rPr lang="en-US" dirty="0">
                <a:solidFill>
                  <a:srgbClr val="191300"/>
                </a:solidFill>
              </a:rPr>
              <a:t>What is Machine Learning?</a:t>
            </a:r>
            <a:endParaRPr lang="en-US" dirty="0"/>
          </a:p>
        </p:txBody>
      </p:sp>
      <p:grpSp>
        <p:nvGrpSpPr>
          <p:cNvPr id="31" name="Group 30">
            <a:extLst>
              <a:ext uri="{FF2B5EF4-FFF2-40B4-BE49-F238E27FC236}">
                <a16:creationId xmlns:a16="http://schemas.microsoft.com/office/drawing/2014/main" id="{73C27C9F-068C-B346-CA86-61AECB8D85AE}"/>
              </a:ext>
            </a:extLst>
          </p:cNvPr>
          <p:cNvGrpSpPr/>
          <p:nvPr/>
        </p:nvGrpSpPr>
        <p:grpSpPr>
          <a:xfrm>
            <a:off x="1466066" y="1319916"/>
            <a:ext cx="6938463" cy="2860521"/>
            <a:chOff x="964274" y="1903615"/>
            <a:chExt cx="11604778" cy="4784304"/>
          </a:xfrm>
        </p:grpSpPr>
        <p:sp>
          <p:nvSpPr>
            <p:cNvPr id="19" name="Rectangle 18">
              <a:extLst>
                <a:ext uri="{FF2B5EF4-FFF2-40B4-BE49-F238E27FC236}">
                  <a16:creationId xmlns:a16="http://schemas.microsoft.com/office/drawing/2014/main" id="{87C06F88-2B59-5233-3986-3B1F3369D0AB}"/>
                </a:ext>
              </a:extLst>
            </p:cNvPr>
            <p:cNvSpPr/>
            <p:nvPr/>
          </p:nvSpPr>
          <p:spPr>
            <a:xfrm>
              <a:off x="1039091" y="1903615"/>
              <a:ext cx="10314709" cy="4056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59FBB22-6D8E-A2AF-9AE6-1ABB1DF02429}"/>
                </a:ext>
              </a:extLst>
            </p:cNvPr>
            <p:cNvSpPr/>
            <p:nvPr/>
          </p:nvSpPr>
          <p:spPr>
            <a:xfrm>
              <a:off x="3358342" y="2876204"/>
              <a:ext cx="7995458" cy="308402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9FED9-C3AC-3CD3-0D21-904A7FD86614}"/>
                </a:ext>
              </a:extLst>
            </p:cNvPr>
            <p:cNvSpPr/>
            <p:nvPr/>
          </p:nvSpPr>
          <p:spPr>
            <a:xfrm>
              <a:off x="5636029" y="3765665"/>
              <a:ext cx="5717771" cy="21945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587755-0B8D-BC4B-1D04-C2CC3C4B1DB9}"/>
                </a:ext>
              </a:extLst>
            </p:cNvPr>
            <p:cNvSpPr txBox="1"/>
            <p:nvPr/>
          </p:nvSpPr>
          <p:spPr>
            <a:xfrm>
              <a:off x="9882446" y="6042348"/>
              <a:ext cx="2686606" cy="437550"/>
            </a:xfrm>
            <a:prstGeom prst="rect">
              <a:avLst/>
            </a:prstGeom>
            <a:noFill/>
          </p:spPr>
          <p:txBody>
            <a:bodyPr wrap="square" rtlCol="0">
              <a:spAutoFit/>
            </a:bodyPr>
            <a:lstStyle/>
            <a:p>
              <a:r>
                <a:rPr lang="en-US" sz="1100" i="1" dirty="0"/>
                <a:t>Borrowed from </a:t>
              </a:r>
              <a:r>
                <a:rPr lang="en-US" sz="1100" i="1" dirty="0" err="1"/>
                <a:t>Nvidia</a:t>
              </a:r>
              <a:endParaRPr lang="en-US" sz="1100" i="1" dirty="0"/>
            </a:p>
          </p:txBody>
        </p:sp>
        <p:sp>
          <p:nvSpPr>
            <p:cNvPr id="23" name="TextBox 22">
              <a:extLst>
                <a:ext uri="{FF2B5EF4-FFF2-40B4-BE49-F238E27FC236}">
                  <a16:creationId xmlns:a16="http://schemas.microsoft.com/office/drawing/2014/main" id="{D3251B08-9962-401E-6A27-23FFE5411B02}"/>
                </a:ext>
              </a:extLst>
            </p:cNvPr>
            <p:cNvSpPr txBox="1"/>
            <p:nvPr/>
          </p:nvSpPr>
          <p:spPr>
            <a:xfrm>
              <a:off x="1263535" y="2177935"/>
              <a:ext cx="1837112" cy="646331"/>
            </a:xfrm>
            <a:prstGeom prst="rect">
              <a:avLst/>
            </a:prstGeom>
            <a:noFill/>
          </p:spPr>
          <p:txBody>
            <a:bodyPr wrap="square" rtlCol="0">
              <a:spAutoFit/>
            </a:bodyPr>
            <a:lstStyle/>
            <a:p>
              <a:r>
                <a:rPr lang="en-US" dirty="0"/>
                <a:t>Artificial Intelligence</a:t>
              </a:r>
            </a:p>
          </p:txBody>
        </p:sp>
        <p:sp>
          <p:nvSpPr>
            <p:cNvPr id="24" name="TextBox 23">
              <a:extLst>
                <a:ext uri="{FF2B5EF4-FFF2-40B4-BE49-F238E27FC236}">
                  <a16:creationId xmlns:a16="http://schemas.microsoft.com/office/drawing/2014/main" id="{B738C652-15EC-A685-8FC5-65ADAA70D5DC}"/>
                </a:ext>
              </a:extLst>
            </p:cNvPr>
            <p:cNvSpPr txBox="1"/>
            <p:nvPr/>
          </p:nvSpPr>
          <p:spPr>
            <a:xfrm>
              <a:off x="3485805" y="3011978"/>
              <a:ext cx="1837112" cy="646331"/>
            </a:xfrm>
            <a:prstGeom prst="rect">
              <a:avLst/>
            </a:prstGeom>
            <a:noFill/>
          </p:spPr>
          <p:txBody>
            <a:bodyPr wrap="square" rtlCol="0">
              <a:spAutoFit/>
            </a:bodyPr>
            <a:lstStyle/>
            <a:p>
              <a:r>
                <a:rPr lang="en-US" dirty="0"/>
                <a:t>Machine Learning</a:t>
              </a:r>
            </a:p>
          </p:txBody>
        </p:sp>
        <p:sp>
          <p:nvSpPr>
            <p:cNvPr id="25" name="TextBox 24">
              <a:extLst>
                <a:ext uri="{FF2B5EF4-FFF2-40B4-BE49-F238E27FC236}">
                  <a16:creationId xmlns:a16="http://schemas.microsoft.com/office/drawing/2014/main" id="{9E4BDD6C-5230-4908-00BF-EE911D44A471}"/>
                </a:ext>
              </a:extLst>
            </p:cNvPr>
            <p:cNvSpPr txBox="1"/>
            <p:nvPr/>
          </p:nvSpPr>
          <p:spPr>
            <a:xfrm>
              <a:off x="5938060" y="3971742"/>
              <a:ext cx="1659774" cy="875101"/>
            </a:xfrm>
            <a:prstGeom prst="rect">
              <a:avLst/>
            </a:prstGeom>
            <a:noFill/>
          </p:spPr>
          <p:txBody>
            <a:bodyPr wrap="square" rtlCol="0">
              <a:spAutoFit/>
            </a:bodyPr>
            <a:lstStyle/>
            <a:p>
              <a:r>
                <a:rPr lang="en-US" dirty="0"/>
                <a:t>Deep Learning</a:t>
              </a:r>
            </a:p>
          </p:txBody>
        </p:sp>
        <p:sp>
          <p:nvSpPr>
            <p:cNvPr id="26" name="TextBox 25">
              <a:extLst>
                <a:ext uri="{FF2B5EF4-FFF2-40B4-BE49-F238E27FC236}">
                  <a16:creationId xmlns:a16="http://schemas.microsoft.com/office/drawing/2014/main" id="{B819C0DB-5457-BD60-96D5-0E4C1EBACC7A}"/>
                </a:ext>
              </a:extLst>
            </p:cNvPr>
            <p:cNvSpPr txBox="1"/>
            <p:nvPr/>
          </p:nvSpPr>
          <p:spPr>
            <a:xfrm>
              <a:off x="964274" y="6173153"/>
              <a:ext cx="1377138" cy="514766"/>
            </a:xfrm>
            <a:prstGeom prst="rect">
              <a:avLst/>
            </a:prstGeom>
            <a:noFill/>
          </p:spPr>
          <p:txBody>
            <a:bodyPr wrap="square" rtlCol="0">
              <a:spAutoFit/>
            </a:bodyPr>
            <a:lstStyle/>
            <a:p>
              <a:r>
                <a:rPr lang="en-US" dirty="0"/>
                <a:t>1950s</a:t>
              </a:r>
            </a:p>
          </p:txBody>
        </p:sp>
        <p:cxnSp>
          <p:nvCxnSpPr>
            <p:cNvPr id="27" name="Straight Arrow Connector 26">
              <a:extLst>
                <a:ext uri="{FF2B5EF4-FFF2-40B4-BE49-F238E27FC236}">
                  <a16:creationId xmlns:a16="http://schemas.microsoft.com/office/drawing/2014/main" id="{5DE75B17-5DD7-8D99-BF6F-70E9F1A895EB}"/>
                </a:ext>
              </a:extLst>
            </p:cNvPr>
            <p:cNvCxnSpPr>
              <a:cxnSpLocks/>
            </p:cNvCxnSpPr>
            <p:nvPr/>
          </p:nvCxnSpPr>
          <p:spPr>
            <a:xfrm>
              <a:off x="2196000" y="6357818"/>
              <a:ext cx="344003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706959D-1BD4-1334-F27D-F5D1737AC5C8}"/>
                </a:ext>
              </a:extLst>
            </p:cNvPr>
            <p:cNvSpPr txBox="1"/>
            <p:nvPr/>
          </p:nvSpPr>
          <p:spPr>
            <a:xfrm>
              <a:off x="5613864" y="6173151"/>
              <a:ext cx="1377140" cy="514766"/>
            </a:xfrm>
            <a:prstGeom prst="rect">
              <a:avLst/>
            </a:prstGeom>
            <a:noFill/>
          </p:spPr>
          <p:txBody>
            <a:bodyPr wrap="square" rtlCol="0">
              <a:spAutoFit/>
            </a:bodyPr>
            <a:lstStyle/>
            <a:p>
              <a:r>
                <a:rPr lang="en-US" dirty="0"/>
                <a:t>2010s</a:t>
              </a:r>
            </a:p>
          </p:txBody>
        </p:sp>
        <p:sp>
          <p:nvSpPr>
            <p:cNvPr id="29" name="Rectangle 28">
              <a:extLst>
                <a:ext uri="{FF2B5EF4-FFF2-40B4-BE49-F238E27FC236}">
                  <a16:creationId xmlns:a16="http://schemas.microsoft.com/office/drawing/2014/main" id="{394BF97D-3918-8545-A98F-AA01955A81BB}"/>
                </a:ext>
              </a:extLst>
            </p:cNvPr>
            <p:cNvSpPr/>
            <p:nvPr/>
          </p:nvSpPr>
          <p:spPr>
            <a:xfrm>
              <a:off x="7597833" y="4771505"/>
              <a:ext cx="3755967" cy="1188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B376942-1F09-FE69-5256-FEDB55D955AD}"/>
                </a:ext>
              </a:extLst>
            </p:cNvPr>
            <p:cNvSpPr txBox="1"/>
            <p:nvPr/>
          </p:nvSpPr>
          <p:spPr>
            <a:xfrm>
              <a:off x="7777943" y="4862945"/>
              <a:ext cx="1052945" cy="369332"/>
            </a:xfrm>
            <a:prstGeom prst="rect">
              <a:avLst/>
            </a:prstGeom>
            <a:noFill/>
          </p:spPr>
          <p:txBody>
            <a:bodyPr wrap="square" rtlCol="0">
              <a:spAutoFit/>
            </a:bodyPr>
            <a:lstStyle/>
            <a:p>
              <a:r>
                <a:rPr lang="en-US" dirty="0"/>
                <a:t>??</a:t>
              </a:r>
            </a:p>
          </p:txBody>
        </p:sp>
      </p:grpSp>
    </p:spTree>
    <p:extLst>
      <p:ext uri="{BB962C8B-B14F-4D97-AF65-F5344CB8AC3E}">
        <p14:creationId xmlns:p14="http://schemas.microsoft.com/office/powerpoint/2010/main" val="3537208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EAF69-47F2-E504-3DF2-B5843A6E47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5C0D46-1B83-095C-6E70-F3BB01AED61C}"/>
              </a:ext>
            </a:extLst>
          </p:cNvPr>
          <p:cNvSpPr>
            <a:spLocks noGrp="1"/>
          </p:cNvSpPr>
          <p:nvPr>
            <p:ph type="title"/>
          </p:nvPr>
        </p:nvSpPr>
        <p:spPr/>
        <p:txBody>
          <a:bodyPr/>
          <a:lstStyle/>
          <a:p>
            <a:r>
              <a:rPr lang="en-US" dirty="0">
                <a:solidFill>
                  <a:srgbClr val="191300"/>
                </a:solidFill>
              </a:rPr>
              <a:t>What is Machine Learning?</a:t>
            </a:r>
            <a:endParaRPr lang="en-US" dirty="0"/>
          </a:p>
        </p:txBody>
      </p:sp>
      <p:grpSp>
        <p:nvGrpSpPr>
          <p:cNvPr id="15" name="Group 14">
            <a:extLst>
              <a:ext uri="{FF2B5EF4-FFF2-40B4-BE49-F238E27FC236}">
                <a16:creationId xmlns:a16="http://schemas.microsoft.com/office/drawing/2014/main" id="{B1E0084D-9190-68BB-0CEE-078980DA0037}"/>
              </a:ext>
            </a:extLst>
          </p:cNvPr>
          <p:cNvGrpSpPr/>
          <p:nvPr/>
        </p:nvGrpSpPr>
        <p:grpSpPr>
          <a:xfrm>
            <a:off x="2759783" y="1748080"/>
            <a:ext cx="6534611" cy="1012786"/>
            <a:chOff x="1304694" y="1826651"/>
            <a:chExt cx="6534611" cy="1012786"/>
          </a:xfrm>
        </p:grpSpPr>
        <p:cxnSp>
          <p:nvCxnSpPr>
            <p:cNvPr id="7" name="Straight Arrow Connector 6">
              <a:extLst>
                <a:ext uri="{FF2B5EF4-FFF2-40B4-BE49-F238E27FC236}">
                  <a16:creationId xmlns:a16="http://schemas.microsoft.com/office/drawing/2014/main" id="{285C5678-FC3E-3594-217A-AD01A9349A7C}"/>
                </a:ext>
              </a:extLst>
            </p:cNvPr>
            <p:cNvCxnSpPr/>
            <p:nvPr/>
          </p:nvCxnSpPr>
          <p:spPr>
            <a:xfrm>
              <a:off x="5344933" y="2314846"/>
              <a:ext cx="972833" cy="0"/>
            </a:xfrm>
            <a:prstGeom prst="straightConnector1">
              <a:avLst/>
            </a:prstGeom>
            <a:ln w="508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1E98246-1162-D15F-F5F2-F831F99F2A96}"/>
                </a:ext>
              </a:extLst>
            </p:cNvPr>
            <p:cNvSpPr/>
            <p:nvPr/>
          </p:nvSpPr>
          <p:spPr>
            <a:xfrm>
              <a:off x="3528724" y="1845662"/>
              <a:ext cx="1816209" cy="993775"/>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C8621042-D4BD-2AFD-3C54-2CE2B33F46AA}"/>
                </a:ext>
              </a:extLst>
            </p:cNvPr>
            <p:cNvCxnSpPr/>
            <p:nvPr/>
          </p:nvCxnSpPr>
          <p:spPr>
            <a:xfrm>
              <a:off x="2555891" y="2045560"/>
              <a:ext cx="972833" cy="0"/>
            </a:xfrm>
            <a:prstGeom prst="straightConnector1">
              <a:avLst/>
            </a:prstGeom>
            <a:ln w="508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9EFE972-E8C1-7D88-54B9-658406333BED}"/>
                </a:ext>
              </a:extLst>
            </p:cNvPr>
            <p:cNvCxnSpPr/>
            <p:nvPr/>
          </p:nvCxnSpPr>
          <p:spPr>
            <a:xfrm>
              <a:off x="2555891" y="2626870"/>
              <a:ext cx="972833" cy="0"/>
            </a:xfrm>
            <a:prstGeom prst="straightConnector1">
              <a:avLst/>
            </a:prstGeom>
            <a:ln w="508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3709D6-1971-DBFE-AF7D-E94C4388ECB3}"/>
                </a:ext>
              </a:extLst>
            </p:cNvPr>
            <p:cNvSpPr txBox="1"/>
            <p:nvPr/>
          </p:nvSpPr>
          <p:spPr>
            <a:xfrm>
              <a:off x="1712515" y="1826651"/>
              <a:ext cx="1078286" cy="400110"/>
            </a:xfrm>
            <a:prstGeom prst="rect">
              <a:avLst/>
            </a:prstGeom>
            <a:noFill/>
          </p:spPr>
          <p:txBody>
            <a:bodyPr wrap="square" rtlCol="0">
              <a:spAutoFit/>
            </a:bodyPr>
            <a:lstStyle/>
            <a:p>
              <a:r>
                <a:rPr lang="en-US" sz="2000" dirty="0"/>
                <a:t>Data</a:t>
              </a:r>
              <a:endParaRPr lang="en-US" sz="1200" dirty="0"/>
            </a:p>
          </p:txBody>
        </p:sp>
        <p:sp>
          <p:nvSpPr>
            <p:cNvPr id="9" name="TextBox 8">
              <a:extLst>
                <a:ext uri="{FF2B5EF4-FFF2-40B4-BE49-F238E27FC236}">
                  <a16:creationId xmlns:a16="http://schemas.microsoft.com/office/drawing/2014/main" id="{4958E8A9-0582-3300-2396-DCA1E250F352}"/>
                </a:ext>
              </a:extLst>
            </p:cNvPr>
            <p:cNvSpPr txBox="1"/>
            <p:nvPr/>
          </p:nvSpPr>
          <p:spPr>
            <a:xfrm>
              <a:off x="1304694" y="2419107"/>
              <a:ext cx="1491754" cy="400110"/>
            </a:xfrm>
            <a:prstGeom prst="rect">
              <a:avLst/>
            </a:prstGeom>
            <a:noFill/>
          </p:spPr>
          <p:txBody>
            <a:bodyPr wrap="square" rtlCol="0">
              <a:spAutoFit/>
            </a:bodyPr>
            <a:lstStyle/>
            <a:p>
              <a:r>
                <a:rPr lang="en-US" sz="2000" dirty="0"/>
                <a:t>Program</a:t>
              </a:r>
              <a:endParaRPr lang="en-US" sz="1200" dirty="0"/>
            </a:p>
          </p:txBody>
        </p:sp>
        <p:sp>
          <p:nvSpPr>
            <p:cNvPr id="10" name="TextBox 9">
              <a:extLst>
                <a:ext uri="{FF2B5EF4-FFF2-40B4-BE49-F238E27FC236}">
                  <a16:creationId xmlns:a16="http://schemas.microsoft.com/office/drawing/2014/main" id="{909396E9-029B-3611-9547-7A8FC5D47E91}"/>
                </a:ext>
              </a:extLst>
            </p:cNvPr>
            <p:cNvSpPr txBox="1"/>
            <p:nvPr/>
          </p:nvSpPr>
          <p:spPr>
            <a:xfrm>
              <a:off x="6382034" y="2114791"/>
              <a:ext cx="1457271" cy="400110"/>
            </a:xfrm>
            <a:prstGeom prst="rect">
              <a:avLst/>
            </a:prstGeom>
            <a:noFill/>
          </p:spPr>
          <p:txBody>
            <a:bodyPr wrap="square" rtlCol="0">
              <a:spAutoFit/>
            </a:bodyPr>
            <a:lstStyle/>
            <a:p>
              <a:r>
                <a:rPr lang="en-US" sz="2000" dirty="0"/>
                <a:t>Output</a:t>
              </a:r>
              <a:endParaRPr lang="en-US" sz="1200" dirty="0"/>
            </a:p>
          </p:txBody>
        </p:sp>
        <p:sp>
          <p:nvSpPr>
            <p:cNvPr id="11" name="TextBox 10">
              <a:extLst>
                <a:ext uri="{FF2B5EF4-FFF2-40B4-BE49-F238E27FC236}">
                  <a16:creationId xmlns:a16="http://schemas.microsoft.com/office/drawing/2014/main" id="{07530E5F-DD67-B958-B3EB-9BCE61CAEB30}"/>
                </a:ext>
              </a:extLst>
            </p:cNvPr>
            <p:cNvSpPr txBox="1"/>
            <p:nvPr/>
          </p:nvSpPr>
          <p:spPr>
            <a:xfrm>
              <a:off x="3534372" y="2114791"/>
              <a:ext cx="1810561" cy="400110"/>
            </a:xfrm>
            <a:prstGeom prst="rect">
              <a:avLst/>
            </a:prstGeom>
            <a:noFill/>
          </p:spPr>
          <p:txBody>
            <a:bodyPr wrap="square" rtlCol="0">
              <a:spAutoFit/>
            </a:bodyPr>
            <a:lstStyle/>
            <a:p>
              <a:pPr algn="ctr"/>
              <a:r>
                <a:rPr lang="en-US" sz="2000" dirty="0"/>
                <a:t>Computer</a:t>
              </a:r>
              <a:endParaRPr lang="en-US" sz="1200" dirty="0"/>
            </a:p>
          </p:txBody>
        </p:sp>
      </p:grpSp>
      <p:sp>
        <p:nvSpPr>
          <p:cNvPr id="12" name="TextBox 11">
            <a:extLst>
              <a:ext uri="{FF2B5EF4-FFF2-40B4-BE49-F238E27FC236}">
                <a16:creationId xmlns:a16="http://schemas.microsoft.com/office/drawing/2014/main" id="{C38FCEAB-AA7A-DAAB-A631-CEBA517AA2A8}"/>
              </a:ext>
            </a:extLst>
          </p:cNvPr>
          <p:cNvSpPr txBox="1"/>
          <p:nvPr/>
        </p:nvSpPr>
        <p:spPr>
          <a:xfrm>
            <a:off x="447922" y="1183786"/>
            <a:ext cx="4424856" cy="461665"/>
          </a:xfrm>
          <a:prstGeom prst="rect">
            <a:avLst/>
          </a:prstGeom>
          <a:noFill/>
        </p:spPr>
        <p:txBody>
          <a:bodyPr wrap="square" rtlCol="0">
            <a:spAutoFit/>
          </a:bodyPr>
          <a:lstStyle/>
          <a:p>
            <a:r>
              <a:rPr lang="en-US" sz="2400" i="1" dirty="0"/>
              <a:t>Traditional Programming</a:t>
            </a:r>
          </a:p>
        </p:txBody>
      </p:sp>
      <p:sp>
        <p:nvSpPr>
          <p:cNvPr id="14" name="TextBox 13">
            <a:extLst>
              <a:ext uri="{FF2B5EF4-FFF2-40B4-BE49-F238E27FC236}">
                <a16:creationId xmlns:a16="http://schemas.microsoft.com/office/drawing/2014/main" id="{72E5E4F1-2C33-9558-601D-0998A2C2849A}"/>
              </a:ext>
            </a:extLst>
          </p:cNvPr>
          <p:cNvSpPr txBox="1"/>
          <p:nvPr/>
        </p:nvSpPr>
        <p:spPr>
          <a:xfrm flipH="1">
            <a:off x="5820999" y="3009452"/>
            <a:ext cx="141836" cy="1446550"/>
          </a:xfrm>
          <a:prstGeom prst="rect">
            <a:avLst/>
          </a:prstGeom>
          <a:noFill/>
        </p:spPr>
        <p:txBody>
          <a:bodyPr wrap="square" rtlCol="0">
            <a:spAutoFit/>
          </a:bodyPr>
          <a:lstStyle/>
          <a:p>
            <a:pPr algn="ctr"/>
            <a:r>
              <a:rPr lang="en-US" sz="8800" dirty="0"/>
              <a:t>?</a:t>
            </a:r>
          </a:p>
        </p:txBody>
      </p:sp>
      <p:sp>
        <p:nvSpPr>
          <p:cNvPr id="16" name="TextBox 15">
            <a:extLst>
              <a:ext uri="{FF2B5EF4-FFF2-40B4-BE49-F238E27FC236}">
                <a16:creationId xmlns:a16="http://schemas.microsoft.com/office/drawing/2014/main" id="{2AA17EF2-618C-88A7-EDEB-2FF3DFC81DAF}"/>
              </a:ext>
            </a:extLst>
          </p:cNvPr>
          <p:cNvSpPr txBox="1"/>
          <p:nvPr/>
        </p:nvSpPr>
        <p:spPr>
          <a:xfrm>
            <a:off x="447922" y="2910135"/>
            <a:ext cx="4424856" cy="461665"/>
          </a:xfrm>
          <a:prstGeom prst="rect">
            <a:avLst/>
          </a:prstGeom>
          <a:noFill/>
        </p:spPr>
        <p:txBody>
          <a:bodyPr wrap="square" rtlCol="0">
            <a:spAutoFit/>
          </a:bodyPr>
          <a:lstStyle/>
          <a:p>
            <a:r>
              <a:rPr lang="en-US" sz="2400" i="1" dirty="0"/>
              <a:t>Machine Learning</a:t>
            </a:r>
          </a:p>
        </p:txBody>
      </p:sp>
    </p:spTree>
    <p:extLst>
      <p:ext uri="{BB962C8B-B14F-4D97-AF65-F5344CB8AC3E}">
        <p14:creationId xmlns:p14="http://schemas.microsoft.com/office/powerpoint/2010/main" val="2170600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9B9DB-9AAD-0224-BF5F-B5F1DCF37E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85AE89-708D-F4F9-31BB-8EF12D076A78}"/>
              </a:ext>
            </a:extLst>
          </p:cNvPr>
          <p:cNvSpPr>
            <a:spLocks noGrp="1"/>
          </p:cNvSpPr>
          <p:nvPr>
            <p:ph type="title"/>
          </p:nvPr>
        </p:nvSpPr>
        <p:spPr/>
        <p:txBody>
          <a:bodyPr/>
          <a:lstStyle/>
          <a:p>
            <a:r>
              <a:rPr lang="en-US" dirty="0">
                <a:solidFill>
                  <a:srgbClr val="191300"/>
                </a:solidFill>
              </a:rPr>
              <a:t>What is Machine Learning?</a:t>
            </a:r>
            <a:endParaRPr lang="en-US" dirty="0"/>
          </a:p>
        </p:txBody>
      </p:sp>
      <p:grpSp>
        <p:nvGrpSpPr>
          <p:cNvPr id="15" name="Group 14">
            <a:extLst>
              <a:ext uri="{FF2B5EF4-FFF2-40B4-BE49-F238E27FC236}">
                <a16:creationId xmlns:a16="http://schemas.microsoft.com/office/drawing/2014/main" id="{90237828-98CF-1658-1516-4CB8DDF3D68C}"/>
              </a:ext>
            </a:extLst>
          </p:cNvPr>
          <p:cNvGrpSpPr/>
          <p:nvPr/>
        </p:nvGrpSpPr>
        <p:grpSpPr>
          <a:xfrm>
            <a:off x="2759783" y="1748080"/>
            <a:ext cx="6534611" cy="1012786"/>
            <a:chOff x="1304694" y="1826651"/>
            <a:chExt cx="6534611" cy="1012786"/>
          </a:xfrm>
        </p:grpSpPr>
        <p:cxnSp>
          <p:nvCxnSpPr>
            <p:cNvPr id="7" name="Straight Arrow Connector 6">
              <a:extLst>
                <a:ext uri="{FF2B5EF4-FFF2-40B4-BE49-F238E27FC236}">
                  <a16:creationId xmlns:a16="http://schemas.microsoft.com/office/drawing/2014/main" id="{29DEBB9E-7641-39D2-7291-9B45A9D29FE4}"/>
                </a:ext>
              </a:extLst>
            </p:cNvPr>
            <p:cNvCxnSpPr/>
            <p:nvPr/>
          </p:nvCxnSpPr>
          <p:spPr>
            <a:xfrm>
              <a:off x="5344933" y="2314846"/>
              <a:ext cx="972833" cy="0"/>
            </a:xfrm>
            <a:prstGeom prst="straightConnector1">
              <a:avLst/>
            </a:prstGeom>
            <a:ln w="508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B8F2BD8-56D6-6853-20D4-3349A6EDB026}"/>
                </a:ext>
              </a:extLst>
            </p:cNvPr>
            <p:cNvSpPr/>
            <p:nvPr/>
          </p:nvSpPr>
          <p:spPr>
            <a:xfrm>
              <a:off x="3528724" y="1845662"/>
              <a:ext cx="1816209" cy="993775"/>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BD422FD-5217-4F7C-3BE2-D27216CDD8B1}"/>
                </a:ext>
              </a:extLst>
            </p:cNvPr>
            <p:cNvCxnSpPr/>
            <p:nvPr/>
          </p:nvCxnSpPr>
          <p:spPr>
            <a:xfrm>
              <a:off x="2555891" y="2045560"/>
              <a:ext cx="972833" cy="0"/>
            </a:xfrm>
            <a:prstGeom prst="straightConnector1">
              <a:avLst/>
            </a:prstGeom>
            <a:ln w="508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3BCAC4B-089F-1FA9-603D-A891AB18EA41}"/>
                </a:ext>
              </a:extLst>
            </p:cNvPr>
            <p:cNvCxnSpPr/>
            <p:nvPr/>
          </p:nvCxnSpPr>
          <p:spPr>
            <a:xfrm>
              <a:off x="2555891" y="2626870"/>
              <a:ext cx="972833" cy="0"/>
            </a:xfrm>
            <a:prstGeom prst="straightConnector1">
              <a:avLst/>
            </a:prstGeom>
            <a:ln w="508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D1633DD-E762-423B-D2CD-8EA6C7251305}"/>
                </a:ext>
              </a:extLst>
            </p:cNvPr>
            <p:cNvSpPr txBox="1"/>
            <p:nvPr/>
          </p:nvSpPr>
          <p:spPr>
            <a:xfrm>
              <a:off x="1712515" y="1826651"/>
              <a:ext cx="1078286" cy="400110"/>
            </a:xfrm>
            <a:prstGeom prst="rect">
              <a:avLst/>
            </a:prstGeom>
            <a:noFill/>
          </p:spPr>
          <p:txBody>
            <a:bodyPr wrap="square" rtlCol="0">
              <a:spAutoFit/>
            </a:bodyPr>
            <a:lstStyle/>
            <a:p>
              <a:r>
                <a:rPr lang="en-US" sz="2000" dirty="0"/>
                <a:t>Data</a:t>
              </a:r>
              <a:endParaRPr lang="en-US" sz="1200" dirty="0"/>
            </a:p>
          </p:txBody>
        </p:sp>
        <p:sp>
          <p:nvSpPr>
            <p:cNvPr id="9" name="TextBox 8">
              <a:extLst>
                <a:ext uri="{FF2B5EF4-FFF2-40B4-BE49-F238E27FC236}">
                  <a16:creationId xmlns:a16="http://schemas.microsoft.com/office/drawing/2014/main" id="{0BB844EE-A37D-AF4D-FA8F-017FB980C392}"/>
                </a:ext>
              </a:extLst>
            </p:cNvPr>
            <p:cNvSpPr txBox="1"/>
            <p:nvPr/>
          </p:nvSpPr>
          <p:spPr>
            <a:xfrm>
              <a:off x="1304694" y="2419107"/>
              <a:ext cx="1491754" cy="400110"/>
            </a:xfrm>
            <a:prstGeom prst="rect">
              <a:avLst/>
            </a:prstGeom>
            <a:noFill/>
          </p:spPr>
          <p:txBody>
            <a:bodyPr wrap="square" rtlCol="0">
              <a:spAutoFit/>
            </a:bodyPr>
            <a:lstStyle/>
            <a:p>
              <a:r>
                <a:rPr lang="en-US" sz="2000" dirty="0"/>
                <a:t>Program</a:t>
              </a:r>
              <a:endParaRPr lang="en-US" sz="1200" dirty="0"/>
            </a:p>
          </p:txBody>
        </p:sp>
        <p:sp>
          <p:nvSpPr>
            <p:cNvPr id="10" name="TextBox 9">
              <a:extLst>
                <a:ext uri="{FF2B5EF4-FFF2-40B4-BE49-F238E27FC236}">
                  <a16:creationId xmlns:a16="http://schemas.microsoft.com/office/drawing/2014/main" id="{CD6A345D-E1F1-06EC-BBC4-F82A566938C7}"/>
                </a:ext>
              </a:extLst>
            </p:cNvPr>
            <p:cNvSpPr txBox="1"/>
            <p:nvPr/>
          </p:nvSpPr>
          <p:spPr>
            <a:xfrm>
              <a:off x="6382034" y="2114791"/>
              <a:ext cx="1457271" cy="400110"/>
            </a:xfrm>
            <a:prstGeom prst="rect">
              <a:avLst/>
            </a:prstGeom>
            <a:noFill/>
          </p:spPr>
          <p:txBody>
            <a:bodyPr wrap="square" rtlCol="0">
              <a:spAutoFit/>
            </a:bodyPr>
            <a:lstStyle/>
            <a:p>
              <a:r>
                <a:rPr lang="en-US" sz="2000" dirty="0"/>
                <a:t>Output</a:t>
              </a:r>
              <a:endParaRPr lang="en-US" sz="1200" dirty="0"/>
            </a:p>
          </p:txBody>
        </p:sp>
        <p:sp>
          <p:nvSpPr>
            <p:cNvPr id="11" name="TextBox 10">
              <a:extLst>
                <a:ext uri="{FF2B5EF4-FFF2-40B4-BE49-F238E27FC236}">
                  <a16:creationId xmlns:a16="http://schemas.microsoft.com/office/drawing/2014/main" id="{ED7B32A9-F403-2357-D23C-3AEC967FE3F1}"/>
                </a:ext>
              </a:extLst>
            </p:cNvPr>
            <p:cNvSpPr txBox="1"/>
            <p:nvPr/>
          </p:nvSpPr>
          <p:spPr>
            <a:xfrm>
              <a:off x="3534371" y="2115477"/>
              <a:ext cx="1810561" cy="400110"/>
            </a:xfrm>
            <a:prstGeom prst="rect">
              <a:avLst/>
            </a:prstGeom>
            <a:noFill/>
          </p:spPr>
          <p:txBody>
            <a:bodyPr wrap="square" rtlCol="0">
              <a:spAutoFit/>
            </a:bodyPr>
            <a:lstStyle/>
            <a:p>
              <a:pPr algn="ctr"/>
              <a:r>
                <a:rPr lang="en-US" sz="2000" dirty="0"/>
                <a:t>Computer</a:t>
              </a:r>
              <a:endParaRPr lang="en-US" sz="1200" dirty="0"/>
            </a:p>
          </p:txBody>
        </p:sp>
      </p:grpSp>
      <p:sp>
        <p:nvSpPr>
          <p:cNvPr id="12" name="TextBox 11">
            <a:extLst>
              <a:ext uri="{FF2B5EF4-FFF2-40B4-BE49-F238E27FC236}">
                <a16:creationId xmlns:a16="http://schemas.microsoft.com/office/drawing/2014/main" id="{31BDAAAE-C65C-33D1-3E5D-E715090F410B}"/>
              </a:ext>
            </a:extLst>
          </p:cNvPr>
          <p:cNvSpPr txBox="1"/>
          <p:nvPr/>
        </p:nvSpPr>
        <p:spPr>
          <a:xfrm>
            <a:off x="447922" y="1183786"/>
            <a:ext cx="4424856" cy="461665"/>
          </a:xfrm>
          <a:prstGeom prst="rect">
            <a:avLst/>
          </a:prstGeom>
          <a:noFill/>
        </p:spPr>
        <p:txBody>
          <a:bodyPr wrap="square" rtlCol="0">
            <a:spAutoFit/>
          </a:bodyPr>
          <a:lstStyle/>
          <a:p>
            <a:r>
              <a:rPr lang="en-US" sz="2400" i="1" dirty="0"/>
              <a:t>Traditional Programming</a:t>
            </a:r>
          </a:p>
        </p:txBody>
      </p:sp>
      <p:sp>
        <p:nvSpPr>
          <p:cNvPr id="16" name="TextBox 15">
            <a:extLst>
              <a:ext uri="{FF2B5EF4-FFF2-40B4-BE49-F238E27FC236}">
                <a16:creationId xmlns:a16="http://schemas.microsoft.com/office/drawing/2014/main" id="{D122289D-AC92-2700-6A16-8CCDF367EEEC}"/>
              </a:ext>
            </a:extLst>
          </p:cNvPr>
          <p:cNvSpPr txBox="1"/>
          <p:nvPr/>
        </p:nvSpPr>
        <p:spPr>
          <a:xfrm>
            <a:off x="447922" y="2910135"/>
            <a:ext cx="4424856" cy="461665"/>
          </a:xfrm>
          <a:prstGeom prst="rect">
            <a:avLst/>
          </a:prstGeom>
          <a:noFill/>
        </p:spPr>
        <p:txBody>
          <a:bodyPr wrap="square" rtlCol="0">
            <a:spAutoFit/>
          </a:bodyPr>
          <a:lstStyle/>
          <a:p>
            <a:r>
              <a:rPr lang="en-US" sz="2400" i="1" dirty="0"/>
              <a:t>Machine Learning</a:t>
            </a:r>
          </a:p>
        </p:txBody>
      </p:sp>
      <p:grpSp>
        <p:nvGrpSpPr>
          <p:cNvPr id="2" name="Group 1">
            <a:extLst>
              <a:ext uri="{FF2B5EF4-FFF2-40B4-BE49-F238E27FC236}">
                <a16:creationId xmlns:a16="http://schemas.microsoft.com/office/drawing/2014/main" id="{06F61EC1-D162-B985-3DB8-56CFBD7BDC0F}"/>
              </a:ext>
            </a:extLst>
          </p:cNvPr>
          <p:cNvGrpSpPr/>
          <p:nvPr/>
        </p:nvGrpSpPr>
        <p:grpSpPr>
          <a:xfrm>
            <a:off x="2960870" y="3371800"/>
            <a:ext cx="6333524" cy="1012786"/>
            <a:chOff x="1505781" y="1826651"/>
            <a:chExt cx="6333524" cy="1012786"/>
          </a:xfrm>
        </p:grpSpPr>
        <p:cxnSp>
          <p:nvCxnSpPr>
            <p:cNvPr id="17" name="Straight Arrow Connector 16">
              <a:extLst>
                <a:ext uri="{FF2B5EF4-FFF2-40B4-BE49-F238E27FC236}">
                  <a16:creationId xmlns:a16="http://schemas.microsoft.com/office/drawing/2014/main" id="{94C51924-6CD2-D395-1F18-94B102B6A13A}"/>
                </a:ext>
              </a:extLst>
            </p:cNvPr>
            <p:cNvCxnSpPr/>
            <p:nvPr/>
          </p:nvCxnSpPr>
          <p:spPr>
            <a:xfrm>
              <a:off x="5344933" y="2314846"/>
              <a:ext cx="972833" cy="0"/>
            </a:xfrm>
            <a:prstGeom prst="straightConnector1">
              <a:avLst/>
            </a:prstGeom>
            <a:ln w="508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441272-CF4D-8F54-07CF-391F4518554C}"/>
                </a:ext>
              </a:extLst>
            </p:cNvPr>
            <p:cNvSpPr/>
            <p:nvPr/>
          </p:nvSpPr>
          <p:spPr>
            <a:xfrm>
              <a:off x="3528724" y="1845662"/>
              <a:ext cx="1816209" cy="993775"/>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99DBDBD5-B5B3-A16E-07C1-B01EF2F42C84}"/>
                </a:ext>
              </a:extLst>
            </p:cNvPr>
            <p:cNvCxnSpPr/>
            <p:nvPr/>
          </p:nvCxnSpPr>
          <p:spPr>
            <a:xfrm>
              <a:off x="2555891" y="2045560"/>
              <a:ext cx="972833" cy="0"/>
            </a:xfrm>
            <a:prstGeom prst="straightConnector1">
              <a:avLst/>
            </a:prstGeom>
            <a:ln w="508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157B130-5AB4-8BAA-D816-93B2C6B5E3FF}"/>
                </a:ext>
              </a:extLst>
            </p:cNvPr>
            <p:cNvCxnSpPr/>
            <p:nvPr/>
          </p:nvCxnSpPr>
          <p:spPr>
            <a:xfrm>
              <a:off x="2555891" y="2626870"/>
              <a:ext cx="972833" cy="0"/>
            </a:xfrm>
            <a:prstGeom prst="straightConnector1">
              <a:avLst/>
            </a:prstGeom>
            <a:ln w="508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CCFD6BA-CC41-A901-0428-6190D95410D9}"/>
                </a:ext>
              </a:extLst>
            </p:cNvPr>
            <p:cNvSpPr txBox="1"/>
            <p:nvPr/>
          </p:nvSpPr>
          <p:spPr>
            <a:xfrm>
              <a:off x="1712515" y="1826651"/>
              <a:ext cx="1078286" cy="400110"/>
            </a:xfrm>
            <a:prstGeom prst="rect">
              <a:avLst/>
            </a:prstGeom>
            <a:noFill/>
          </p:spPr>
          <p:txBody>
            <a:bodyPr wrap="square" rtlCol="0">
              <a:spAutoFit/>
            </a:bodyPr>
            <a:lstStyle/>
            <a:p>
              <a:r>
                <a:rPr lang="en-US" sz="2000" dirty="0"/>
                <a:t>Data</a:t>
              </a:r>
              <a:endParaRPr lang="en-US" sz="1200" dirty="0"/>
            </a:p>
          </p:txBody>
        </p:sp>
        <p:sp>
          <p:nvSpPr>
            <p:cNvPr id="22" name="TextBox 21">
              <a:extLst>
                <a:ext uri="{FF2B5EF4-FFF2-40B4-BE49-F238E27FC236}">
                  <a16:creationId xmlns:a16="http://schemas.microsoft.com/office/drawing/2014/main" id="{C62919BC-6D58-B042-146E-B3F2FA0B5EDB}"/>
                </a:ext>
              </a:extLst>
            </p:cNvPr>
            <p:cNvSpPr txBox="1"/>
            <p:nvPr/>
          </p:nvSpPr>
          <p:spPr>
            <a:xfrm>
              <a:off x="1505781" y="2423608"/>
              <a:ext cx="1491754" cy="400110"/>
            </a:xfrm>
            <a:prstGeom prst="rect">
              <a:avLst/>
            </a:prstGeom>
            <a:noFill/>
          </p:spPr>
          <p:txBody>
            <a:bodyPr wrap="square" rtlCol="0">
              <a:spAutoFit/>
            </a:bodyPr>
            <a:lstStyle/>
            <a:p>
              <a:r>
                <a:rPr lang="en-US" sz="2000" dirty="0"/>
                <a:t>Output</a:t>
              </a:r>
              <a:endParaRPr lang="en-US" sz="1200" dirty="0"/>
            </a:p>
          </p:txBody>
        </p:sp>
        <p:sp>
          <p:nvSpPr>
            <p:cNvPr id="23" name="TextBox 22">
              <a:extLst>
                <a:ext uri="{FF2B5EF4-FFF2-40B4-BE49-F238E27FC236}">
                  <a16:creationId xmlns:a16="http://schemas.microsoft.com/office/drawing/2014/main" id="{61D96B7D-15E8-FCAF-4BC8-1AA8D8D8E122}"/>
                </a:ext>
              </a:extLst>
            </p:cNvPr>
            <p:cNvSpPr txBox="1"/>
            <p:nvPr/>
          </p:nvSpPr>
          <p:spPr>
            <a:xfrm>
              <a:off x="6382034" y="2114791"/>
              <a:ext cx="1457271" cy="400110"/>
            </a:xfrm>
            <a:prstGeom prst="rect">
              <a:avLst/>
            </a:prstGeom>
            <a:noFill/>
          </p:spPr>
          <p:txBody>
            <a:bodyPr wrap="square" rtlCol="0">
              <a:spAutoFit/>
            </a:bodyPr>
            <a:lstStyle/>
            <a:p>
              <a:r>
                <a:rPr lang="en-US" sz="2000" dirty="0"/>
                <a:t>Program</a:t>
              </a:r>
              <a:endParaRPr lang="en-US" sz="1200" dirty="0"/>
            </a:p>
          </p:txBody>
        </p:sp>
        <p:sp>
          <p:nvSpPr>
            <p:cNvPr id="24" name="TextBox 23">
              <a:extLst>
                <a:ext uri="{FF2B5EF4-FFF2-40B4-BE49-F238E27FC236}">
                  <a16:creationId xmlns:a16="http://schemas.microsoft.com/office/drawing/2014/main" id="{73DD6703-E04C-E9FB-25C2-4B48069638ED}"/>
                </a:ext>
              </a:extLst>
            </p:cNvPr>
            <p:cNvSpPr txBox="1"/>
            <p:nvPr/>
          </p:nvSpPr>
          <p:spPr>
            <a:xfrm>
              <a:off x="3534371" y="2117178"/>
              <a:ext cx="1810561" cy="400110"/>
            </a:xfrm>
            <a:prstGeom prst="rect">
              <a:avLst/>
            </a:prstGeom>
            <a:noFill/>
          </p:spPr>
          <p:txBody>
            <a:bodyPr wrap="square" rtlCol="0">
              <a:spAutoFit/>
            </a:bodyPr>
            <a:lstStyle/>
            <a:p>
              <a:pPr algn="ctr"/>
              <a:r>
                <a:rPr lang="en-US" sz="2000" dirty="0"/>
                <a:t>Computer</a:t>
              </a:r>
              <a:endParaRPr lang="en-US" sz="1200" dirty="0"/>
            </a:p>
          </p:txBody>
        </p:sp>
      </p:grpSp>
    </p:spTree>
    <p:extLst>
      <p:ext uri="{BB962C8B-B14F-4D97-AF65-F5344CB8AC3E}">
        <p14:creationId xmlns:p14="http://schemas.microsoft.com/office/powerpoint/2010/main" val="1102343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77B96-5C43-862E-9D23-76796C2C15C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0D76D6-9543-0E6F-0D5E-78D98B0C4533}"/>
              </a:ext>
            </a:extLst>
          </p:cNvPr>
          <p:cNvSpPr>
            <a:spLocks noGrp="1"/>
          </p:cNvSpPr>
          <p:nvPr>
            <p:ph type="body" idx="1"/>
          </p:nvPr>
        </p:nvSpPr>
        <p:spPr/>
        <p:txBody>
          <a:bodyPr/>
          <a:lstStyle/>
          <a:p>
            <a:pPr marL="76200" indent="0">
              <a:buNone/>
            </a:pPr>
            <a:r>
              <a:rPr lang="en-US" sz="2000" b="0" dirty="0"/>
              <a:t>“Learning is (like) farming, which lets nature do most of the work. Farmers combine seeds and nutrients to grow crops. Learners combine knowledge with data to grow programs.”</a:t>
            </a:r>
          </a:p>
          <a:p>
            <a:pPr marL="0" indent="0" algn="r">
              <a:buNone/>
            </a:pPr>
            <a:r>
              <a:rPr lang="en-US" sz="2000" b="0" dirty="0"/>
              <a:t>- Pedro Domingos</a:t>
            </a:r>
            <a:r>
              <a:rPr lang="en-US" sz="2400" dirty="0"/>
              <a:t>	</a:t>
            </a:r>
          </a:p>
          <a:p>
            <a:pPr>
              <a:buSzPct val="100000"/>
            </a:pPr>
            <a:endParaRPr lang="en-US" sz="2200" b="0" dirty="0"/>
          </a:p>
        </p:txBody>
      </p:sp>
      <p:sp>
        <p:nvSpPr>
          <p:cNvPr id="3" name="Title 2">
            <a:extLst>
              <a:ext uri="{FF2B5EF4-FFF2-40B4-BE49-F238E27FC236}">
                <a16:creationId xmlns:a16="http://schemas.microsoft.com/office/drawing/2014/main" id="{4363624C-514E-FADF-F801-5214FA4A7E8C}"/>
              </a:ext>
            </a:extLst>
          </p:cNvPr>
          <p:cNvSpPr>
            <a:spLocks noGrp="1"/>
          </p:cNvSpPr>
          <p:nvPr>
            <p:ph type="title"/>
          </p:nvPr>
        </p:nvSpPr>
        <p:spPr/>
        <p:txBody>
          <a:bodyPr/>
          <a:lstStyle/>
          <a:p>
            <a:r>
              <a:rPr lang="en-US" dirty="0">
                <a:solidFill>
                  <a:srgbClr val="191300"/>
                </a:solidFill>
              </a:rPr>
              <a:t>What is Machine Learning?</a:t>
            </a:r>
            <a:endParaRPr lang="en-US" dirty="0"/>
          </a:p>
        </p:txBody>
      </p:sp>
    </p:spTree>
    <p:extLst>
      <p:ext uri="{BB962C8B-B14F-4D97-AF65-F5344CB8AC3E}">
        <p14:creationId xmlns:p14="http://schemas.microsoft.com/office/powerpoint/2010/main" val="501016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3EFF5-5F83-E39C-6F1F-D9530854D6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0EC6E8-3E16-1234-2953-D5D946B5EE27}"/>
              </a:ext>
            </a:extLst>
          </p:cNvPr>
          <p:cNvSpPr>
            <a:spLocks noGrp="1"/>
          </p:cNvSpPr>
          <p:nvPr>
            <p:ph type="title"/>
          </p:nvPr>
        </p:nvSpPr>
        <p:spPr/>
        <p:txBody>
          <a:bodyPr/>
          <a:lstStyle/>
          <a:p>
            <a:r>
              <a:rPr lang="en-US" dirty="0">
                <a:solidFill>
                  <a:srgbClr val="191300"/>
                </a:solidFill>
              </a:rPr>
              <a:t>“Flavors” of Machine Learning</a:t>
            </a:r>
            <a:endParaRPr lang="en-US" dirty="0"/>
          </a:p>
        </p:txBody>
      </p:sp>
      <p:sp>
        <p:nvSpPr>
          <p:cNvPr id="6" name="Text Placeholder 1">
            <a:extLst>
              <a:ext uri="{FF2B5EF4-FFF2-40B4-BE49-F238E27FC236}">
                <a16:creationId xmlns:a16="http://schemas.microsoft.com/office/drawing/2014/main" id="{00F9CE77-E4A2-B49A-78F1-B04313A0FAE2}"/>
              </a:ext>
            </a:extLst>
          </p:cNvPr>
          <p:cNvSpPr>
            <a:spLocks noGrp="1"/>
          </p:cNvSpPr>
          <p:nvPr>
            <p:ph type="body" idx="1"/>
          </p:nvPr>
        </p:nvSpPr>
        <p:spPr>
          <a:xfrm>
            <a:off x="447923" y="1305217"/>
            <a:ext cx="8197114" cy="2365901"/>
          </a:xfrm>
        </p:spPr>
        <p:txBody>
          <a:bodyPr/>
          <a:lstStyle/>
          <a:p>
            <a:pPr>
              <a:buSzPct val="100000"/>
            </a:pPr>
            <a:r>
              <a:rPr lang="en-US" sz="2200" b="0" dirty="0"/>
              <a:t>Supervised learning</a:t>
            </a:r>
          </a:p>
          <a:p>
            <a:pPr>
              <a:buSzPct val="100000"/>
            </a:pPr>
            <a:r>
              <a:rPr lang="en-US" sz="2200" b="0" dirty="0"/>
              <a:t>Unsupervised learning</a:t>
            </a:r>
          </a:p>
          <a:p>
            <a:pPr>
              <a:buSzPct val="100000"/>
            </a:pPr>
            <a:r>
              <a:rPr lang="en-US" sz="2200" b="0" dirty="0"/>
              <a:t>Semi-supervised learning</a:t>
            </a:r>
          </a:p>
          <a:p>
            <a:pPr>
              <a:buSzPct val="100000"/>
            </a:pPr>
            <a:r>
              <a:rPr lang="en-US" sz="2200" b="0" dirty="0"/>
              <a:t>Reinforcement learning</a:t>
            </a:r>
          </a:p>
          <a:p>
            <a:pPr>
              <a:buSzPct val="100000"/>
            </a:pPr>
            <a:endParaRPr lang="en-US" sz="2200" b="0" dirty="0"/>
          </a:p>
        </p:txBody>
      </p:sp>
    </p:spTree>
    <p:extLst>
      <p:ext uri="{BB962C8B-B14F-4D97-AF65-F5344CB8AC3E}">
        <p14:creationId xmlns:p14="http://schemas.microsoft.com/office/powerpoint/2010/main" val="2860312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9F744-8056-9D12-D1D6-2B5725DB3E6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599062-6760-1F8C-5901-7AFD2D8D988C}"/>
              </a:ext>
            </a:extLst>
          </p:cNvPr>
          <p:cNvSpPr>
            <a:spLocks noGrp="1"/>
          </p:cNvSpPr>
          <p:nvPr>
            <p:ph type="title"/>
          </p:nvPr>
        </p:nvSpPr>
        <p:spPr/>
        <p:txBody>
          <a:bodyPr/>
          <a:lstStyle/>
          <a:p>
            <a:r>
              <a:rPr lang="en-US" dirty="0">
                <a:solidFill>
                  <a:srgbClr val="191300"/>
                </a:solidFill>
              </a:rPr>
              <a:t>Supervised Learning</a:t>
            </a:r>
            <a:endParaRPr lang="en-US" dirty="0"/>
          </a:p>
        </p:txBody>
      </p:sp>
      <p:sp>
        <p:nvSpPr>
          <p:cNvPr id="6" name="Text Placeholder 1">
            <a:extLst>
              <a:ext uri="{FF2B5EF4-FFF2-40B4-BE49-F238E27FC236}">
                <a16:creationId xmlns:a16="http://schemas.microsoft.com/office/drawing/2014/main" id="{055B6841-50C7-65DA-D8E3-64BE1CB34D4E}"/>
              </a:ext>
            </a:extLst>
          </p:cNvPr>
          <p:cNvSpPr>
            <a:spLocks noGrp="1"/>
          </p:cNvSpPr>
          <p:nvPr>
            <p:ph type="body" idx="1"/>
          </p:nvPr>
        </p:nvSpPr>
        <p:spPr>
          <a:xfrm>
            <a:off x="447923" y="1305217"/>
            <a:ext cx="8197114" cy="2365901"/>
          </a:xfrm>
        </p:spPr>
        <p:txBody>
          <a:bodyPr/>
          <a:lstStyle/>
          <a:p>
            <a:r>
              <a:rPr lang="en-US" sz="1800" b="0" dirty="0"/>
              <a:t>We know the “correct” answer for values</a:t>
            </a:r>
          </a:p>
          <a:p>
            <a:pPr lvl="1"/>
            <a:r>
              <a:rPr lang="en-US" sz="1600" b="0" dirty="0"/>
              <a:t>We’re trying to model the input (independent) variables as they relate to the output (dependent) variables</a:t>
            </a:r>
          </a:p>
          <a:p>
            <a:r>
              <a:rPr lang="en-US" sz="1800" b="0" dirty="0"/>
              <a:t>Examples </a:t>
            </a:r>
          </a:p>
          <a:p>
            <a:pPr lvl="1"/>
            <a:r>
              <a:rPr lang="en-US" sz="1600" b="0" dirty="0"/>
              <a:t>Predicting whether a student will graduate from a university</a:t>
            </a:r>
          </a:p>
          <a:p>
            <a:pPr lvl="1"/>
            <a:r>
              <a:rPr lang="en-US" sz="1600" b="0" dirty="0"/>
              <a:t>Predicting salary upon graduation</a:t>
            </a:r>
          </a:p>
          <a:p>
            <a:pPr lvl="1"/>
            <a:r>
              <a:rPr lang="en-US" sz="1600" b="0" dirty="0"/>
              <a:t>Other examples?</a:t>
            </a:r>
          </a:p>
          <a:p>
            <a:pPr lvl="1"/>
            <a:endParaRPr lang="en-US" sz="1600" b="0" dirty="0"/>
          </a:p>
        </p:txBody>
      </p:sp>
    </p:spTree>
    <p:extLst>
      <p:ext uri="{BB962C8B-B14F-4D97-AF65-F5344CB8AC3E}">
        <p14:creationId xmlns:p14="http://schemas.microsoft.com/office/powerpoint/2010/main" val="495597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4BCC4-C709-DFD0-F2CD-98F40980A9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75BA8A-CD78-15C1-EAC4-9C4E445D1A2B}"/>
              </a:ext>
            </a:extLst>
          </p:cNvPr>
          <p:cNvSpPr>
            <a:spLocks noGrp="1"/>
          </p:cNvSpPr>
          <p:nvPr>
            <p:ph type="title"/>
          </p:nvPr>
        </p:nvSpPr>
        <p:spPr/>
        <p:txBody>
          <a:bodyPr/>
          <a:lstStyle/>
          <a:p>
            <a:r>
              <a:rPr lang="en-US" dirty="0">
                <a:solidFill>
                  <a:srgbClr val="191300"/>
                </a:solidFill>
              </a:rPr>
              <a:t>Unsupervised Learning</a:t>
            </a:r>
            <a:endParaRPr lang="en-US" dirty="0"/>
          </a:p>
        </p:txBody>
      </p:sp>
      <p:sp>
        <p:nvSpPr>
          <p:cNvPr id="6" name="Text Placeholder 1">
            <a:extLst>
              <a:ext uri="{FF2B5EF4-FFF2-40B4-BE49-F238E27FC236}">
                <a16:creationId xmlns:a16="http://schemas.microsoft.com/office/drawing/2014/main" id="{0BF77F84-CEF3-3BC3-AD50-AE21590BD921}"/>
              </a:ext>
            </a:extLst>
          </p:cNvPr>
          <p:cNvSpPr>
            <a:spLocks noGrp="1"/>
          </p:cNvSpPr>
          <p:nvPr>
            <p:ph type="body" idx="1"/>
          </p:nvPr>
        </p:nvSpPr>
        <p:spPr>
          <a:xfrm>
            <a:off x="447923" y="1305217"/>
            <a:ext cx="8197114" cy="2365901"/>
          </a:xfrm>
        </p:spPr>
        <p:txBody>
          <a:bodyPr/>
          <a:lstStyle/>
          <a:p>
            <a:r>
              <a:rPr lang="en-US" sz="1800" b="0" dirty="0"/>
              <a:t>We don’t know the “correct” answer for values</a:t>
            </a:r>
          </a:p>
          <a:p>
            <a:pPr lvl="1"/>
            <a:r>
              <a:rPr lang="en-US" sz="1600" b="0" dirty="0"/>
              <a:t>We’re trying to discover underlying structure</a:t>
            </a:r>
          </a:p>
          <a:p>
            <a:r>
              <a:rPr lang="en-US" sz="1800" b="0" dirty="0"/>
              <a:t>Examples </a:t>
            </a:r>
          </a:p>
          <a:p>
            <a:pPr lvl="1"/>
            <a:r>
              <a:rPr lang="en-US" sz="1600" b="0" dirty="0"/>
              <a:t>Extracting topics/themes from textual surveys of students</a:t>
            </a:r>
          </a:p>
          <a:p>
            <a:pPr lvl="1"/>
            <a:r>
              <a:rPr lang="en-US" sz="1600" b="0" dirty="0"/>
              <a:t>Understanding the relationships between different departments/programs</a:t>
            </a:r>
          </a:p>
          <a:p>
            <a:pPr lvl="1"/>
            <a:r>
              <a:rPr lang="en-US" sz="1600" b="0" dirty="0"/>
              <a:t>Finding bottlenecks in student course offerings</a:t>
            </a:r>
          </a:p>
        </p:txBody>
      </p:sp>
    </p:spTree>
    <p:extLst>
      <p:ext uri="{BB962C8B-B14F-4D97-AF65-F5344CB8AC3E}">
        <p14:creationId xmlns:p14="http://schemas.microsoft.com/office/powerpoint/2010/main" val="512895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BE855-B343-E1C0-1E1D-7BC89BED51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8E545C-BDA1-56BE-6DB3-1DCCAEFA9B58}"/>
              </a:ext>
            </a:extLst>
          </p:cNvPr>
          <p:cNvSpPr>
            <a:spLocks noGrp="1"/>
          </p:cNvSpPr>
          <p:nvPr>
            <p:ph type="title"/>
          </p:nvPr>
        </p:nvSpPr>
        <p:spPr/>
        <p:txBody>
          <a:bodyPr/>
          <a:lstStyle/>
          <a:p>
            <a:r>
              <a:rPr lang="en-US" dirty="0">
                <a:solidFill>
                  <a:srgbClr val="191300"/>
                </a:solidFill>
              </a:rPr>
              <a:t>“Pop” Quiz</a:t>
            </a:r>
            <a:endParaRPr lang="en-US" dirty="0"/>
          </a:p>
        </p:txBody>
      </p:sp>
      <p:sp>
        <p:nvSpPr>
          <p:cNvPr id="6" name="Text Placeholder 1">
            <a:extLst>
              <a:ext uri="{FF2B5EF4-FFF2-40B4-BE49-F238E27FC236}">
                <a16:creationId xmlns:a16="http://schemas.microsoft.com/office/drawing/2014/main" id="{D30ED184-FA6B-BBD6-CF8F-C3337684882E}"/>
              </a:ext>
            </a:extLst>
          </p:cNvPr>
          <p:cNvSpPr>
            <a:spLocks noGrp="1"/>
          </p:cNvSpPr>
          <p:nvPr>
            <p:ph type="body" idx="1"/>
          </p:nvPr>
        </p:nvSpPr>
        <p:spPr>
          <a:xfrm>
            <a:off x="447923" y="1305217"/>
            <a:ext cx="8197114" cy="2365901"/>
          </a:xfrm>
        </p:spPr>
        <p:txBody>
          <a:bodyPr/>
          <a:lstStyle/>
          <a:p>
            <a:pPr marL="76200" indent="0">
              <a:buNone/>
            </a:pPr>
            <a:r>
              <a:rPr lang="en-US" sz="2000" b="0" dirty="0"/>
              <a:t>Would you address each of the below with a supervised or unsupervised learning algorithm?</a:t>
            </a:r>
          </a:p>
          <a:p>
            <a:pPr>
              <a:buSzPct val="100000"/>
            </a:pPr>
            <a:r>
              <a:rPr lang="en-US" sz="1600" b="0" dirty="0"/>
              <a:t>Given email labelled spam or not, build a spam detector</a:t>
            </a:r>
          </a:p>
          <a:p>
            <a:pPr>
              <a:buSzPct val="100000"/>
            </a:pPr>
            <a:r>
              <a:rPr lang="en-US" sz="1600" b="0" dirty="0"/>
              <a:t>Given news articles on the web, group them into sets based on topic</a:t>
            </a:r>
          </a:p>
          <a:p>
            <a:pPr>
              <a:buSzPct val="100000"/>
            </a:pPr>
            <a:r>
              <a:rPr lang="en-US" sz="1600" b="0" dirty="0"/>
              <a:t>Given a database of customer data, find market segments/customer groups</a:t>
            </a:r>
          </a:p>
          <a:p>
            <a:pPr>
              <a:buSzPct val="100000"/>
            </a:pPr>
            <a:r>
              <a:rPr lang="en-US" sz="1600" b="0" dirty="0"/>
              <a:t>Given patients with a disease, determine if new patients have the disease</a:t>
            </a:r>
          </a:p>
          <a:p>
            <a:pPr>
              <a:buSzPct val="100000"/>
            </a:pPr>
            <a:r>
              <a:rPr lang="en-US" sz="1600" b="0" dirty="0"/>
              <a:t>Given phone records of individuals, determine which are the wealthiest</a:t>
            </a:r>
          </a:p>
          <a:p>
            <a:pPr>
              <a:buSzPct val="100000"/>
            </a:pPr>
            <a:r>
              <a:rPr lang="en-US" sz="1600" b="0" dirty="0"/>
              <a:t>Given phone records of individuals and survey data about their income, predict the incomes of new subscribers</a:t>
            </a:r>
          </a:p>
        </p:txBody>
      </p:sp>
    </p:spTree>
    <p:extLst>
      <p:ext uri="{BB962C8B-B14F-4D97-AF65-F5344CB8AC3E}">
        <p14:creationId xmlns:p14="http://schemas.microsoft.com/office/powerpoint/2010/main" val="345829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0244C-120F-368A-70F4-67F8AD88740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F4F13DA-4FCF-AFA1-DA1E-C4BE1B2BC30D}"/>
              </a:ext>
            </a:extLst>
          </p:cNvPr>
          <p:cNvSpPr>
            <a:spLocks noGrp="1"/>
          </p:cNvSpPr>
          <p:nvPr>
            <p:ph type="body" idx="1"/>
          </p:nvPr>
        </p:nvSpPr>
        <p:spPr/>
        <p:txBody>
          <a:bodyPr/>
          <a:lstStyle/>
          <a:p>
            <a:r>
              <a:rPr lang="en-US" b="0" i="0" u="none" strike="noStrike" cap="none" dirty="0">
                <a:solidFill>
                  <a:srgbClr val="191300"/>
                </a:solidFill>
                <a:latin typeface="Open Sans"/>
                <a:ea typeface="Open Sans"/>
                <a:cs typeface="Open Sans"/>
                <a:sym typeface="Open Sans"/>
              </a:rPr>
              <a:t>You will need to have the following python packages installed and working for the demos:</a:t>
            </a:r>
          </a:p>
          <a:p>
            <a:pPr lvl="1"/>
            <a:r>
              <a:rPr lang="en-US" sz="1400" b="0" dirty="0"/>
              <a:t>pandas</a:t>
            </a:r>
          </a:p>
          <a:p>
            <a:pPr lvl="1"/>
            <a:r>
              <a:rPr lang="en-US" sz="1400" b="0" dirty="0" err="1">
                <a:sym typeface="Arial"/>
              </a:rPr>
              <a:t>numpy</a:t>
            </a:r>
            <a:endParaRPr lang="en-US" sz="1400" b="0" dirty="0">
              <a:sym typeface="Arial"/>
            </a:endParaRPr>
          </a:p>
          <a:p>
            <a:pPr lvl="1"/>
            <a:r>
              <a:rPr lang="en-US" sz="1400" b="0" dirty="0">
                <a:sym typeface="Arial"/>
              </a:rPr>
              <a:t>seaborn (and/or matplotlib)</a:t>
            </a:r>
          </a:p>
          <a:p>
            <a:pPr lvl="1"/>
            <a:r>
              <a:rPr lang="en-US" sz="1400" b="0" dirty="0" err="1">
                <a:sym typeface="Arial"/>
              </a:rPr>
              <a:t>sklearn</a:t>
            </a:r>
            <a:endParaRPr lang="en-US" sz="1400" b="0" dirty="0">
              <a:sym typeface="Arial"/>
            </a:endParaRPr>
          </a:p>
          <a:p>
            <a:pPr lvl="1"/>
            <a:r>
              <a:rPr lang="en-US" sz="1400" b="0" dirty="0" err="1">
                <a:sym typeface="Arial"/>
              </a:rPr>
              <a:t>statsmodels</a:t>
            </a:r>
            <a:endParaRPr lang="en-US" sz="1400" b="0" dirty="0">
              <a:sym typeface="Arial"/>
            </a:endParaRPr>
          </a:p>
          <a:p>
            <a:pPr lvl="1"/>
            <a:r>
              <a:rPr lang="en-US" sz="1400" b="0" dirty="0">
                <a:sym typeface="Arial"/>
              </a:rPr>
              <a:t>random</a:t>
            </a:r>
          </a:p>
          <a:p>
            <a:pPr lvl="1"/>
            <a:endParaRPr lang="en-US" sz="1400" b="0" dirty="0">
              <a:sym typeface="Arial"/>
            </a:endParaRPr>
          </a:p>
        </p:txBody>
      </p:sp>
      <p:sp>
        <p:nvSpPr>
          <p:cNvPr id="3" name="Title 2">
            <a:extLst>
              <a:ext uri="{FF2B5EF4-FFF2-40B4-BE49-F238E27FC236}">
                <a16:creationId xmlns:a16="http://schemas.microsoft.com/office/drawing/2014/main" id="{8E1629AF-602B-E477-AB23-1692BC8BA986}"/>
              </a:ext>
            </a:extLst>
          </p:cNvPr>
          <p:cNvSpPr>
            <a:spLocks noGrp="1"/>
          </p:cNvSpPr>
          <p:nvPr>
            <p:ph type="title"/>
          </p:nvPr>
        </p:nvSpPr>
        <p:spPr/>
        <p:txBody>
          <a:bodyPr/>
          <a:lstStyle/>
          <a:p>
            <a:r>
              <a:rPr lang="en-US" dirty="0">
                <a:solidFill>
                  <a:srgbClr val="191300"/>
                </a:solidFill>
              </a:rPr>
              <a:t>You Will Need…</a:t>
            </a:r>
            <a:endParaRPr lang="en-US" dirty="0"/>
          </a:p>
        </p:txBody>
      </p:sp>
    </p:spTree>
    <p:extLst>
      <p:ext uri="{BB962C8B-B14F-4D97-AF65-F5344CB8AC3E}">
        <p14:creationId xmlns:p14="http://schemas.microsoft.com/office/powerpoint/2010/main" val="1198203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FFB84-0FBD-A9B0-839E-EB729F4F22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6EB206-1219-A780-9504-8D315B0A2066}"/>
              </a:ext>
            </a:extLst>
          </p:cNvPr>
          <p:cNvSpPr>
            <a:spLocks noGrp="1"/>
          </p:cNvSpPr>
          <p:nvPr>
            <p:ph type="title"/>
          </p:nvPr>
        </p:nvSpPr>
        <p:spPr/>
        <p:txBody>
          <a:bodyPr/>
          <a:lstStyle/>
          <a:p>
            <a:r>
              <a:rPr lang="en-US" dirty="0">
                <a:solidFill>
                  <a:srgbClr val="191300"/>
                </a:solidFill>
              </a:rPr>
              <a:t>Semi-supervised Learning</a:t>
            </a:r>
            <a:endParaRPr lang="en-US" dirty="0"/>
          </a:p>
        </p:txBody>
      </p:sp>
      <p:sp>
        <p:nvSpPr>
          <p:cNvPr id="6" name="Text Placeholder 1">
            <a:extLst>
              <a:ext uri="{FF2B5EF4-FFF2-40B4-BE49-F238E27FC236}">
                <a16:creationId xmlns:a16="http://schemas.microsoft.com/office/drawing/2014/main" id="{DD408D07-74F5-5AE0-E7CE-45F37E843C90}"/>
              </a:ext>
            </a:extLst>
          </p:cNvPr>
          <p:cNvSpPr>
            <a:spLocks noGrp="1"/>
          </p:cNvSpPr>
          <p:nvPr>
            <p:ph type="body" idx="1"/>
          </p:nvPr>
        </p:nvSpPr>
        <p:spPr>
          <a:xfrm>
            <a:off x="447923" y="1305217"/>
            <a:ext cx="8197114" cy="2365901"/>
          </a:xfrm>
        </p:spPr>
        <p:txBody>
          <a:bodyPr/>
          <a:lstStyle/>
          <a:p>
            <a:r>
              <a:rPr lang="en-US" sz="1800" b="0" dirty="0"/>
              <a:t>We know the “correct” answer for some values</a:t>
            </a:r>
          </a:p>
          <a:p>
            <a:pPr lvl="1"/>
            <a:r>
              <a:rPr lang="en-US" sz="1600" b="0" dirty="0"/>
              <a:t>The input data contains both labelled and unlabeled instances</a:t>
            </a:r>
          </a:p>
          <a:p>
            <a:r>
              <a:rPr lang="en-US" sz="1800" b="0" dirty="0"/>
              <a:t>Examples?</a:t>
            </a:r>
          </a:p>
        </p:txBody>
      </p:sp>
    </p:spTree>
    <p:extLst>
      <p:ext uri="{BB962C8B-B14F-4D97-AF65-F5344CB8AC3E}">
        <p14:creationId xmlns:p14="http://schemas.microsoft.com/office/powerpoint/2010/main" val="636066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9919D-FA01-6EA4-A8D1-4B8FDE939E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30E235-8A74-F4EE-BC9D-061FD22A9492}"/>
              </a:ext>
            </a:extLst>
          </p:cNvPr>
          <p:cNvSpPr>
            <a:spLocks noGrp="1"/>
          </p:cNvSpPr>
          <p:nvPr>
            <p:ph type="title"/>
          </p:nvPr>
        </p:nvSpPr>
        <p:spPr/>
        <p:txBody>
          <a:bodyPr/>
          <a:lstStyle/>
          <a:p>
            <a:r>
              <a:rPr lang="en-US" dirty="0">
                <a:solidFill>
                  <a:srgbClr val="191300"/>
                </a:solidFill>
              </a:rPr>
              <a:t>Reinforcement Learning</a:t>
            </a:r>
            <a:endParaRPr lang="en-US" dirty="0"/>
          </a:p>
        </p:txBody>
      </p:sp>
      <p:sp>
        <p:nvSpPr>
          <p:cNvPr id="6" name="Text Placeholder 1">
            <a:extLst>
              <a:ext uri="{FF2B5EF4-FFF2-40B4-BE49-F238E27FC236}">
                <a16:creationId xmlns:a16="http://schemas.microsoft.com/office/drawing/2014/main" id="{D1A20B42-8C06-C641-8BDE-13D2913C9C63}"/>
              </a:ext>
            </a:extLst>
          </p:cNvPr>
          <p:cNvSpPr>
            <a:spLocks noGrp="1"/>
          </p:cNvSpPr>
          <p:nvPr>
            <p:ph type="body" idx="1"/>
          </p:nvPr>
        </p:nvSpPr>
        <p:spPr>
          <a:xfrm>
            <a:off x="447923" y="1305217"/>
            <a:ext cx="8197114" cy="2365901"/>
          </a:xfrm>
        </p:spPr>
        <p:txBody>
          <a:bodyPr/>
          <a:lstStyle/>
          <a:p>
            <a:r>
              <a:rPr lang="en-US" sz="1800" b="0" dirty="0"/>
              <a:t>We develop “agents” that seek to maximize “reward”</a:t>
            </a:r>
          </a:p>
          <a:p>
            <a:pPr lvl="1"/>
            <a:r>
              <a:rPr lang="en-US" sz="1600" b="0" dirty="0"/>
              <a:t>We’re trying to build models that will seek to maximize some gain</a:t>
            </a:r>
          </a:p>
          <a:p>
            <a:r>
              <a:rPr lang="en-US" sz="1800" b="0" dirty="0"/>
              <a:t>Examples </a:t>
            </a:r>
          </a:p>
          <a:p>
            <a:pPr lvl="1"/>
            <a:r>
              <a:rPr lang="en-US" sz="1600" b="0" dirty="0"/>
              <a:t>Creating personalized curricula for students</a:t>
            </a:r>
          </a:p>
          <a:p>
            <a:pPr lvl="1"/>
            <a:r>
              <a:rPr lang="en-US" sz="1600" b="0" dirty="0"/>
              <a:t>Creating educational content for students</a:t>
            </a:r>
          </a:p>
          <a:p>
            <a:pPr lvl="1"/>
            <a:endParaRPr lang="en-US" sz="1600" b="0" dirty="0"/>
          </a:p>
        </p:txBody>
      </p:sp>
    </p:spTree>
    <p:extLst>
      <p:ext uri="{BB962C8B-B14F-4D97-AF65-F5344CB8AC3E}">
        <p14:creationId xmlns:p14="http://schemas.microsoft.com/office/powerpoint/2010/main" val="1202391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EFC6A-EE17-C786-3DAB-3F833358FC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374AF4-A24F-F3B1-22AA-57F8A29F4CD0}"/>
              </a:ext>
            </a:extLst>
          </p:cNvPr>
          <p:cNvSpPr>
            <a:spLocks noGrp="1"/>
          </p:cNvSpPr>
          <p:nvPr>
            <p:ph type="title"/>
          </p:nvPr>
        </p:nvSpPr>
        <p:spPr/>
        <p:txBody>
          <a:bodyPr/>
          <a:lstStyle/>
          <a:p>
            <a:r>
              <a:rPr lang="en-US" dirty="0">
                <a:solidFill>
                  <a:srgbClr val="191300"/>
                </a:solidFill>
              </a:rPr>
              <a:t>ML Basics</a:t>
            </a:r>
            <a:endParaRPr lang="en-US" dirty="0"/>
          </a:p>
        </p:txBody>
      </p:sp>
      <p:sp>
        <p:nvSpPr>
          <p:cNvPr id="6" name="Text Placeholder 1">
            <a:extLst>
              <a:ext uri="{FF2B5EF4-FFF2-40B4-BE49-F238E27FC236}">
                <a16:creationId xmlns:a16="http://schemas.microsoft.com/office/drawing/2014/main" id="{EA308BEB-A54B-085F-0055-21934EBA86D8}"/>
              </a:ext>
            </a:extLst>
          </p:cNvPr>
          <p:cNvSpPr>
            <a:spLocks noGrp="1"/>
          </p:cNvSpPr>
          <p:nvPr>
            <p:ph type="body" idx="1"/>
          </p:nvPr>
        </p:nvSpPr>
        <p:spPr>
          <a:xfrm>
            <a:off x="447923" y="1305217"/>
            <a:ext cx="8197114" cy="2365901"/>
          </a:xfrm>
        </p:spPr>
        <p:txBody>
          <a:bodyPr/>
          <a:lstStyle/>
          <a:p>
            <a:r>
              <a:rPr lang="en-US" sz="2000" b="0" dirty="0"/>
              <a:t>Thousands of ML algorithms</a:t>
            </a:r>
          </a:p>
          <a:p>
            <a:pPr lvl="1"/>
            <a:r>
              <a:rPr lang="en-US" sz="1800" b="0" dirty="0"/>
              <a:t>No one knows them all</a:t>
            </a:r>
          </a:p>
          <a:p>
            <a:pPr lvl="1"/>
            <a:r>
              <a:rPr lang="en-US" sz="1800" b="0" dirty="0"/>
              <a:t>Often tweaks or small improvements to existing approaches</a:t>
            </a:r>
          </a:p>
          <a:p>
            <a:pPr lvl="1"/>
            <a:endParaRPr lang="en-US" b="0" dirty="0"/>
          </a:p>
        </p:txBody>
      </p:sp>
    </p:spTree>
    <p:extLst>
      <p:ext uri="{BB962C8B-B14F-4D97-AF65-F5344CB8AC3E}">
        <p14:creationId xmlns:p14="http://schemas.microsoft.com/office/powerpoint/2010/main" val="538944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582A3-FB88-C877-9283-EE4CD11289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C2DB0D-7A83-0853-B5CE-519166C0767E}"/>
              </a:ext>
            </a:extLst>
          </p:cNvPr>
          <p:cNvSpPr>
            <a:spLocks noGrp="1"/>
          </p:cNvSpPr>
          <p:nvPr>
            <p:ph type="title"/>
          </p:nvPr>
        </p:nvSpPr>
        <p:spPr/>
        <p:txBody>
          <a:bodyPr/>
          <a:lstStyle/>
          <a:p>
            <a:r>
              <a:rPr lang="en-US" dirty="0">
                <a:solidFill>
                  <a:srgbClr val="191300"/>
                </a:solidFill>
              </a:rPr>
              <a:t>ML Basics</a:t>
            </a:r>
            <a:endParaRPr lang="en-US" dirty="0"/>
          </a:p>
        </p:txBody>
      </p:sp>
      <p:sp>
        <p:nvSpPr>
          <p:cNvPr id="6" name="Text Placeholder 1">
            <a:extLst>
              <a:ext uri="{FF2B5EF4-FFF2-40B4-BE49-F238E27FC236}">
                <a16:creationId xmlns:a16="http://schemas.microsoft.com/office/drawing/2014/main" id="{8565F523-CAA7-07F5-31D3-FB09A5B27FD7}"/>
              </a:ext>
            </a:extLst>
          </p:cNvPr>
          <p:cNvSpPr>
            <a:spLocks noGrp="1"/>
          </p:cNvSpPr>
          <p:nvPr>
            <p:ph type="body" idx="1"/>
          </p:nvPr>
        </p:nvSpPr>
        <p:spPr>
          <a:xfrm>
            <a:off x="447923" y="1305217"/>
            <a:ext cx="8197114" cy="2365901"/>
          </a:xfrm>
        </p:spPr>
        <p:txBody>
          <a:bodyPr/>
          <a:lstStyle/>
          <a:p>
            <a:r>
              <a:rPr lang="en-US" sz="2000" b="0" dirty="0"/>
              <a:t>Thousands of ML algorithms</a:t>
            </a:r>
          </a:p>
          <a:p>
            <a:pPr lvl="1"/>
            <a:r>
              <a:rPr lang="en-US" sz="1800" b="0" dirty="0"/>
              <a:t>No one knows them all</a:t>
            </a:r>
          </a:p>
          <a:p>
            <a:pPr lvl="1"/>
            <a:r>
              <a:rPr lang="en-US" sz="1800" b="0" dirty="0"/>
              <a:t>Often tweaks or small improvements to existing approaches</a:t>
            </a:r>
          </a:p>
          <a:p>
            <a:r>
              <a:rPr lang="en-US" sz="2000" b="0" dirty="0"/>
              <a:t>Every ML algorithm has three components</a:t>
            </a:r>
          </a:p>
          <a:p>
            <a:pPr lvl="1"/>
            <a:r>
              <a:rPr lang="en-US" sz="1800" b="0" dirty="0"/>
              <a:t>The representation (the model)</a:t>
            </a:r>
          </a:p>
          <a:p>
            <a:pPr lvl="1"/>
            <a:r>
              <a:rPr lang="en-US" sz="1800" b="0" dirty="0"/>
              <a:t>The evaluation (the cost/objective function)</a:t>
            </a:r>
          </a:p>
          <a:p>
            <a:pPr lvl="1"/>
            <a:r>
              <a:rPr lang="en-US" sz="1800" b="0" dirty="0"/>
              <a:t>The optimization (the search)</a:t>
            </a:r>
          </a:p>
          <a:p>
            <a:pPr lvl="1"/>
            <a:endParaRPr lang="en-US" b="0" dirty="0"/>
          </a:p>
        </p:txBody>
      </p:sp>
    </p:spTree>
    <p:extLst>
      <p:ext uri="{BB962C8B-B14F-4D97-AF65-F5344CB8AC3E}">
        <p14:creationId xmlns:p14="http://schemas.microsoft.com/office/powerpoint/2010/main" val="2963132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9DD12-E47C-D758-D11D-BA3CC3252F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67188F-EEC6-13D5-0FF3-27E6808FC341}"/>
              </a:ext>
            </a:extLst>
          </p:cNvPr>
          <p:cNvSpPr>
            <a:spLocks noGrp="1"/>
          </p:cNvSpPr>
          <p:nvPr>
            <p:ph type="title"/>
          </p:nvPr>
        </p:nvSpPr>
        <p:spPr/>
        <p:txBody>
          <a:bodyPr/>
          <a:lstStyle/>
          <a:p>
            <a:r>
              <a:rPr lang="en-US" dirty="0">
                <a:solidFill>
                  <a:srgbClr val="191300"/>
                </a:solidFill>
              </a:rPr>
              <a:t>Designing for Prediction: Key Ideas</a:t>
            </a:r>
            <a:endParaRPr lang="en-US" dirty="0"/>
          </a:p>
        </p:txBody>
      </p:sp>
      <p:sp>
        <p:nvSpPr>
          <p:cNvPr id="6" name="Text Placeholder 1">
            <a:extLst>
              <a:ext uri="{FF2B5EF4-FFF2-40B4-BE49-F238E27FC236}">
                <a16:creationId xmlns:a16="http://schemas.microsoft.com/office/drawing/2014/main" id="{1F5221E8-DCDE-FEF8-7F7F-7434291CA50F}"/>
              </a:ext>
            </a:extLst>
          </p:cNvPr>
          <p:cNvSpPr>
            <a:spLocks noGrp="1"/>
          </p:cNvSpPr>
          <p:nvPr>
            <p:ph type="body" idx="1"/>
          </p:nvPr>
        </p:nvSpPr>
        <p:spPr>
          <a:xfrm>
            <a:off x="447923" y="1305217"/>
            <a:ext cx="8197114" cy="2365901"/>
          </a:xfrm>
        </p:spPr>
        <p:txBody>
          <a:bodyPr/>
          <a:lstStyle/>
          <a:p>
            <a:pPr>
              <a:buSzPct val="100000"/>
            </a:pPr>
            <a:r>
              <a:rPr lang="en-US" sz="2000" b="0" dirty="0"/>
              <a:t>Generalization and overfitting</a:t>
            </a:r>
          </a:p>
          <a:p>
            <a:pPr>
              <a:buSzPct val="100000"/>
            </a:pPr>
            <a:r>
              <a:rPr lang="en-US" sz="2000" b="0" dirty="0"/>
              <a:t>Training, validation, and test data</a:t>
            </a:r>
          </a:p>
          <a:p>
            <a:pPr>
              <a:buSzPct val="100000"/>
            </a:pPr>
            <a:r>
              <a:rPr lang="en-US" sz="2000" b="0" dirty="0"/>
              <a:t>Evaluation metrics</a:t>
            </a:r>
          </a:p>
          <a:p>
            <a:pPr>
              <a:buSzPct val="100000"/>
            </a:pPr>
            <a:r>
              <a:rPr lang="en-US" sz="2000" b="0" dirty="0"/>
              <a:t>Baselines</a:t>
            </a:r>
          </a:p>
          <a:p>
            <a:pPr>
              <a:buSzPct val="100000"/>
            </a:pPr>
            <a:r>
              <a:rPr lang="en-US" sz="2000" b="0" dirty="0"/>
              <a:t>Error analysis</a:t>
            </a:r>
          </a:p>
        </p:txBody>
      </p:sp>
    </p:spTree>
    <p:extLst>
      <p:ext uri="{BB962C8B-B14F-4D97-AF65-F5344CB8AC3E}">
        <p14:creationId xmlns:p14="http://schemas.microsoft.com/office/powerpoint/2010/main" val="318651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59A58-5D40-B5C1-9A5A-65D592B390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ECD7FF-87D0-9CF9-0499-422F8EEAC00A}"/>
              </a:ext>
            </a:extLst>
          </p:cNvPr>
          <p:cNvSpPr>
            <a:spLocks noGrp="1"/>
          </p:cNvSpPr>
          <p:nvPr>
            <p:ph type="title"/>
          </p:nvPr>
        </p:nvSpPr>
        <p:spPr/>
        <p:txBody>
          <a:bodyPr/>
          <a:lstStyle/>
          <a:p>
            <a:r>
              <a:rPr lang="en-US" dirty="0">
                <a:solidFill>
                  <a:srgbClr val="191300"/>
                </a:solidFill>
              </a:rPr>
              <a:t>Modeling Education and Income</a:t>
            </a:r>
            <a:endParaRPr lang="en-US" dirty="0"/>
          </a:p>
        </p:txBody>
      </p:sp>
      <p:pic>
        <p:nvPicPr>
          <p:cNvPr id="7" name="Picture 6">
            <a:extLst>
              <a:ext uri="{FF2B5EF4-FFF2-40B4-BE49-F238E27FC236}">
                <a16:creationId xmlns:a16="http://schemas.microsoft.com/office/drawing/2014/main" id="{9507E683-1CA6-A7D8-96AC-3FFAADBE83D5}"/>
              </a:ext>
            </a:extLst>
          </p:cNvPr>
          <p:cNvPicPr>
            <a:picLocks noChangeAspect="1"/>
          </p:cNvPicPr>
          <p:nvPr/>
        </p:nvPicPr>
        <p:blipFill>
          <a:blip r:embed="rId2"/>
          <a:stretch>
            <a:fillRect/>
          </a:stretch>
        </p:blipFill>
        <p:spPr>
          <a:xfrm>
            <a:off x="1" y="1047889"/>
            <a:ext cx="3090281" cy="2131229"/>
          </a:xfrm>
          <a:prstGeom prst="rect">
            <a:avLst/>
          </a:prstGeom>
        </p:spPr>
      </p:pic>
    </p:spTree>
    <p:extLst>
      <p:ext uri="{BB962C8B-B14F-4D97-AF65-F5344CB8AC3E}">
        <p14:creationId xmlns:p14="http://schemas.microsoft.com/office/powerpoint/2010/main" val="3424735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A4784-0635-E6C1-0CEA-7373226C8A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34A34A-3B76-B5EB-6550-CB3FAA4594A8}"/>
              </a:ext>
            </a:extLst>
          </p:cNvPr>
          <p:cNvSpPr>
            <a:spLocks noGrp="1"/>
          </p:cNvSpPr>
          <p:nvPr>
            <p:ph type="title"/>
          </p:nvPr>
        </p:nvSpPr>
        <p:spPr/>
        <p:txBody>
          <a:bodyPr/>
          <a:lstStyle/>
          <a:p>
            <a:r>
              <a:rPr lang="en-US" dirty="0">
                <a:solidFill>
                  <a:srgbClr val="191300"/>
                </a:solidFill>
              </a:rPr>
              <a:t>Modeling Education and Income</a:t>
            </a:r>
            <a:endParaRPr lang="en-US" dirty="0"/>
          </a:p>
        </p:txBody>
      </p:sp>
      <p:pic>
        <p:nvPicPr>
          <p:cNvPr id="7" name="Picture 6">
            <a:extLst>
              <a:ext uri="{FF2B5EF4-FFF2-40B4-BE49-F238E27FC236}">
                <a16:creationId xmlns:a16="http://schemas.microsoft.com/office/drawing/2014/main" id="{5B9A78FC-85E9-39D6-C7EA-D4EDF726FFBA}"/>
              </a:ext>
            </a:extLst>
          </p:cNvPr>
          <p:cNvPicPr>
            <a:picLocks noChangeAspect="1"/>
          </p:cNvPicPr>
          <p:nvPr/>
        </p:nvPicPr>
        <p:blipFill>
          <a:blip r:embed="rId2"/>
          <a:stretch>
            <a:fillRect/>
          </a:stretch>
        </p:blipFill>
        <p:spPr>
          <a:xfrm>
            <a:off x="1" y="1047889"/>
            <a:ext cx="3090281" cy="2131229"/>
          </a:xfrm>
          <a:prstGeom prst="rect">
            <a:avLst/>
          </a:prstGeom>
        </p:spPr>
      </p:pic>
      <p:pic>
        <p:nvPicPr>
          <p:cNvPr id="9" name="Picture 8">
            <a:extLst>
              <a:ext uri="{FF2B5EF4-FFF2-40B4-BE49-F238E27FC236}">
                <a16:creationId xmlns:a16="http://schemas.microsoft.com/office/drawing/2014/main" id="{F96C01E2-1156-A5E4-B546-315938A20256}"/>
              </a:ext>
            </a:extLst>
          </p:cNvPr>
          <p:cNvPicPr>
            <a:picLocks noChangeAspect="1"/>
          </p:cNvPicPr>
          <p:nvPr/>
        </p:nvPicPr>
        <p:blipFill>
          <a:blip r:embed="rId3"/>
          <a:stretch>
            <a:fillRect/>
          </a:stretch>
        </p:blipFill>
        <p:spPr>
          <a:xfrm>
            <a:off x="2922666" y="1052533"/>
            <a:ext cx="3132761" cy="2141935"/>
          </a:xfrm>
          <a:prstGeom prst="rect">
            <a:avLst/>
          </a:prstGeom>
        </p:spPr>
      </p:pic>
    </p:spTree>
    <p:extLst>
      <p:ext uri="{BB962C8B-B14F-4D97-AF65-F5344CB8AC3E}">
        <p14:creationId xmlns:p14="http://schemas.microsoft.com/office/powerpoint/2010/main" val="2258170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36346-22EC-ED3C-C731-2377883EA2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344EAC-CB6D-A87F-1893-5974B928341D}"/>
              </a:ext>
            </a:extLst>
          </p:cNvPr>
          <p:cNvSpPr>
            <a:spLocks noGrp="1"/>
          </p:cNvSpPr>
          <p:nvPr>
            <p:ph type="title"/>
          </p:nvPr>
        </p:nvSpPr>
        <p:spPr/>
        <p:txBody>
          <a:bodyPr/>
          <a:lstStyle/>
          <a:p>
            <a:r>
              <a:rPr lang="en-US" dirty="0">
                <a:solidFill>
                  <a:srgbClr val="191300"/>
                </a:solidFill>
              </a:rPr>
              <a:t>Modeling Education and Income</a:t>
            </a:r>
            <a:endParaRPr lang="en-US" dirty="0"/>
          </a:p>
        </p:txBody>
      </p:sp>
      <p:pic>
        <p:nvPicPr>
          <p:cNvPr id="7" name="Picture 6">
            <a:extLst>
              <a:ext uri="{FF2B5EF4-FFF2-40B4-BE49-F238E27FC236}">
                <a16:creationId xmlns:a16="http://schemas.microsoft.com/office/drawing/2014/main" id="{7F270F0D-33BF-29FA-E428-718A7B6F3FEE}"/>
              </a:ext>
            </a:extLst>
          </p:cNvPr>
          <p:cNvPicPr>
            <a:picLocks noChangeAspect="1"/>
          </p:cNvPicPr>
          <p:nvPr/>
        </p:nvPicPr>
        <p:blipFill>
          <a:blip r:embed="rId2"/>
          <a:stretch>
            <a:fillRect/>
          </a:stretch>
        </p:blipFill>
        <p:spPr>
          <a:xfrm>
            <a:off x="1" y="1047889"/>
            <a:ext cx="3090281" cy="2131229"/>
          </a:xfrm>
          <a:prstGeom prst="rect">
            <a:avLst/>
          </a:prstGeom>
        </p:spPr>
      </p:pic>
      <p:pic>
        <p:nvPicPr>
          <p:cNvPr id="2" name="Picture 1">
            <a:extLst>
              <a:ext uri="{FF2B5EF4-FFF2-40B4-BE49-F238E27FC236}">
                <a16:creationId xmlns:a16="http://schemas.microsoft.com/office/drawing/2014/main" id="{E6F0A8D4-BEC0-E56B-D85B-F2A6C7974596}"/>
              </a:ext>
            </a:extLst>
          </p:cNvPr>
          <p:cNvPicPr>
            <a:picLocks noChangeAspect="1"/>
          </p:cNvPicPr>
          <p:nvPr/>
        </p:nvPicPr>
        <p:blipFill>
          <a:blip r:embed="rId3"/>
          <a:stretch>
            <a:fillRect/>
          </a:stretch>
        </p:blipFill>
        <p:spPr>
          <a:xfrm>
            <a:off x="2922666" y="1052533"/>
            <a:ext cx="3132761" cy="2141935"/>
          </a:xfrm>
          <a:prstGeom prst="rect">
            <a:avLst/>
          </a:prstGeom>
        </p:spPr>
      </p:pic>
      <p:pic>
        <p:nvPicPr>
          <p:cNvPr id="4" name="Picture 3">
            <a:extLst>
              <a:ext uri="{FF2B5EF4-FFF2-40B4-BE49-F238E27FC236}">
                <a16:creationId xmlns:a16="http://schemas.microsoft.com/office/drawing/2014/main" id="{29F0F12B-25EA-1D3D-088E-39B92B863EF7}"/>
              </a:ext>
            </a:extLst>
          </p:cNvPr>
          <p:cNvPicPr>
            <a:picLocks noChangeAspect="1"/>
          </p:cNvPicPr>
          <p:nvPr/>
        </p:nvPicPr>
        <p:blipFill>
          <a:blip r:embed="rId4"/>
          <a:stretch>
            <a:fillRect/>
          </a:stretch>
        </p:blipFill>
        <p:spPr>
          <a:xfrm>
            <a:off x="6012947" y="1106523"/>
            <a:ext cx="3112584" cy="2087945"/>
          </a:xfrm>
          <a:prstGeom prst="rect">
            <a:avLst/>
          </a:prstGeom>
        </p:spPr>
      </p:pic>
    </p:spTree>
    <p:extLst>
      <p:ext uri="{BB962C8B-B14F-4D97-AF65-F5344CB8AC3E}">
        <p14:creationId xmlns:p14="http://schemas.microsoft.com/office/powerpoint/2010/main" val="3112904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2E7E9-4118-814D-9713-3C2F3FF16C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1467128-3F46-D87B-1310-212A2F349470}"/>
              </a:ext>
            </a:extLst>
          </p:cNvPr>
          <p:cNvSpPr>
            <a:spLocks noGrp="1"/>
          </p:cNvSpPr>
          <p:nvPr>
            <p:ph type="title"/>
          </p:nvPr>
        </p:nvSpPr>
        <p:spPr/>
        <p:txBody>
          <a:bodyPr/>
          <a:lstStyle/>
          <a:p>
            <a:r>
              <a:rPr lang="en-US" dirty="0">
                <a:solidFill>
                  <a:srgbClr val="191300"/>
                </a:solidFill>
              </a:rPr>
              <a:t>Modeling Education and Income</a:t>
            </a:r>
            <a:endParaRPr lang="en-US" dirty="0"/>
          </a:p>
        </p:txBody>
      </p:sp>
      <p:pic>
        <p:nvPicPr>
          <p:cNvPr id="7" name="Picture 6">
            <a:extLst>
              <a:ext uri="{FF2B5EF4-FFF2-40B4-BE49-F238E27FC236}">
                <a16:creationId xmlns:a16="http://schemas.microsoft.com/office/drawing/2014/main" id="{2115CA8C-E017-1B64-3567-1204AEB0CCF8}"/>
              </a:ext>
            </a:extLst>
          </p:cNvPr>
          <p:cNvPicPr>
            <a:picLocks noChangeAspect="1"/>
          </p:cNvPicPr>
          <p:nvPr/>
        </p:nvPicPr>
        <p:blipFill>
          <a:blip r:embed="rId2"/>
          <a:stretch>
            <a:fillRect/>
          </a:stretch>
        </p:blipFill>
        <p:spPr>
          <a:xfrm>
            <a:off x="1" y="1047889"/>
            <a:ext cx="3090281" cy="2131229"/>
          </a:xfrm>
          <a:prstGeom prst="rect">
            <a:avLst/>
          </a:prstGeom>
        </p:spPr>
      </p:pic>
      <p:pic>
        <p:nvPicPr>
          <p:cNvPr id="2" name="Picture 1">
            <a:extLst>
              <a:ext uri="{FF2B5EF4-FFF2-40B4-BE49-F238E27FC236}">
                <a16:creationId xmlns:a16="http://schemas.microsoft.com/office/drawing/2014/main" id="{9D9472FF-D589-08C7-8C92-2A6AA2F51DE9}"/>
              </a:ext>
            </a:extLst>
          </p:cNvPr>
          <p:cNvPicPr>
            <a:picLocks noChangeAspect="1"/>
          </p:cNvPicPr>
          <p:nvPr/>
        </p:nvPicPr>
        <p:blipFill>
          <a:blip r:embed="rId3"/>
          <a:stretch>
            <a:fillRect/>
          </a:stretch>
        </p:blipFill>
        <p:spPr>
          <a:xfrm>
            <a:off x="2922666" y="1052533"/>
            <a:ext cx="3132761" cy="2141935"/>
          </a:xfrm>
          <a:prstGeom prst="rect">
            <a:avLst/>
          </a:prstGeom>
        </p:spPr>
      </p:pic>
      <p:pic>
        <p:nvPicPr>
          <p:cNvPr id="4" name="Picture 3">
            <a:extLst>
              <a:ext uri="{FF2B5EF4-FFF2-40B4-BE49-F238E27FC236}">
                <a16:creationId xmlns:a16="http://schemas.microsoft.com/office/drawing/2014/main" id="{3D0DC90A-B259-84CB-FEB1-6A43E38D21E4}"/>
              </a:ext>
            </a:extLst>
          </p:cNvPr>
          <p:cNvPicPr>
            <a:picLocks noChangeAspect="1"/>
          </p:cNvPicPr>
          <p:nvPr/>
        </p:nvPicPr>
        <p:blipFill>
          <a:blip r:embed="rId4"/>
          <a:stretch>
            <a:fillRect/>
          </a:stretch>
        </p:blipFill>
        <p:spPr>
          <a:xfrm>
            <a:off x="6012947" y="1106523"/>
            <a:ext cx="3112584" cy="2087945"/>
          </a:xfrm>
          <a:prstGeom prst="rect">
            <a:avLst/>
          </a:prstGeom>
        </p:spPr>
      </p:pic>
      <p:sp>
        <p:nvSpPr>
          <p:cNvPr id="5" name="TextBox 4">
            <a:extLst>
              <a:ext uri="{FF2B5EF4-FFF2-40B4-BE49-F238E27FC236}">
                <a16:creationId xmlns:a16="http://schemas.microsoft.com/office/drawing/2014/main" id="{C8A2DE77-ED67-EC4E-FFBB-F723830B61CA}"/>
              </a:ext>
            </a:extLst>
          </p:cNvPr>
          <p:cNvSpPr txBox="1"/>
          <p:nvPr/>
        </p:nvSpPr>
        <p:spPr>
          <a:xfrm>
            <a:off x="1164239" y="3194468"/>
            <a:ext cx="1063061" cy="307777"/>
          </a:xfrm>
          <a:prstGeom prst="rect">
            <a:avLst/>
          </a:prstGeom>
          <a:noFill/>
        </p:spPr>
        <p:txBody>
          <a:bodyPr wrap="square" rtlCol="0">
            <a:spAutoFit/>
          </a:bodyPr>
          <a:lstStyle/>
          <a:p>
            <a:pPr algn="ctr"/>
            <a:r>
              <a:rPr lang="en-US" sz="1400" dirty="0"/>
              <a:t>Plotting</a:t>
            </a:r>
          </a:p>
        </p:txBody>
      </p:sp>
      <p:sp>
        <p:nvSpPr>
          <p:cNvPr id="6" name="TextBox 5">
            <a:extLst>
              <a:ext uri="{FF2B5EF4-FFF2-40B4-BE49-F238E27FC236}">
                <a16:creationId xmlns:a16="http://schemas.microsoft.com/office/drawing/2014/main" id="{B1BFAB45-DABF-C14E-18C1-D0E41E4C9B4D}"/>
              </a:ext>
            </a:extLst>
          </p:cNvPr>
          <p:cNvSpPr txBox="1"/>
          <p:nvPr/>
        </p:nvSpPr>
        <p:spPr>
          <a:xfrm>
            <a:off x="4112350" y="3179118"/>
            <a:ext cx="1142083" cy="307777"/>
          </a:xfrm>
          <a:prstGeom prst="rect">
            <a:avLst/>
          </a:prstGeom>
          <a:noFill/>
        </p:spPr>
        <p:txBody>
          <a:bodyPr wrap="square" rtlCol="0">
            <a:spAutoFit/>
          </a:bodyPr>
          <a:lstStyle/>
          <a:p>
            <a:pPr algn="ctr"/>
            <a:r>
              <a:rPr lang="en-US" sz="1400" dirty="0"/>
              <a:t>One Variable</a:t>
            </a:r>
          </a:p>
        </p:txBody>
      </p:sp>
      <p:sp>
        <p:nvSpPr>
          <p:cNvPr id="8" name="TextBox 7">
            <a:extLst>
              <a:ext uri="{FF2B5EF4-FFF2-40B4-BE49-F238E27FC236}">
                <a16:creationId xmlns:a16="http://schemas.microsoft.com/office/drawing/2014/main" id="{3E32DBD7-7317-C460-9262-BAC34A150D4D}"/>
              </a:ext>
            </a:extLst>
          </p:cNvPr>
          <p:cNvSpPr txBox="1"/>
          <p:nvPr/>
        </p:nvSpPr>
        <p:spPr>
          <a:xfrm>
            <a:off x="7139483" y="3179117"/>
            <a:ext cx="1232489" cy="307777"/>
          </a:xfrm>
          <a:prstGeom prst="rect">
            <a:avLst/>
          </a:prstGeom>
          <a:noFill/>
        </p:spPr>
        <p:txBody>
          <a:bodyPr wrap="square" rtlCol="0">
            <a:spAutoFit/>
          </a:bodyPr>
          <a:lstStyle/>
          <a:p>
            <a:pPr algn="ctr"/>
            <a:r>
              <a:rPr lang="en-US" sz="1400" dirty="0"/>
              <a:t>“Kitchen Sink”</a:t>
            </a:r>
          </a:p>
        </p:txBody>
      </p:sp>
    </p:spTree>
    <p:extLst>
      <p:ext uri="{BB962C8B-B14F-4D97-AF65-F5344CB8AC3E}">
        <p14:creationId xmlns:p14="http://schemas.microsoft.com/office/powerpoint/2010/main" val="347139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9917F-5DF1-5CC6-08A5-72457D2B36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8C85B64-EDC6-8B14-CA12-A9258F2FAB1A}"/>
              </a:ext>
            </a:extLst>
          </p:cNvPr>
          <p:cNvSpPr>
            <a:spLocks noGrp="1"/>
          </p:cNvSpPr>
          <p:nvPr>
            <p:ph type="title"/>
          </p:nvPr>
        </p:nvSpPr>
        <p:spPr/>
        <p:txBody>
          <a:bodyPr/>
          <a:lstStyle/>
          <a:p>
            <a:r>
              <a:rPr lang="en-US" dirty="0">
                <a:solidFill>
                  <a:srgbClr val="191300"/>
                </a:solidFill>
              </a:rPr>
              <a:t>Modeling Education and Income</a:t>
            </a:r>
            <a:endParaRPr lang="en-US" dirty="0"/>
          </a:p>
        </p:txBody>
      </p:sp>
      <p:pic>
        <p:nvPicPr>
          <p:cNvPr id="7" name="Picture 6">
            <a:extLst>
              <a:ext uri="{FF2B5EF4-FFF2-40B4-BE49-F238E27FC236}">
                <a16:creationId xmlns:a16="http://schemas.microsoft.com/office/drawing/2014/main" id="{56F290D0-3DD7-D30D-2DDC-5BA113952B24}"/>
              </a:ext>
            </a:extLst>
          </p:cNvPr>
          <p:cNvPicPr>
            <a:picLocks noChangeAspect="1"/>
          </p:cNvPicPr>
          <p:nvPr/>
        </p:nvPicPr>
        <p:blipFill>
          <a:blip r:embed="rId2"/>
          <a:stretch>
            <a:fillRect/>
          </a:stretch>
        </p:blipFill>
        <p:spPr>
          <a:xfrm>
            <a:off x="1" y="1047889"/>
            <a:ext cx="3090281" cy="2131229"/>
          </a:xfrm>
          <a:prstGeom prst="rect">
            <a:avLst/>
          </a:prstGeom>
        </p:spPr>
      </p:pic>
      <p:pic>
        <p:nvPicPr>
          <p:cNvPr id="2" name="Picture 1">
            <a:extLst>
              <a:ext uri="{FF2B5EF4-FFF2-40B4-BE49-F238E27FC236}">
                <a16:creationId xmlns:a16="http://schemas.microsoft.com/office/drawing/2014/main" id="{52DF7AF6-5A4B-CDC5-DE96-A69E9387C17A}"/>
              </a:ext>
            </a:extLst>
          </p:cNvPr>
          <p:cNvPicPr>
            <a:picLocks noChangeAspect="1"/>
          </p:cNvPicPr>
          <p:nvPr/>
        </p:nvPicPr>
        <p:blipFill>
          <a:blip r:embed="rId3"/>
          <a:stretch>
            <a:fillRect/>
          </a:stretch>
        </p:blipFill>
        <p:spPr>
          <a:xfrm>
            <a:off x="2922666" y="1052533"/>
            <a:ext cx="3132761" cy="2141935"/>
          </a:xfrm>
          <a:prstGeom prst="rect">
            <a:avLst/>
          </a:prstGeom>
        </p:spPr>
      </p:pic>
      <p:pic>
        <p:nvPicPr>
          <p:cNvPr id="4" name="Picture 3">
            <a:extLst>
              <a:ext uri="{FF2B5EF4-FFF2-40B4-BE49-F238E27FC236}">
                <a16:creationId xmlns:a16="http://schemas.microsoft.com/office/drawing/2014/main" id="{7CF8F2C9-9DC9-324B-53E4-78CE4DF64194}"/>
              </a:ext>
            </a:extLst>
          </p:cNvPr>
          <p:cNvPicPr>
            <a:picLocks noChangeAspect="1"/>
          </p:cNvPicPr>
          <p:nvPr/>
        </p:nvPicPr>
        <p:blipFill>
          <a:blip r:embed="rId4"/>
          <a:stretch>
            <a:fillRect/>
          </a:stretch>
        </p:blipFill>
        <p:spPr>
          <a:xfrm>
            <a:off x="6012947" y="1106523"/>
            <a:ext cx="3112584" cy="2087945"/>
          </a:xfrm>
          <a:prstGeom prst="rect">
            <a:avLst/>
          </a:prstGeom>
        </p:spPr>
      </p:pic>
      <p:sp>
        <p:nvSpPr>
          <p:cNvPr id="5" name="TextBox 4">
            <a:extLst>
              <a:ext uri="{FF2B5EF4-FFF2-40B4-BE49-F238E27FC236}">
                <a16:creationId xmlns:a16="http://schemas.microsoft.com/office/drawing/2014/main" id="{23CA6124-98BE-9936-0BF1-7C8EF404D5C0}"/>
              </a:ext>
            </a:extLst>
          </p:cNvPr>
          <p:cNvSpPr txBox="1"/>
          <p:nvPr/>
        </p:nvSpPr>
        <p:spPr>
          <a:xfrm>
            <a:off x="1164239" y="3194468"/>
            <a:ext cx="1063061" cy="307777"/>
          </a:xfrm>
          <a:prstGeom prst="rect">
            <a:avLst/>
          </a:prstGeom>
          <a:noFill/>
        </p:spPr>
        <p:txBody>
          <a:bodyPr wrap="square" rtlCol="0">
            <a:spAutoFit/>
          </a:bodyPr>
          <a:lstStyle/>
          <a:p>
            <a:pPr algn="ctr"/>
            <a:r>
              <a:rPr lang="en-US" sz="1400" dirty="0"/>
              <a:t>Plotting</a:t>
            </a:r>
          </a:p>
        </p:txBody>
      </p:sp>
      <p:sp>
        <p:nvSpPr>
          <p:cNvPr id="6" name="TextBox 5">
            <a:extLst>
              <a:ext uri="{FF2B5EF4-FFF2-40B4-BE49-F238E27FC236}">
                <a16:creationId xmlns:a16="http://schemas.microsoft.com/office/drawing/2014/main" id="{3531D9BF-1319-9F13-85DB-5C9329A36F09}"/>
              </a:ext>
            </a:extLst>
          </p:cNvPr>
          <p:cNvSpPr txBox="1"/>
          <p:nvPr/>
        </p:nvSpPr>
        <p:spPr>
          <a:xfrm>
            <a:off x="4112350" y="3179118"/>
            <a:ext cx="1142083" cy="307777"/>
          </a:xfrm>
          <a:prstGeom prst="rect">
            <a:avLst/>
          </a:prstGeom>
          <a:noFill/>
        </p:spPr>
        <p:txBody>
          <a:bodyPr wrap="square" rtlCol="0">
            <a:spAutoFit/>
          </a:bodyPr>
          <a:lstStyle/>
          <a:p>
            <a:pPr algn="ctr"/>
            <a:r>
              <a:rPr lang="en-US" sz="1400" dirty="0"/>
              <a:t>One Variable</a:t>
            </a:r>
          </a:p>
        </p:txBody>
      </p:sp>
      <p:sp>
        <p:nvSpPr>
          <p:cNvPr id="8" name="TextBox 7">
            <a:extLst>
              <a:ext uri="{FF2B5EF4-FFF2-40B4-BE49-F238E27FC236}">
                <a16:creationId xmlns:a16="http://schemas.microsoft.com/office/drawing/2014/main" id="{4ED392FD-5CCB-191F-5326-57D78FDF9AA8}"/>
              </a:ext>
            </a:extLst>
          </p:cNvPr>
          <p:cNvSpPr txBox="1"/>
          <p:nvPr/>
        </p:nvSpPr>
        <p:spPr>
          <a:xfrm>
            <a:off x="7139483" y="3179117"/>
            <a:ext cx="1232489" cy="307777"/>
          </a:xfrm>
          <a:prstGeom prst="rect">
            <a:avLst/>
          </a:prstGeom>
          <a:noFill/>
        </p:spPr>
        <p:txBody>
          <a:bodyPr wrap="square" rtlCol="0">
            <a:spAutoFit/>
          </a:bodyPr>
          <a:lstStyle/>
          <a:p>
            <a:pPr algn="ctr"/>
            <a:r>
              <a:rPr lang="en-US" sz="1400" dirty="0"/>
              <a:t>“Kitchen Sink”</a:t>
            </a:r>
          </a:p>
        </p:txBody>
      </p:sp>
      <p:sp>
        <p:nvSpPr>
          <p:cNvPr id="10" name="TextBox 9">
            <a:extLst>
              <a:ext uri="{FF2B5EF4-FFF2-40B4-BE49-F238E27FC236}">
                <a16:creationId xmlns:a16="http://schemas.microsoft.com/office/drawing/2014/main" id="{8659EAAD-C7AD-89FA-B38C-B9B202C8A08D}"/>
              </a:ext>
            </a:extLst>
          </p:cNvPr>
          <p:cNvSpPr txBox="1"/>
          <p:nvPr/>
        </p:nvSpPr>
        <p:spPr>
          <a:xfrm>
            <a:off x="1508970" y="3775367"/>
            <a:ext cx="6126060" cy="307777"/>
          </a:xfrm>
          <a:prstGeom prst="rect">
            <a:avLst/>
          </a:prstGeom>
          <a:noFill/>
        </p:spPr>
        <p:txBody>
          <a:bodyPr wrap="square">
            <a:spAutoFit/>
          </a:bodyPr>
          <a:lstStyle/>
          <a:p>
            <a:r>
              <a:rPr lang="en-US" dirty="0"/>
              <a:t>Which of these would you trust for predictions when education is 8 years? </a:t>
            </a:r>
          </a:p>
        </p:txBody>
      </p:sp>
    </p:spTree>
    <p:extLst>
      <p:ext uri="{BB962C8B-B14F-4D97-AF65-F5344CB8AC3E}">
        <p14:creationId xmlns:p14="http://schemas.microsoft.com/office/powerpoint/2010/main" val="247493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50D40-9204-5C85-5D4C-E9597A56373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79AF6D-D3D1-2F3C-72E6-21AFDD3918E2}"/>
              </a:ext>
            </a:extLst>
          </p:cNvPr>
          <p:cNvSpPr>
            <a:spLocks noGrp="1"/>
          </p:cNvSpPr>
          <p:nvPr>
            <p:ph type="title"/>
          </p:nvPr>
        </p:nvSpPr>
        <p:spPr/>
        <p:txBody>
          <a:bodyPr/>
          <a:lstStyle/>
          <a:p>
            <a:r>
              <a:rPr lang="en-US" dirty="0">
                <a:solidFill>
                  <a:srgbClr val="191300"/>
                </a:solidFill>
              </a:rPr>
              <a:t>A Data Scientist</a:t>
            </a:r>
            <a:endParaRPr lang="en-US" dirty="0"/>
          </a:p>
        </p:txBody>
      </p:sp>
      <p:grpSp>
        <p:nvGrpSpPr>
          <p:cNvPr id="7" name="Group 6">
            <a:extLst>
              <a:ext uri="{FF2B5EF4-FFF2-40B4-BE49-F238E27FC236}">
                <a16:creationId xmlns:a16="http://schemas.microsoft.com/office/drawing/2014/main" id="{AC5A1E05-EA22-5511-60BC-1D5A1F932608}"/>
              </a:ext>
            </a:extLst>
          </p:cNvPr>
          <p:cNvGrpSpPr/>
          <p:nvPr/>
        </p:nvGrpSpPr>
        <p:grpSpPr>
          <a:xfrm>
            <a:off x="3049678" y="1105936"/>
            <a:ext cx="3836152" cy="3073644"/>
            <a:chOff x="3658405" y="1143000"/>
            <a:chExt cx="7200711" cy="5769433"/>
          </a:xfrm>
        </p:grpSpPr>
        <p:pic>
          <p:nvPicPr>
            <p:cNvPr id="8" name="Picture 4" descr="DataScientist_Diagram">
              <a:extLst>
                <a:ext uri="{FF2B5EF4-FFF2-40B4-BE49-F238E27FC236}">
                  <a16:creationId xmlns:a16="http://schemas.microsoft.com/office/drawing/2014/main" id="{82B72CCD-7CBA-CFA4-42BF-395D10833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405" y="11430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FD84921-11CC-F602-6276-3DF7CC8FC2CD}"/>
                </a:ext>
              </a:extLst>
            </p:cNvPr>
            <p:cNvSpPr txBox="1"/>
            <p:nvPr/>
          </p:nvSpPr>
          <p:spPr>
            <a:xfrm>
              <a:off x="7524806" y="6392488"/>
              <a:ext cx="3334310" cy="519945"/>
            </a:xfrm>
            <a:prstGeom prst="rect">
              <a:avLst/>
            </a:prstGeom>
            <a:noFill/>
          </p:spPr>
          <p:txBody>
            <a:bodyPr wrap="square" rtlCol="0">
              <a:spAutoFit/>
            </a:bodyPr>
            <a:lstStyle/>
            <a:p>
              <a:r>
                <a:rPr lang="en-US" sz="1200" i="1" dirty="0"/>
                <a:t>Stephan </a:t>
              </a:r>
              <a:r>
                <a:rPr lang="en-US" sz="1200" i="1" dirty="0" err="1"/>
                <a:t>Kolassa</a:t>
              </a:r>
              <a:endParaRPr lang="en-US" sz="1200" i="1" dirty="0"/>
            </a:p>
          </p:txBody>
        </p:sp>
      </p:grpSp>
    </p:spTree>
    <p:extLst>
      <p:ext uri="{BB962C8B-B14F-4D97-AF65-F5344CB8AC3E}">
        <p14:creationId xmlns:p14="http://schemas.microsoft.com/office/powerpoint/2010/main" val="647891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B281A-51FC-D554-D47A-489A736A12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15C175-E604-EDF8-FD35-AC0DD4A67C37}"/>
              </a:ext>
            </a:extLst>
          </p:cNvPr>
          <p:cNvSpPr>
            <a:spLocks noGrp="1"/>
          </p:cNvSpPr>
          <p:nvPr>
            <p:ph type="title"/>
          </p:nvPr>
        </p:nvSpPr>
        <p:spPr/>
        <p:txBody>
          <a:bodyPr/>
          <a:lstStyle/>
          <a:p>
            <a:r>
              <a:rPr lang="en-US" dirty="0">
                <a:solidFill>
                  <a:srgbClr val="191300"/>
                </a:solidFill>
              </a:rPr>
              <a:t>Modeling Education and Income</a:t>
            </a:r>
            <a:endParaRPr lang="en-US" dirty="0"/>
          </a:p>
        </p:txBody>
      </p:sp>
      <p:pic>
        <p:nvPicPr>
          <p:cNvPr id="7" name="Picture 6">
            <a:extLst>
              <a:ext uri="{FF2B5EF4-FFF2-40B4-BE49-F238E27FC236}">
                <a16:creationId xmlns:a16="http://schemas.microsoft.com/office/drawing/2014/main" id="{1282A3A8-5B72-5D34-DDBD-F0D3A2B3DFE7}"/>
              </a:ext>
            </a:extLst>
          </p:cNvPr>
          <p:cNvPicPr>
            <a:picLocks noChangeAspect="1"/>
          </p:cNvPicPr>
          <p:nvPr/>
        </p:nvPicPr>
        <p:blipFill>
          <a:blip r:embed="rId2"/>
          <a:stretch>
            <a:fillRect/>
          </a:stretch>
        </p:blipFill>
        <p:spPr>
          <a:xfrm>
            <a:off x="1" y="1047889"/>
            <a:ext cx="3090281" cy="2131229"/>
          </a:xfrm>
          <a:prstGeom prst="rect">
            <a:avLst/>
          </a:prstGeom>
        </p:spPr>
      </p:pic>
      <p:pic>
        <p:nvPicPr>
          <p:cNvPr id="2" name="Picture 1">
            <a:extLst>
              <a:ext uri="{FF2B5EF4-FFF2-40B4-BE49-F238E27FC236}">
                <a16:creationId xmlns:a16="http://schemas.microsoft.com/office/drawing/2014/main" id="{CE5F6088-FEF4-46C3-E03F-9CF77D4A7B03}"/>
              </a:ext>
            </a:extLst>
          </p:cNvPr>
          <p:cNvPicPr>
            <a:picLocks noChangeAspect="1"/>
          </p:cNvPicPr>
          <p:nvPr/>
        </p:nvPicPr>
        <p:blipFill>
          <a:blip r:embed="rId3"/>
          <a:stretch>
            <a:fillRect/>
          </a:stretch>
        </p:blipFill>
        <p:spPr>
          <a:xfrm>
            <a:off x="2922666" y="1052533"/>
            <a:ext cx="3132761" cy="2141935"/>
          </a:xfrm>
          <a:prstGeom prst="rect">
            <a:avLst/>
          </a:prstGeom>
        </p:spPr>
      </p:pic>
      <p:pic>
        <p:nvPicPr>
          <p:cNvPr id="4" name="Picture 3">
            <a:extLst>
              <a:ext uri="{FF2B5EF4-FFF2-40B4-BE49-F238E27FC236}">
                <a16:creationId xmlns:a16="http://schemas.microsoft.com/office/drawing/2014/main" id="{51A10D33-349C-6CAD-C644-6986E0253085}"/>
              </a:ext>
            </a:extLst>
          </p:cNvPr>
          <p:cNvPicPr>
            <a:picLocks noChangeAspect="1"/>
          </p:cNvPicPr>
          <p:nvPr/>
        </p:nvPicPr>
        <p:blipFill>
          <a:blip r:embed="rId4"/>
          <a:stretch>
            <a:fillRect/>
          </a:stretch>
        </p:blipFill>
        <p:spPr>
          <a:xfrm>
            <a:off x="6012947" y="1106523"/>
            <a:ext cx="3112584" cy="2087945"/>
          </a:xfrm>
          <a:prstGeom prst="rect">
            <a:avLst/>
          </a:prstGeom>
        </p:spPr>
      </p:pic>
      <p:sp>
        <p:nvSpPr>
          <p:cNvPr id="5" name="TextBox 4">
            <a:extLst>
              <a:ext uri="{FF2B5EF4-FFF2-40B4-BE49-F238E27FC236}">
                <a16:creationId xmlns:a16="http://schemas.microsoft.com/office/drawing/2014/main" id="{12D2DA94-2BC3-A3E1-D6EC-DD96DCFAF80E}"/>
              </a:ext>
            </a:extLst>
          </p:cNvPr>
          <p:cNvSpPr txBox="1"/>
          <p:nvPr/>
        </p:nvSpPr>
        <p:spPr>
          <a:xfrm>
            <a:off x="1164239" y="3194468"/>
            <a:ext cx="1063061" cy="307777"/>
          </a:xfrm>
          <a:prstGeom prst="rect">
            <a:avLst/>
          </a:prstGeom>
          <a:noFill/>
        </p:spPr>
        <p:txBody>
          <a:bodyPr wrap="square" rtlCol="0">
            <a:spAutoFit/>
          </a:bodyPr>
          <a:lstStyle/>
          <a:p>
            <a:pPr algn="ctr"/>
            <a:r>
              <a:rPr lang="en-US" sz="1400" dirty="0"/>
              <a:t>Plotting</a:t>
            </a:r>
          </a:p>
        </p:txBody>
      </p:sp>
      <p:sp>
        <p:nvSpPr>
          <p:cNvPr id="6" name="TextBox 5">
            <a:extLst>
              <a:ext uri="{FF2B5EF4-FFF2-40B4-BE49-F238E27FC236}">
                <a16:creationId xmlns:a16="http://schemas.microsoft.com/office/drawing/2014/main" id="{70517925-05F2-F3E6-7EDB-498E7A1812BA}"/>
              </a:ext>
            </a:extLst>
          </p:cNvPr>
          <p:cNvSpPr txBox="1"/>
          <p:nvPr/>
        </p:nvSpPr>
        <p:spPr>
          <a:xfrm>
            <a:off x="4112350" y="3179118"/>
            <a:ext cx="1142083" cy="307777"/>
          </a:xfrm>
          <a:prstGeom prst="rect">
            <a:avLst/>
          </a:prstGeom>
          <a:noFill/>
        </p:spPr>
        <p:txBody>
          <a:bodyPr wrap="square" rtlCol="0">
            <a:spAutoFit/>
          </a:bodyPr>
          <a:lstStyle/>
          <a:p>
            <a:pPr algn="ctr"/>
            <a:r>
              <a:rPr lang="en-US" sz="1400" dirty="0"/>
              <a:t>One Variable</a:t>
            </a:r>
          </a:p>
        </p:txBody>
      </p:sp>
      <p:sp>
        <p:nvSpPr>
          <p:cNvPr id="8" name="TextBox 7">
            <a:extLst>
              <a:ext uri="{FF2B5EF4-FFF2-40B4-BE49-F238E27FC236}">
                <a16:creationId xmlns:a16="http://schemas.microsoft.com/office/drawing/2014/main" id="{910CDA5E-E300-A610-713C-3D716383D070}"/>
              </a:ext>
            </a:extLst>
          </p:cNvPr>
          <p:cNvSpPr txBox="1"/>
          <p:nvPr/>
        </p:nvSpPr>
        <p:spPr>
          <a:xfrm>
            <a:off x="7139483" y="3179117"/>
            <a:ext cx="1232489" cy="307777"/>
          </a:xfrm>
          <a:prstGeom prst="rect">
            <a:avLst/>
          </a:prstGeom>
          <a:noFill/>
        </p:spPr>
        <p:txBody>
          <a:bodyPr wrap="square" rtlCol="0">
            <a:spAutoFit/>
          </a:bodyPr>
          <a:lstStyle/>
          <a:p>
            <a:pPr algn="ctr"/>
            <a:r>
              <a:rPr lang="en-US" sz="1400" dirty="0"/>
              <a:t>“Kitchen Sink”</a:t>
            </a:r>
          </a:p>
        </p:txBody>
      </p:sp>
      <p:sp>
        <p:nvSpPr>
          <p:cNvPr id="10" name="TextBox 9">
            <a:extLst>
              <a:ext uri="{FF2B5EF4-FFF2-40B4-BE49-F238E27FC236}">
                <a16:creationId xmlns:a16="http://schemas.microsoft.com/office/drawing/2014/main" id="{DBF1BD9E-A9C3-9C3A-52ED-A8BD38772B74}"/>
              </a:ext>
            </a:extLst>
          </p:cNvPr>
          <p:cNvSpPr txBox="1"/>
          <p:nvPr/>
        </p:nvSpPr>
        <p:spPr>
          <a:xfrm>
            <a:off x="1508970" y="3775367"/>
            <a:ext cx="6126060" cy="523220"/>
          </a:xfrm>
          <a:prstGeom prst="rect">
            <a:avLst/>
          </a:prstGeom>
          <a:noFill/>
        </p:spPr>
        <p:txBody>
          <a:bodyPr wrap="square">
            <a:spAutoFit/>
          </a:bodyPr>
          <a:lstStyle/>
          <a:p>
            <a:r>
              <a:rPr lang="en-US" dirty="0"/>
              <a:t>Which of these would you trust for predictions when education is 8 years?</a:t>
            </a:r>
          </a:p>
          <a:p>
            <a:r>
              <a:rPr lang="en-US" dirty="0"/>
              <a:t>What about 16 years? What about 0 years? </a:t>
            </a:r>
          </a:p>
        </p:txBody>
      </p:sp>
    </p:spTree>
    <p:extLst>
      <p:ext uri="{BB962C8B-B14F-4D97-AF65-F5344CB8AC3E}">
        <p14:creationId xmlns:p14="http://schemas.microsoft.com/office/powerpoint/2010/main" val="3536430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03297-B79E-B93C-A0C9-9661D2A9D6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20A925-82CF-AC04-C999-12462CA4185A}"/>
              </a:ext>
            </a:extLst>
          </p:cNvPr>
          <p:cNvSpPr>
            <a:spLocks noGrp="1"/>
          </p:cNvSpPr>
          <p:nvPr>
            <p:ph type="title"/>
          </p:nvPr>
        </p:nvSpPr>
        <p:spPr/>
        <p:txBody>
          <a:bodyPr/>
          <a:lstStyle/>
          <a:p>
            <a:r>
              <a:rPr lang="en-US" dirty="0">
                <a:solidFill>
                  <a:srgbClr val="191300"/>
                </a:solidFill>
              </a:rPr>
              <a:t>Notebook #1</a:t>
            </a:r>
            <a:endParaRPr lang="en-US" dirty="0"/>
          </a:p>
        </p:txBody>
      </p:sp>
    </p:spTree>
    <p:extLst>
      <p:ext uri="{BB962C8B-B14F-4D97-AF65-F5344CB8AC3E}">
        <p14:creationId xmlns:p14="http://schemas.microsoft.com/office/powerpoint/2010/main" val="30900835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C646F-EB98-0CB5-8252-92A45E71F9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08C7F7-7477-5A2F-AF63-5E7231AEA0BA}"/>
              </a:ext>
            </a:extLst>
          </p:cNvPr>
          <p:cNvSpPr>
            <a:spLocks noGrp="1"/>
          </p:cNvSpPr>
          <p:nvPr>
            <p:ph type="title"/>
          </p:nvPr>
        </p:nvSpPr>
        <p:spPr/>
        <p:txBody>
          <a:bodyPr/>
          <a:lstStyle/>
          <a:p>
            <a:r>
              <a:rPr lang="en-US" dirty="0">
                <a:solidFill>
                  <a:srgbClr val="191300"/>
                </a:solidFill>
              </a:rPr>
              <a:t>Determining Model Fit</a:t>
            </a:r>
            <a:endParaRPr lang="en-US" dirty="0"/>
          </a:p>
        </p:txBody>
      </p:sp>
      <p:sp>
        <p:nvSpPr>
          <p:cNvPr id="6" name="Text Placeholder 1">
            <a:extLst>
              <a:ext uri="{FF2B5EF4-FFF2-40B4-BE49-F238E27FC236}">
                <a16:creationId xmlns:a16="http://schemas.microsoft.com/office/drawing/2014/main" id="{DAEA09C4-8BE2-2BA7-28B0-05725FBE9701}"/>
              </a:ext>
            </a:extLst>
          </p:cNvPr>
          <p:cNvSpPr>
            <a:spLocks noGrp="1"/>
          </p:cNvSpPr>
          <p:nvPr>
            <p:ph type="body" idx="1"/>
          </p:nvPr>
        </p:nvSpPr>
        <p:spPr>
          <a:xfrm>
            <a:off x="447923" y="1305217"/>
            <a:ext cx="8197114" cy="2365901"/>
          </a:xfrm>
        </p:spPr>
        <p:txBody>
          <a:bodyPr/>
          <a:lstStyle/>
          <a:p>
            <a:pPr>
              <a:buSzPct val="100000"/>
            </a:pPr>
            <a:r>
              <a:rPr lang="en-US" sz="2000" b="0" dirty="0"/>
              <a:t>Adding more features will generally improve the “fit” of your model</a:t>
            </a:r>
          </a:p>
        </p:txBody>
      </p:sp>
    </p:spTree>
    <p:extLst>
      <p:ext uri="{BB962C8B-B14F-4D97-AF65-F5344CB8AC3E}">
        <p14:creationId xmlns:p14="http://schemas.microsoft.com/office/powerpoint/2010/main" val="802034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9D01D-015A-1613-9940-5510941F16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FAD11F-68DB-15A4-DADD-3088FC4869FB}"/>
              </a:ext>
            </a:extLst>
          </p:cNvPr>
          <p:cNvSpPr>
            <a:spLocks noGrp="1"/>
          </p:cNvSpPr>
          <p:nvPr>
            <p:ph type="title"/>
          </p:nvPr>
        </p:nvSpPr>
        <p:spPr/>
        <p:txBody>
          <a:bodyPr/>
          <a:lstStyle/>
          <a:p>
            <a:r>
              <a:rPr lang="en-US" dirty="0">
                <a:solidFill>
                  <a:srgbClr val="191300"/>
                </a:solidFill>
              </a:rPr>
              <a:t>Determining Model Fit</a:t>
            </a:r>
            <a:endParaRPr lang="en-US" dirty="0"/>
          </a:p>
        </p:txBody>
      </p:sp>
      <p:sp>
        <p:nvSpPr>
          <p:cNvPr id="6" name="Text Placeholder 1">
            <a:extLst>
              <a:ext uri="{FF2B5EF4-FFF2-40B4-BE49-F238E27FC236}">
                <a16:creationId xmlns:a16="http://schemas.microsoft.com/office/drawing/2014/main" id="{39FF5E34-F98F-EBF9-2972-A67D82866B9A}"/>
              </a:ext>
            </a:extLst>
          </p:cNvPr>
          <p:cNvSpPr>
            <a:spLocks noGrp="1"/>
          </p:cNvSpPr>
          <p:nvPr>
            <p:ph type="body" idx="1"/>
          </p:nvPr>
        </p:nvSpPr>
        <p:spPr>
          <a:xfrm>
            <a:off x="447923" y="1305217"/>
            <a:ext cx="8197114" cy="2365901"/>
          </a:xfrm>
        </p:spPr>
        <p:txBody>
          <a:bodyPr/>
          <a:lstStyle/>
          <a:p>
            <a:pPr>
              <a:buSzPct val="100000"/>
            </a:pPr>
            <a:r>
              <a:rPr lang="en-US" sz="2000" b="0" dirty="0"/>
              <a:t>Adding more features will generally improve the “fit” of your model</a:t>
            </a:r>
          </a:p>
          <a:p>
            <a:pPr>
              <a:buSzPct val="100000"/>
            </a:pPr>
            <a:r>
              <a:rPr lang="en-US" sz="2000" b="0" dirty="0"/>
              <a:t>As the number of features we have approaches or exceeds the number of observations, the model can fit really, really well</a:t>
            </a:r>
          </a:p>
          <a:p>
            <a:pPr lvl="1">
              <a:buSzPct val="100000"/>
            </a:pPr>
            <a:r>
              <a:rPr lang="en-US" sz="1600" b="0" dirty="0"/>
              <a:t>Of course, M &gt; N can also lead to non-unique solutions!</a:t>
            </a:r>
          </a:p>
        </p:txBody>
      </p:sp>
    </p:spTree>
    <p:extLst>
      <p:ext uri="{BB962C8B-B14F-4D97-AF65-F5344CB8AC3E}">
        <p14:creationId xmlns:p14="http://schemas.microsoft.com/office/powerpoint/2010/main" val="3176019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F8FDF-F9E2-7810-6262-C94E6E41E9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71BD85-E92B-0780-6FF8-901B265AA01C}"/>
              </a:ext>
            </a:extLst>
          </p:cNvPr>
          <p:cNvSpPr>
            <a:spLocks noGrp="1"/>
          </p:cNvSpPr>
          <p:nvPr>
            <p:ph type="title"/>
          </p:nvPr>
        </p:nvSpPr>
        <p:spPr/>
        <p:txBody>
          <a:bodyPr/>
          <a:lstStyle/>
          <a:p>
            <a:r>
              <a:rPr lang="en-US" dirty="0">
                <a:solidFill>
                  <a:srgbClr val="191300"/>
                </a:solidFill>
              </a:rPr>
              <a:t>Determining Model Fit</a:t>
            </a:r>
            <a:endParaRPr lang="en-US" dirty="0"/>
          </a:p>
        </p:txBody>
      </p:sp>
      <p:sp>
        <p:nvSpPr>
          <p:cNvPr id="6" name="Text Placeholder 1">
            <a:extLst>
              <a:ext uri="{FF2B5EF4-FFF2-40B4-BE49-F238E27FC236}">
                <a16:creationId xmlns:a16="http://schemas.microsoft.com/office/drawing/2014/main" id="{4AFF359D-17C7-B018-CD46-61BD326DD78B}"/>
              </a:ext>
            </a:extLst>
          </p:cNvPr>
          <p:cNvSpPr>
            <a:spLocks noGrp="1"/>
          </p:cNvSpPr>
          <p:nvPr>
            <p:ph type="body" idx="1"/>
          </p:nvPr>
        </p:nvSpPr>
        <p:spPr>
          <a:xfrm>
            <a:off x="447923" y="1305217"/>
            <a:ext cx="8197114" cy="2365901"/>
          </a:xfrm>
        </p:spPr>
        <p:txBody>
          <a:bodyPr/>
          <a:lstStyle/>
          <a:p>
            <a:pPr>
              <a:buSzPct val="100000"/>
            </a:pPr>
            <a:r>
              <a:rPr lang="en-US" sz="2000" b="0" dirty="0"/>
              <a:t>Adding more features will generally improve the “fit” of your model</a:t>
            </a:r>
          </a:p>
          <a:p>
            <a:pPr>
              <a:buSzPct val="100000"/>
            </a:pPr>
            <a:r>
              <a:rPr lang="en-US" sz="2000" b="0" dirty="0"/>
              <a:t>As the number of features we have approaches or exceeds the number of observations, the model can fit really, really well</a:t>
            </a:r>
          </a:p>
          <a:p>
            <a:pPr lvl="1">
              <a:buSzPct val="100000"/>
            </a:pPr>
            <a:r>
              <a:rPr lang="en-US" sz="1600" b="0" dirty="0"/>
              <a:t>Of course, M &gt; N can also lead to non-unique solutions!</a:t>
            </a:r>
          </a:p>
          <a:p>
            <a:pPr>
              <a:buSzPct val="100000"/>
            </a:pPr>
            <a:r>
              <a:rPr lang="en-US" sz="2000" b="0" dirty="0"/>
              <a:t>Should we keep adding features? Is this what we want?</a:t>
            </a:r>
          </a:p>
        </p:txBody>
      </p:sp>
    </p:spTree>
    <p:extLst>
      <p:ext uri="{BB962C8B-B14F-4D97-AF65-F5344CB8AC3E}">
        <p14:creationId xmlns:p14="http://schemas.microsoft.com/office/powerpoint/2010/main" val="1777423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6B51B-B98E-5015-D75A-096A0F9BA1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4D9790-CFB6-7FFF-C7F8-4A0DE1B53B61}"/>
              </a:ext>
            </a:extLst>
          </p:cNvPr>
          <p:cNvSpPr>
            <a:spLocks noGrp="1"/>
          </p:cNvSpPr>
          <p:nvPr>
            <p:ph type="title"/>
          </p:nvPr>
        </p:nvSpPr>
        <p:spPr/>
        <p:txBody>
          <a:bodyPr/>
          <a:lstStyle/>
          <a:p>
            <a:r>
              <a:rPr lang="en-US" dirty="0">
                <a:solidFill>
                  <a:srgbClr val="191300"/>
                </a:solidFill>
              </a:rPr>
              <a:t>The ML Dilemma</a:t>
            </a:r>
            <a:endParaRPr lang="en-US" dirty="0"/>
          </a:p>
        </p:txBody>
      </p:sp>
      <p:grpSp>
        <p:nvGrpSpPr>
          <p:cNvPr id="2" name="Group 1">
            <a:extLst>
              <a:ext uri="{FF2B5EF4-FFF2-40B4-BE49-F238E27FC236}">
                <a16:creationId xmlns:a16="http://schemas.microsoft.com/office/drawing/2014/main" id="{7BCB346D-1202-37C7-CCCC-BC195A037241}"/>
              </a:ext>
            </a:extLst>
          </p:cNvPr>
          <p:cNvGrpSpPr/>
          <p:nvPr/>
        </p:nvGrpSpPr>
        <p:grpSpPr>
          <a:xfrm>
            <a:off x="1714607" y="2742225"/>
            <a:ext cx="6930424" cy="1679042"/>
            <a:chOff x="1599461" y="2853544"/>
            <a:chExt cx="6930424" cy="1679042"/>
          </a:xfrm>
        </p:grpSpPr>
        <p:sp>
          <p:nvSpPr>
            <p:cNvPr id="15" name="Freeform 14"/>
            <p:cNvSpPr/>
            <p:nvPr/>
          </p:nvSpPr>
          <p:spPr>
            <a:xfrm>
              <a:off x="2229834" y="2853544"/>
              <a:ext cx="4163083" cy="1679042"/>
            </a:xfrm>
            <a:custGeom>
              <a:avLst/>
              <a:gdLst>
                <a:gd name="connsiteX0" fmla="*/ 0 w 2701159"/>
                <a:gd name="connsiteY0" fmla="*/ 2238722 h 2238722"/>
                <a:gd name="connsiteX1" fmla="*/ 1408387 w 2701159"/>
                <a:gd name="connsiteY1" fmla="*/ 18 h 2238722"/>
                <a:gd name="connsiteX2" fmla="*/ 2701159 w 2701159"/>
                <a:gd name="connsiteY2" fmla="*/ 2207190 h 2238722"/>
              </a:gdLst>
              <a:ahLst/>
              <a:cxnLst>
                <a:cxn ang="0">
                  <a:pos x="connsiteX0" y="connsiteY0"/>
                </a:cxn>
                <a:cxn ang="0">
                  <a:pos x="connsiteX1" y="connsiteY1"/>
                </a:cxn>
                <a:cxn ang="0">
                  <a:pos x="connsiteX2" y="connsiteY2"/>
                </a:cxn>
              </a:cxnLst>
              <a:rect l="l" t="t" r="r" b="b"/>
              <a:pathLst>
                <a:path w="2701159" h="2238722">
                  <a:moveTo>
                    <a:pt x="0" y="2238722"/>
                  </a:moveTo>
                  <a:cubicBezTo>
                    <a:pt x="479097" y="1121997"/>
                    <a:pt x="958194" y="5273"/>
                    <a:pt x="1408387" y="18"/>
                  </a:cubicBezTo>
                  <a:cubicBezTo>
                    <a:pt x="1858580" y="-5237"/>
                    <a:pt x="2279869" y="1100976"/>
                    <a:pt x="2701159" y="2207190"/>
                  </a:cubicBezTo>
                </a:path>
              </a:pathLst>
            </a:cu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6" name="Freeform 15"/>
            <p:cNvSpPr/>
            <p:nvPr/>
          </p:nvSpPr>
          <p:spPr>
            <a:xfrm>
              <a:off x="2422963" y="3440824"/>
              <a:ext cx="2401286" cy="1091762"/>
            </a:xfrm>
            <a:custGeom>
              <a:avLst/>
              <a:gdLst>
                <a:gd name="connsiteX0" fmla="*/ 0 w 2701159"/>
                <a:gd name="connsiteY0" fmla="*/ 2238722 h 2238722"/>
                <a:gd name="connsiteX1" fmla="*/ 1408387 w 2701159"/>
                <a:gd name="connsiteY1" fmla="*/ 18 h 2238722"/>
                <a:gd name="connsiteX2" fmla="*/ 2701159 w 2701159"/>
                <a:gd name="connsiteY2" fmla="*/ 2207190 h 2238722"/>
              </a:gdLst>
              <a:ahLst/>
              <a:cxnLst>
                <a:cxn ang="0">
                  <a:pos x="connsiteX0" y="connsiteY0"/>
                </a:cxn>
                <a:cxn ang="0">
                  <a:pos x="connsiteX1" y="connsiteY1"/>
                </a:cxn>
                <a:cxn ang="0">
                  <a:pos x="connsiteX2" y="connsiteY2"/>
                </a:cxn>
              </a:cxnLst>
              <a:rect l="l" t="t" r="r" b="b"/>
              <a:pathLst>
                <a:path w="2701159" h="2238722">
                  <a:moveTo>
                    <a:pt x="0" y="2238722"/>
                  </a:moveTo>
                  <a:cubicBezTo>
                    <a:pt x="479097" y="1121997"/>
                    <a:pt x="958194" y="5273"/>
                    <a:pt x="1408387" y="18"/>
                  </a:cubicBezTo>
                  <a:cubicBezTo>
                    <a:pt x="1858580" y="-5237"/>
                    <a:pt x="2279869" y="1100976"/>
                    <a:pt x="2701159" y="2207190"/>
                  </a:cubicBez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Freeform 16"/>
            <p:cNvSpPr/>
            <p:nvPr/>
          </p:nvSpPr>
          <p:spPr>
            <a:xfrm>
              <a:off x="4824248" y="4122550"/>
              <a:ext cx="1464716" cy="394138"/>
            </a:xfrm>
            <a:custGeom>
              <a:avLst/>
              <a:gdLst>
                <a:gd name="connsiteX0" fmla="*/ 0 w 2701159"/>
                <a:gd name="connsiteY0" fmla="*/ 2238722 h 2238722"/>
                <a:gd name="connsiteX1" fmla="*/ 1408387 w 2701159"/>
                <a:gd name="connsiteY1" fmla="*/ 18 h 2238722"/>
                <a:gd name="connsiteX2" fmla="*/ 2701159 w 2701159"/>
                <a:gd name="connsiteY2" fmla="*/ 2207190 h 2238722"/>
              </a:gdLst>
              <a:ahLst/>
              <a:cxnLst>
                <a:cxn ang="0">
                  <a:pos x="connsiteX0" y="connsiteY0"/>
                </a:cxn>
                <a:cxn ang="0">
                  <a:pos x="connsiteX1" y="connsiteY1"/>
                </a:cxn>
                <a:cxn ang="0">
                  <a:pos x="connsiteX2" y="connsiteY2"/>
                </a:cxn>
              </a:cxnLst>
              <a:rect l="l" t="t" r="r" b="b"/>
              <a:pathLst>
                <a:path w="2701159" h="2238722">
                  <a:moveTo>
                    <a:pt x="0" y="2238722"/>
                  </a:moveTo>
                  <a:cubicBezTo>
                    <a:pt x="479097" y="1121997"/>
                    <a:pt x="958194" y="5273"/>
                    <a:pt x="1408387" y="18"/>
                  </a:cubicBezTo>
                  <a:cubicBezTo>
                    <a:pt x="1858580" y="-5237"/>
                    <a:pt x="2279869" y="1100976"/>
                    <a:pt x="2701159" y="2207190"/>
                  </a:cubicBezTo>
                </a:path>
              </a:pathLst>
            </a:cu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9" name="Straight Connector 18"/>
            <p:cNvCxnSpPr/>
            <p:nvPr/>
          </p:nvCxnSpPr>
          <p:spPr>
            <a:xfrm flipV="1">
              <a:off x="4706007" y="3247697"/>
              <a:ext cx="1505607" cy="6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22483" y="3515711"/>
              <a:ext cx="653283" cy="408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884973" y="4114801"/>
              <a:ext cx="791724" cy="189853"/>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211615" y="3095639"/>
              <a:ext cx="1846043" cy="253916"/>
            </a:xfrm>
            <a:prstGeom prst="rect">
              <a:avLst/>
            </a:prstGeom>
            <a:noFill/>
          </p:spPr>
          <p:txBody>
            <a:bodyPr wrap="square" rtlCol="0">
              <a:spAutoFit/>
            </a:bodyPr>
            <a:lstStyle/>
            <a:p>
              <a:r>
                <a:rPr lang="en-US" sz="1050" dirty="0"/>
                <a:t>Population</a:t>
              </a:r>
            </a:p>
          </p:txBody>
        </p:sp>
        <p:sp>
          <p:nvSpPr>
            <p:cNvPr id="25" name="TextBox 24"/>
            <p:cNvSpPr txBox="1"/>
            <p:nvPr/>
          </p:nvSpPr>
          <p:spPr>
            <a:xfrm>
              <a:off x="1599461" y="3147849"/>
              <a:ext cx="1846043" cy="253916"/>
            </a:xfrm>
            <a:prstGeom prst="rect">
              <a:avLst/>
            </a:prstGeom>
            <a:noFill/>
          </p:spPr>
          <p:txBody>
            <a:bodyPr wrap="square" rtlCol="0">
              <a:spAutoFit/>
            </a:bodyPr>
            <a:lstStyle/>
            <a:p>
              <a:r>
                <a:rPr lang="en-US" sz="1050" dirty="0"/>
                <a:t>What we built our model on</a:t>
              </a:r>
            </a:p>
          </p:txBody>
        </p:sp>
        <p:sp>
          <p:nvSpPr>
            <p:cNvPr id="26" name="TextBox 25"/>
            <p:cNvSpPr txBox="1"/>
            <p:nvPr/>
          </p:nvSpPr>
          <p:spPr>
            <a:xfrm>
              <a:off x="6683842" y="3932728"/>
              <a:ext cx="1846043" cy="253916"/>
            </a:xfrm>
            <a:prstGeom prst="rect">
              <a:avLst/>
            </a:prstGeom>
            <a:noFill/>
          </p:spPr>
          <p:txBody>
            <a:bodyPr wrap="square" rtlCol="0">
              <a:spAutoFit/>
            </a:bodyPr>
            <a:lstStyle/>
            <a:p>
              <a:r>
                <a:rPr lang="en-US" sz="1050" dirty="0"/>
                <a:t>The data we want to predict</a:t>
              </a:r>
            </a:p>
          </p:txBody>
        </p:sp>
      </p:grpSp>
      <p:sp>
        <p:nvSpPr>
          <p:cNvPr id="7" name="Text Placeholder 1">
            <a:extLst>
              <a:ext uri="{FF2B5EF4-FFF2-40B4-BE49-F238E27FC236}">
                <a16:creationId xmlns:a16="http://schemas.microsoft.com/office/drawing/2014/main" id="{4839FAD6-91BA-11DC-0762-7480D18F6BF6}"/>
              </a:ext>
            </a:extLst>
          </p:cNvPr>
          <p:cNvSpPr>
            <a:spLocks noGrp="1"/>
          </p:cNvSpPr>
          <p:nvPr>
            <p:ph type="body" idx="1"/>
          </p:nvPr>
        </p:nvSpPr>
        <p:spPr>
          <a:xfrm>
            <a:off x="447923" y="1305217"/>
            <a:ext cx="8197114" cy="2365901"/>
          </a:xfrm>
        </p:spPr>
        <p:txBody>
          <a:bodyPr/>
          <a:lstStyle/>
          <a:p>
            <a:pPr>
              <a:buSzPct val="100000"/>
            </a:pPr>
            <a:r>
              <a:rPr lang="en-US" sz="2000" b="0" dirty="0"/>
              <a:t>We want to find a balance between modeling the data we have while also being able to generalize to unseen data</a:t>
            </a:r>
          </a:p>
        </p:txBody>
      </p:sp>
    </p:spTree>
    <p:extLst>
      <p:ext uri="{BB962C8B-B14F-4D97-AF65-F5344CB8AC3E}">
        <p14:creationId xmlns:p14="http://schemas.microsoft.com/office/powerpoint/2010/main" val="2447935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80AC0-B778-0E61-8E1B-5F0CFB6B6D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269D81-53A0-6A5F-2248-71BA2679BE83}"/>
              </a:ext>
            </a:extLst>
          </p:cNvPr>
          <p:cNvSpPr>
            <a:spLocks noGrp="1"/>
          </p:cNvSpPr>
          <p:nvPr>
            <p:ph type="title"/>
          </p:nvPr>
        </p:nvSpPr>
        <p:spPr/>
        <p:txBody>
          <a:bodyPr/>
          <a:lstStyle/>
          <a:p>
            <a:r>
              <a:rPr lang="en-US" dirty="0">
                <a:solidFill>
                  <a:srgbClr val="191300"/>
                </a:solidFill>
              </a:rPr>
              <a:t>The ML Dilemma</a:t>
            </a:r>
            <a:endParaRPr lang="en-US" dirty="0"/>
          </a:p>
        </p:txBody>
      </p:sp>
      <p:sp>
        <p:nvSpPr>
          <p:cNvPr id="6" name="Text Placeholder 1">
            <a:extLst>
              <a:ext uri="{FF2B5EF4-FFF2-40B4-BE49-F238E27FC236}">
                <a16:creationId xmlns:a16="http://schemas.microsoft.com/office/drawing/2014/main" id="{8891908D-06C7-B67B-56AC-74B275DED5F9}"/>
              </a:ext>
            </a:extLst>
          </p:cNvPr>
          <p:cNvSpPr>
            <a:spLocks noGrp="1"/>
          </p:cNvSpPr>
          <p:nvPr>
            <p:ph type="body" idx="1"/>
          </p:nvPr>
        </p:nvSpPr>
        <p:spPr>
          <a:xfrm>
            <a:off x="447923" y="1305217"/>
            <a:ext cx="8197114" cy="2365901"/>
          </a:xfrm>
        </p:spPr>
        <p:txBody>
          <a:bodyPr/>
          <a:lstStyle/>
          <a:p>
            <a:pPr>
              <a:buSzPct val="100000"/>
            </a:pPr>
            <a:r>
              <a:rPr lang="en-US" sz="2000" b="0" dirty="0"/>
              <a:t>We want to find a balance between modeling the data we have while also being able to generalize to unseen data</a:t>
            </a:r>
          </a:p>
        </p:txBody>
      </p:sp>
      <p:grpSp>
        <p:nvGrpSpPr>
          <p:cNvPr id="2" name="Group 1">
            <a:extLst>
              <a:ext uri="{FF2B5EF4-FFF2-40B4-BE49-F238E27FC236}">
                <a16:creationId xmlns:a16="http://schemas.microsoft.com/office/drawing/2014/main" id="{D29B2ACB-473D-37D4-D04E-7F9FD2694B99}"/>
              </a:ext>
            </a:extLst>
          </p:cNvPr>
          <p:cNvGrpSpPr/>
          <p:nvPr/>
        </p:nvGrpSpPr>
        <p:grpSpPr>
          <a:xfrm>
            <a:off x="1714607" y="2742225"/>
            <a:ext cx="6930424" cy="1679042"/>
            <a:chOff x="1599461" y="2853544"/>
            <a:chExt cx="6930424" cy="1679042"/>
          </a:xfrm>
        </p:grpSpPr>
        <p:sp>
          <p:nvSpPr>
            <p:cNvPr id="15" name="Freeform 14">
              <a:extLst>
                <a:ext uri="{FF2B5EF4-FFF2-40B4-BE49-F238E27FC236}">
                  <a16:creationId xmlns:a16="http://schemas.microsoft.com/office/drawing/2014/main" id="{96643C6D-6345-2B9F-A5B3-5A0B29DC6845}"/>
                </a:ext>
              </a:extLst>
            </p:cNvPr>
            <p:cNvSpPr/>
            <p:nvPr/>
          </p:nvSpPr>
          <p:spPr>
            <a:xfrm>
              <a:off x="2229834" y="2853544"/>
              <a:ext cx="4163083" cy="1679042"/>
            </a:xfrm>
            <a:custGeom>
              <a:avLst/>
              <a:gdLst>
                <a:gd name="connsiteX0" fmla="*/ 0 w 2701159"/>
                <a:gd name="connsiteY0" fmla="*/ 2238722 h 2238722"/>
                <a:gd name="connsiteX1" fmla="*/ 1408387 w 2701159"/>
                <a:gd name="connsiteY1" fmla="*/ 18 h 2238722"/>
                <a:gd name="connsiteX2" fmla="*/ 2701159 w 2701159"/>
                <a:gd name="connsiteY2" fmla="*/ 2207190 h 2238722"/>
              </a:gdLst>
              <a:ahLst/>
              <a:cxnLst>
                <a:cxn ang="0">
                  <a:pos x="connsiteX0" y="connsiteY0"/>
                </a:cxn>
                <a:cxn ang="0">
                  <a:pos x="connsiteX1" y="connsiteY1"/>
                </a:cxn>
                <a:cxn ang="0">
                  <a:pos x="connsiteX2" y="connsiteY2"/>
                </a:cxn>
              </a:cxnLst>
              <a:rect l="l" t="t" r="r" b="b"/>
              <a:pathLst>
                <a:path w="2701159" h="2238722">
                  <a:moveTo>
                    <a:pt x="0" y="2238722"/>
                  </a:moveTo>
                  <a:cubicBezTo>
                    <a:pt x="479097" y="1121997"/>
                    <a:pt x="958194" y="5273"/>
                    <a:pt x="1408387" y="18"/>
                  </a:cubicBezTo>
                  <a:cubicBezTo>
                    <a:pt x="1858580" y="-5237"/>
                    <a:pt x="2279869" y="1100976"/>
                    <a:pt x="2701159" y="2207190"/>
                  </a:cubicBezTo>
                </a:path>
              </a:pathLst>
            </a:cu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6" name="Freeform 15">
              <a:extLst>
                <a:ext uri="{FF2B5EF4-FFF2-40B4-BE49-F238E27FC236}">
                  <a16:creationId xmlns:a16="http://schemas.microsoft.com/office/drawing/2014/main" id="{7828BDA2-C12F-559D-E0C3-23D8AC87D28C}"/>
                </a:ext>
              </a:extLst>
            </p:cNvPr>
            <p:cNvSpPr/>
            <p:nvPr/>
          </p:nvSpPr>
          <p:spPr>
            <a:xfrm>
              <a:off x="2422963" y="3440824"/>
              <a:ext cx="2401286" cy="1091762"/>
            </a:xfrm>
            <a:custGeom>
              <a:avLst/>
              <a:gdLst>
                <a:gd name="connsiteX0" fmla="*/ 0 w 2701159"/>
                <a:gd name="connsiteY0" fmla="*/ 2238722 h 2238722"/>
                <a:gd name="connsiteX1" fmla="*/ 1408387 w 2701159"/>
                <a:gd name="connsiteY1" fmla="*/ 18 h 2238722"/>
                <a:gd name="connsiteX2" fmla="*/ 2701159 w 2701159"/>
                <a:gd name="connsiteY2" fmla="*/ 2207190 h 2238722"/>
              </a:gdLst>
              <a:ahLst/>
              <a:cxnLst>
                <a:cxn ang="0">
                  <a:pos x="connsiteX0" y="connsiteY0"/>
                </a:cxn>
                <a:cxn ang="0">
                  <a:pos x="connsiteX1" y="connsiteY1"/>
                </a:cxn>
                <a:cxn ang="0">
                  <a:pos x="connsiteX2" y="connsiteY2"/>
                </a:cxn>
              </a:cxnLst>
              <a:rect l="l" t="t" r="r" b="b"/>
              <a:pathLst>
                <a:path w="2701159" h="2238722">
                  <a:moveTo>
                    <a:pt x="0" y="2238722"/>
                  </a:moveTo>
                  <a:cubicBezTo>
                    <a:pt x="479097" y="1121997"/>
                    <a:pt x="958194" y="5273"/>
                    <a:pt x="1408387" y="18"/>
                  </a:cubicBezTo>
                  <a:cubicBezTo>
                    <a:pt x="1858580" y="-5237"/>
                    <a:pt x="2279869" y="1100976"/>
                    <a:pt x="2701159" y="2207190"/>
                  </a:cubicBez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Freeform 16">
              <a:extLst>
                <a:ext uri="{FF2B5EF4-FFF2-40B4-BE49-F238E27FC236}">
                  <a16:creationId xmlns:a16="http://schemas.microsoft.com/office/drawing/2014/main" id="{9D09B132-C7B8-1996-4711-D71152EBB26A}"/>
                </a:ext>
              </a:extLst>
            </p:cNvPr>
            <p:cNvSpPr/>
            <p:nvPr/>
          </p:nvSpPr>
          <p:spPr>
            <a:xfrm>
              <a:off x="4824248" y="4122550"/>
              <a:ext cx="1464716" cy="394138"/>
            </a:xfrm>
            <a:custGeom>
              <a:avLst/>
              <a:gdLst>
                <a:gd name="connsiteX0" fmla="*/ 0 w 2701159"/>
                <a:gd name="connsiteY0" fmla="*/ 2238722 h 2238722"/>
                <a:gd name="connsiteX1" fmla="*/ 1408387 w 2701159"/>
                <a:gd name="connsiteY1" fmla="*/ 18 h 2238722"/>
                <a:gd name="connsiteX2" fmla="*/ 2701159 w 2701159"/>
                <a:gd name="connsiteY2" fmla="*/ 2207190 h 2238722"/>
              </a:gdLst>
              <a:ahLst/>
              <a:cxnLst>
                <a:cxn ang="0">
                  <a:pos x="connsiteX0" y="connsiteY0"/>
                </a:cxn>
                <a:cxn ang="0">
                  <a:pos x="connsiteX1" y="connsiteY1"/>
                </a:cxn>
                <a:cxn ang="0">
                  <a:pos x="connsiteX2" y="connsiteY2"/>
                </a:cxn>
              </a:cxnLst>
              <a:rect l="l" t="t" r="r" b="b"/>
              <a:pathLst>
                <a:path w="2701159" h="2238722">
                  <a:moveTo>
                    <a:pt x="0" y="2238722"/>
                  </a:moveTo>
                  <a:cubicBezTo>
                    <a:pt x="479097" y="1121997"/>
                    <a:pt x="958194" y="5273"/>
                    <a:pt x="1408387" y="18"/>
                  </a:cubicBezTo>
                  <a:cubicBezTo>
                    <a:pt x="1858580" y="-5237"/>
                    <a:pt x="2279869" y="1100976"/>
                    <a:pt x="2701159" y="2207190"/>
                  </a:cubicBezTo>
                </a:path>
              </a:pathLst>
            </a:cu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9" name="Straight Connector 18">
              <a:extLst>
                <a:ext uri="{FF2B5EF4-FFF2-40B4-BE49-F238E27FC236}">
                  <a16:creationId xmlns:a16="http://schemas.microsoft.com/office/drawing/2014/main" id="{ECA4F036-0526-8886-BFB1-FDDE7A1C4501}"/>
                </a:ext>
              </a:extLst>
            </p:cNvPr>
            <p:cNvCxnSpPr/>
            <p:nvPr/>
          </p:nvCxnSpPr>
          <p:spPr>
            <a:xfrm flipV="1">
              <a:off x="4706007" y="3247697"/>
              <a:ext cx="1505607" cy="6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03C6585-FB48-BAD0-583E-7A3377151BE7}"/>
                </a:ext>
              </a:extLst>
            </p:cNvPr>
            <p:cNvCxnSpPr/>
            <p:nvPr/>
          </p:nvCxnSpPr>
          <p:spPr>
            <a:xfrm>
              <a:off x="2522483" y="3515711"/>
              <a:ext cx="653283" cy="408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F62DE-5AEF-2483-DE57-10C09E1B59F1}"/>
                </a:ext>
              </a:extLst>
            </p:cNvPr>
            <p:cNvCxnSpPr/>
            <p:nvPr/>
          </p:nvCxnSpPr>
          <p:spPr>
            <a:xfrm flipV="1">
              <a:off x="5884973" y="4114801"/>
              <a:ext cx="791724" cy="189853"/>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FEA2610-E901-337D-80A6-0DF0EA38A2B3}"/>
                </a:ext>
              </a:extLst>
            </p:cNvPr>
            <p:cNvSpPr txBox="1"/>
            <p:nvPr/>
          </p:nvSpPr>
          <p:spPr>
            <a:xfrm>
              <a:off x="6211615" y="3095639"/>
              <a:ext cx="1846043" cy="253916"/>
            </a:xfrm>
            <a:prstGeom prst="rect">
              <a:avLst/>
            </a:prstGeom>
            <a:noFill/>
          </p:spPr>
          <p:txBody>
            <a:bodyPr wrap="square" rtlCol="0">
              <a:spAutoFit/>
            </a:bodyPr>
            <a:lstStyle/>
            <a:p>
              <a:r>
                <a:rPr lang="en-US" sz="1050" dirty="0"/>
                <a:t>Population</a:t>
              </a:r>
            </a:p>
          </p:txBody>
        </p:sp>
        <p:sp>
          <p:nvSpPr>
            <p:cNvPr id="25" name="TextBox 24">
              <a:extLst>
                <a:ext uri="{FF2B5EF4-FFF2-40B4-BE49-F238E27FC236}">
                  <a16:creationId xmlns:a16="http://schemas.microsoft.com/office/drawing/2014/main" id="{D1FB7E65-F6D3-DBC7-89FE-CD2F357AD45F}"/>
                </a:ext>
              </a:extLst>
            </p:cNvPr>
            <p:cNvSpPr txBox="1"/>
            <p:nvPr/>
          </p:nvSpPr>
          <p:spPr>
            <a:xfrm>
              <a:off x="1599461" y="3147849"/>
              <a:ext cx="1846043" cy="253916"/>
            </a:xfrm>
            <a:prstGeom prst="rect">
              <a:avLst/>
            </a:prstGeom>
            <a:noFill/>
          </p:spPr>
          <p:txBody>
            <a:bodyPr wrap="square" rtlCol="0">
              <a:spAutoFit/>
            </a:bodyPr>
            <a:lstStyle/>
            <a:p>
              <a:r>
                <a:rPr lang="en-US" sz="1050" dirty="0"/>
                <a:t>What we built our model on</a:t>
              </a:r>
            </a:p>
          </p:txBody>
        </p:sp>
        <p:sp>
          <p:nvSpPr>
            <p:cNvPr id="26" name="TextBox 25">
              <a:extLst>
                <a:ext uri="{FF2B5EF4-FFF2-40B4-BE49-F238E27FC236}">
                  <a16:creationId xmlns:a16="http://schemas.microsoft.com/office/drawing/2014/main" id="{D9C7F676-6CFD-F71F-9800-9AF9EC2194AD}"/>
                </a:ext>
              </a:extLst>
            </p:cNvPr>
            <p:cNvSpPr txBox="1"/>
            <p:nvPr/>
          </p:nvSpPr>
          <p:spPr>
            <a:xfrm>
              <a:off x="6683842" y="3932728"/>
              <a:ext cx="1846043" cy="253916"/>
            </a:xfrm>
            <a:prstGeom prst="rect">
              <a:avLst/>
            </a:prstGeom>
            <a:noFill/>
          </p:spPr>
          <p:txBody>
            <a:bodyPr wrap="square" rtlCol="0">
              <a:spAutoFit/>
            </a:bodyPr>
            <a:lstStyle/>
            <a:p>
              <a:r>
                <a:rPr lang="en-US" sz="1050" dirty="0"/>
                <a:t>The data we want to predict</a:t>
              </a:r>
            </a:p>
          </p:txBody>
        </p:sp>
      </p:grpSp>
      <p:sp>
        <p:nvSpPr>
          <p:cNvPr id="12" name="Rectangle 11">
            <a:extLst>
              <a:ext uri="{FF2B5EF4-FFF2-40B4-BE49-F238E27FC236}">
                <a16:creationId xmlns:a16="http://schemas.microsoft.com/office/drawing/2014/main" id="{8D22F6C8-388D-79CE-F24D-97BCA1F2B158}"/>
              </a:ext>
            </a:extLst>
          </p:cNvPr>
          <p:cNvSpPr/>
          <p:nvPr/>
        </p:nvSpPr>
        <p:spPr>
          <a:xfrm>
            <a:off x="5176300" y="1367624"/>
            <a:ext cx="3339548" cy="36576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6ADA6BC-7B30-974D-9DA7-8B720236C4CE}"/>
              </a:ext>
            </a:extLst>
          </p:cNvPr>
          <p:cNvSpPr/>
          <p:nvPr/>
        </p:nvSpPr>
        <p:spPr>
          <a:xfrm>
            <a:off x="3816626" y="1726555"/>
            <a:ext cx="3124863" cy="36576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2252931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9E7C8-EC65-BBDE-7F94-976DB1DF167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E34725-073B-FEBB-D445-3AD310DDE112}"/>
              </a:ext>
            </a:extLst>
          </p:cNvPr>
          <p:cNvSpPr>
            <a:spLocks noGrp="1"/>
          </p:cNvSpPr>
          <p:nvPr>
            <p:ph type="title"/>
          </p:nvPr>
        </p:nvSpPr>
        <p:spPr/>
        <p:txBody>
          <a:bodyPr/>
          <a:lstStyle/>
          <a:p>
            <a:r>
              <a:rPr lang="en-US" dirty="0">
                <a:solidFill>
                  <a:srgbClr val="191300"/>
                </a:solidFill>
              </a:rPr>
              <a:t>The ML Dilemma</a:t>
            </a:r>
            <a:endParaRPr lang="en-US" dirty="0"/>
          </a:p>
        </p:txBody>
      </p:sp>
      <p:sp>
        <p:nvSpPr>
          <p:cNvPr id="6" name="Text Placeholder 1">
            <a:extLst>
              <a:ext uri="{FF2B5EF4-FFF2-40B4-BE49-F238E27FC236}">
                <a16:creationId xmlns:a16="http://schemas.microsoft.com/office/drawing/2014/main" id="{CF5D400A-4016-7C86-DA4C-916F131946EC}"/>
              </a:ext>
            </a:extLst>
          </p:cNvPr>
          <p:cNvSpPr>
            <a:spLocks noGrp="1"/>
          </p:cNvSpPr>
          <p:nvPr>
            <p:ph type="body" idx="1"/>
          </p:nvPr>
        </p:nvSpPr>
        <p:spPr>
          <a:xfrm>
            <a:off x="447923" y="1305217"/>
            <a:ext cx="8197114" cy="2365901"/>
          </a:xfrm>
        </p:spPr>
        <p:txBody>
          <a:bodyPr/>
          <a:lstStyle/>
          <a:p>
            <a:pPr>
              <a:buSzPct val="100000"/>
            </a:pPr>
            <a:r>
              <a:rPr lang="en-US" sz="2000" b="0" dirty="0"/>
              <a:t>We want to find a balance between modeling the data we have while also being able to generalize to unseen data</a:t>
            </a:r>
          </a:p>
        </p:txBody>
      </p:sp>
      <p:grpSp>
        <p:nvGrpSpPr>
          <p:cNvPr id="2" name="Group 1">
            <a:extLst>
              <a:ext uri="{FF2B5EF4-FFF2-40B4-BE49-F238E27FC236}">
                <a16:creationId xmlns:a16="http://schemas.microsoft.com/office/drawing/2014/main" id="{EE7337A2-3571-0A42-FA81-3CDEA0C755D7}"/>
              </a:ext>
            </a:extLst>
          </p:cNvPr>
          <p:cNvGrpSpPr/>
          <p:nvPr/>
        </p:nvGrpSpPr>
        <p:grpSpPr>
          <a:xfrm>
            <a:off x="1714607" y="2742225"/>
            <a:ext cx="6930424" cy="1679042"/>
            <a:chOff x="1599461" y="2853544"/>
            <a:chExt cx="6930424" cy="1679042"/>
          </a:xfrm>
        </p:grpSpPr>
        <p:sp>
          <p:nvSpPr>
            <p:cNvPr id="15" name="Freeform 14">
              <a:extLst>
                <a:ext uri="{FF2B5EF4-FFF2-40B4-BE49-F238E27FC236}">
                  <a16:creationId xmlns:a16="http://schemas.microsoft.com/office/drawing/2014/main" id="{09560991-5F5B-256F-A94A-561FD53DC568}"/>
                </a:ext>
              </a:extLst>
            </p:cNvPr>
            <p:cNvSpPr/>
            <p:nvPr/>
          </p:nvSpPr>
          <p:spPr>
            <a:xfrm>
              <a:off x="2229834" y="2853544"/>
              <a:ext cx="4163083" cy="1679042"/>
            </a:xfrm>
            <a:custGeom>
              <a:avLst/>
              <a:gdLst>
                <a:gd name="connsiteX0" fmla="*/ 0 w 2701159"/>
                <a:gd name="connsiteY0" fmla="*/ 2238722 h 2238722"/>
                <a:gd name="connsiteX1" fmla="*/ 1408387 w 2701159"/>
                <a:gd name="connsiteY1" fmla="*/ 18 h 2238722"/>
                <a:gd name="connsiteX2" fmla="*/ 2701159 w 2701159"/>
                <a:gd name="connsiteY2" fmla="*/ 2207190 h 2238722"/>
              </a:gdLst>
              <a:ahLst/>
              <a:cxnLst>
                <a:cxn ang="0">
                  <a:pos x="connsiteX0" y="connsiteY0"/>
                </a:cxn>
                <a:cxn ang="0">
                  <a:pos x="connsiteX1" y="connsiteY1"/>
                </a:cxn>
                <a:cxn ang="0">
                  <a:pos x="connsiteX2" y="connsiteY2"/>
                </a:cxn>
              </a:cxnLst>
              <a:rect l="l" t="t" r="r" b="b"/>
              <a:pathLst>
                <a:path w="2701159" h="2238722">
                  <a:moveTo>
                    <a:pt x="0" y="2238722"/>
                  </a:moveTo>
                  <a:cubicBezTo>
                    <a:pt x="479097" y="1121997"/>
                    <a:pt x="958194" y="5273"/>
                    <a:pt x="1408387" y="18"/>
                  </a:cubicBezTo>
                  <a:cubicBezTo>
                    <a:pt x="1858580" y="-5237"/>
                    <a:pt x="2279869" y="1100976"/>
                    <a:pt x="2701159" y="2207190"/>
                  </a:cubicBezTo>
                </a:path>
              </a:pathLst>
            </a:cu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6" name="Freeform 15">
              <a:extLst>
                <a:ext uri="{FF2B5EF4-FFF2-40B4-BE49-F238E27FC236}">
                  <a16:creationId xmlns:a16="http://schemas.microsoft.com/office/drawing/2014/main" id="{02BA9D75-F28F-E773-2A8E-6A2E54AC315F}"/>
                </a:ext>
              </a:extLst>
            </p:cNvPr>
            <p:cNvSpPr/>
            <p:nvPr/>
          </p:nvSpPr>
          <p:spPr>
            <a:xfrm>
              <a:off x="2422963" y="3440824"/>
              <a:ext cx="2401286" cy="1091762"/>
            </a:xfrm>
            <a:custGeom>
              <a:avLst/>
              <a:gdLst>
                <a:gd name="connsiteX0" fmla="*/ 0 w 2701159"/>
                <a:gd name="connsiteY0" fmla="*/ 2238722 h 2238722"/>
                <a:gd name="connsiteX1" fmla="*/ 1408387 w 2701159"/>
                <a:gd name="connsiteY1" fmla="*/ 18 h 2238722"/>
                <a:gd name="connsiteX2" fmla="*/ 2701159 w 2701159"/>
                <a:gd name="connsiteY2" fmla="*/ 2207190 h 2238722"/>
              </a:gdLst>
              <a:ahLst/>
              <a:cxnLst>
                <a:cxn ang="0">
                  <a:pos x="connsiteX0" y="connsiteY0"/>
                </a:cxn>
                <a:cxn ang="0">
                  <a:pos x="connsiteX1" y="connsiteY1"/>
                </a:cxn>
                <a:cxn ang="0">
                  <a:pos x="connsiteX2" y="connsiteY2"/>
                </a:cxn>
              </a:cxnLst>
              <a:rect l="l" t="t" r="r" b="b"/>
              <a:pathLst>
                <a:path w="2701159" h="2238722">
                  <a:moveTo>
                    <a:pt x="0" y="2238722"/>
                  </a:moveTo>
                  <a:cubicBezTo>
                    <a:pt x="479097" y="1121997"/>
                    <a:pt x="958194" y="5273"/>
                    <a:pt x="1408387" y="18"/>
                  </a:cubicBezTo>
                  <a:cubicBezTo>
                    <a:pt x="1858580" y="-5237"/>
                    <a:pt x="2279869" y="1100976"/>
                    <a:pt x="2701159" y="2207190"/>
                  </a:cubicBez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Freeform 16">
              <a:extLst>
                <a:ext uri="{FF2B5EF4-FFF2-40B4-BE49-F238E27FC236}">
                  <a16:creationId xmlns:a16="http://schemas.microsoft.com/office/drawing/2014/main" id="{B6B8F31B-91DE-6213-955B-9F8E45CB9F82}"/>
                </a:ext>
              </a:extLst>
            </p:cNvPr>
            <p:cNvSpPr/>
            <p:nvPr/>
          </p:nvSpPr>
          <p:spPr>
            <a:xfrm>
              <a:off x="4824248" y="4122550"/>
              <a:ext cx="1464716" cy="394138"/>
            </a:xfrm>
            <a:custGeom>
              <a:avLst/>
              <a:gdLst>
                <a:gd name="connsiteX0" fmla="*/ 0 w 2701159"/>
                <a:gd name="connsiteY0" fmla="*/ 2238722 h 2238722"/>
                <a:gd name="connsiteX1" fmla="*/ 1408387 w 2701159"/>
                <a:gd name="connsiteY1" fmla="*/ 18 h 2238722"/>
                <a:gd name="connsiteX2" fmla="*/ 2701159 w 2701159"/>
                <a:gd name="connsiteY2" fmla="*/ 2207190 h 2238722"/>
              </a:gdLst>
              <a:ahLst/>
              <a:cxnLst>
                <a:cxn ang="0">
                  <a:pos x="connsiteX0" y="connsiteY0"/>
                </a:cxn>
                <a:cxn ang="0">
                  <a:pos x="connsiteX1" y="connsiteY1"/>
                </a:cxn>
                <a:cxn ang="0">
                  <a:pos x="connsiteX2" y="connsiteY2"/>
                </a:cxn>
              </a:cxnLst>
              <a:rect l="l" t="t" r="r" b="b"/>
              <a:pathLst>
                <a:path w="2701159" h="2238722">
                  <a:moveTo>
                    <a:pt x="0" y="2238722"/>
                  </a:moveTo>
                  <a:cubicBezTo>
                    <a:pt x="479097" y="1121997"/>
                    <a:pt x="958194" y="5273"/>
                    <a:pt x="1408387" y="18"/>
                  </a:cubicBezTo>
                  <a:cubicBezTo>
                    <a:pt x="1858580" y="-5237"/>
                    <a:pt x="2279869" y="1100976"/>
                    <a:pt x="2701159" y="2207190"/>
                  </a:cubicBezTo>
                </a:path>
              </a:pathLst>
            </a:cu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9" name="Straight Connector 18">
              <a:extLst>
                <a:ext uri="{FF2B5EF4-FFF2-40B4-BE49-F238E27FC236}">
                  <a16:creationId xmlns:a16="http://schemas.microsoft.com/office/drawing/2014/main" id="{F8936C82-C1CB-BDF7-8EBC-567C1EE8BC87}"/>
                </a:ext>
              </a:extLst>
            </p:cNvPr>
            <p:cNvCxnSpPr/>
            <p:nvPr/>
          </p:nvCxnSpPr>
          <p:spPr>
            <a:xfrm flipV="1">
              <a:off x="4706007" y="3247697"/>
              <a:ext cx="1505607" cy="6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F0F80F7-02ED-5617-5915-5E77569BD1BE}"/>
                </a:ext>
              </a:extLst>
            </p:cNvPr>
            <p:cNvCxnSpPr/>
            <p:nvPr/>
          </p:nvCxnSpPr>
          <p:spPr>
            <a:xfrm>
              <a:off x="2522483" y="3515711"/>
              <a:ext cx="653283" cy="408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886A11-A71D-5271-C0B6-DA889899E014}"/>
                </a:ext>
              </a:extLst>
            </p:cNvPr>
            <p:cNvCxnSpPr/>
            <p:nvPr/>
          </p:nvCxnSpPr>
          <p:spPr>
            <a:xfrm flipV="1">
              <a:off x="5884973" y="4114801"/>
              <a:ext cx="791724" cy="189853"/>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DFD8A00-6460-E585-3F2B-6D33C45C428C}"/>
                </a:ext>
              </a:extLst>
            </p:cNvPr>
            <p:cNvSpPr txBox="1"/>
            <p:nvPr/>
          </p:nvSpPr>
          <p:spPr>
            <a:xfrm>
              <a:off x="6211615" y="3095639"/>
              <a:ext cx="1846043" cy="253916"/>
            </a:xfrm>
            <a:prstGeom prst="rect">
              <a:avLst/>
            </a:prstGeom>
            <a:noFill/>
          </p:spPr>
          <p:txBody>
            <a:bodyPr wrap="square" rtlCol="0">
              <a:spAutoFit/>
            </a:bodyPr>
            <a:lstStyle/>
            <a:p>
              <a:r>
                <a:rPr lang="en-US" sz="1050" dirty="0"/>
                <a:t>Population</a:t>
              </a:r>
            </a:p>
          </p:txBody>
        </p:sp>
        <p:sp>
          <p:nvSpPr>
            <p:cNvPr id="25" name="TextBox 24">
              <a:extLst>
                <a:ext uri="{FF2B5EF4-FFF2-40B4-BE49-F238E27FC236}">
                  <a16:creationId xmlns:a16="http://schemas.microsoft.com/office/drawing/2014/main" id="{61FE4838-D2D6-68EE-E7BA-333B37DED7AF}"/>
                </a:ext>
              </a:extLst>
            </p:cNvPr>
            <p:cNvSpPr txBox="1"/>
            <p:nvPr/>
          </p:nvSpPr>
          <p:spPr>
            <a:xfrm>
              <a:off x="1599461" y="3147849"/>
              <a:ext cx="1846043" cy="253916"/>
            </a:xfrm>
            <a:prstGeom prst="rect">
              <a:avLst/>
            </a:prstGeom>
            <a:noFill/>
          </p:spPr>
          <p:txBody>
            <a:bodyPr wrap="square" rtlCol="0">
              <a:spAutoFit/>
            </a:bodyPr>
            <a:lstStyle/>
            <a:p>
              <a:r>
                <a:rPr lang="en-US" sz="1050" dirty="0"/>
                <a:t>What we built our model on</a:t>
              </a:r>
            </a:p>
          </p:txBody>
        </p:sp>
        <p:sp>
          <p:nvSpPr>
            <p:cNvPr id="26" name="TextBox 25">
              <a:extLst>
                <a:ext uri="{FF2B5EF4-FFF2-40B4-BE49-F238E27FC236}">
                  <a16:creationId xmlns:a16="http://schemas.microsoft.com/office/drawing/2014/main" id="{F397BD97-2A92-AD89-556B-2615D418AB9F}"/>
                </a:ext>
              </a:extLst>
            </p:cNvPr>
            <p:cNvSpPr txBox="1"/>
            <p:nvPr/>
          </p:nvSpPr>
          <p:spPr>
            <a:xfrm>
              <a:off x="6683842" y="3932728"/>
              <a:ext cx="1846043" cy="253916"/>
            </a:xfrm>
            <a:prstGeom prst="rect">
              <a:avLst/>
            </a:prstGeom>
            <a:noFill/>
          </p:spPr>
          <p:txBody>
            <a:bodyPr wrap="square" rtlCol="0">
              <a:spAutoFit/>
            </a:bodyPr>
            <a:lstStyle/>
            <a:p>
              <a:r>
                <a:rPr lang="en-US" sz="1050" dirty="0"/>
                <a:t>The data we want to predict</a:t>
              </a:r>
            </a:p>
          </p:txBody>
        </p:sp>
      </p:grpSp>
      <p:sp>
        <p:nvSpPr>
          <p:cNvPr id="5" name="Rectangle 4">
            <a:extLst>
              <a:ext uri="{FF2B5EF4-FFF2-40B4-BE49-F238E27FC236}">
                <a16:creationId xmlns:a16="http://schemas.microsoft.com/office/drawing/2014/main" id="{419F6963-5AB4-9EA0-FD44-09687852AD54}"/>
              </a:ext>
            </a:extLst>
          </p:cNvPr>
          <p:cNvSpPr/>
          <p:nvPr/>
        </p:nvSpPr>
        <p:spPr>
          <a:xfrm>
            <a:off x="5176300" y="1367624"/>
            <a:ext cx="3339548" cy="36576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AF6C46-FB27-B664-0F03-B94D4FD9246B}"/>
              </a:ext>
            </a:extLst>
          </p:cNvPr>
          <p:cNvSpPr/>
          <p:nvPr/>
        </p:nvSpPr>
        <p:spPr>
          <a:xfrm>
            <a:off x="3816626" y="1726555"/>
            <a:ext cx="3124863" cy="36576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4" name="TextBox 3">
            <a:extLst>
              <a:ext uri="{FF2B5EF4-FFF2-40B4-BE49-F238E27FC236}">
                <a16:creationId xmlns:a16="http://schemas.microsoft.com/office/drawing/2014/main" id="{71986873-5FA0-3F65-04FA-9D7BECD9A72D}"/>
              </a:ext>
            </a:extLst>
          </p:cNvPr>
          <p:cNvSpPr txBox="1"/>
          <p:nvPr/>
        </p:nvSpPr>
        <p:spPr>
          <a:xfrm>
            <a:off x="6579038" y="1087457"/>
            <a:ext cx="1165532" cy="307777"/>
          </a:xfrm>
          <a:prstGeom prst="rect">
            <a:avLst/>
          </a:prstGeom>
          <a:noFill/>
        </p:spPr>
        <p:txBody>
          <a:bodyPr wrap="square" rtlCol="0">
            <a:spAutoFit/>
          </a:bodyPr>
          <a:lstStyle/>
          <a:p>
            <a:r>
              <a:rPr lang="en-US" dirty="0">
                <a:solidFill>
                  <a:schemeClr val="accent2">
                    <a:lumMod val="75000"/>
                  </a:schemeClr>
                </a:solidFill>
              </a:rPr>
              <a:t>variance</a:t>
            </a:r>
          </a:p>
        </p:txBody>
      </p:sp>
      <p:sp>
        <p:nvSpPr>
          <p:cNvPr id="8" name="TextBox 7">
            <a:extLst>
              <a:ext uri="{FF2B5EF4-FFF2-40B4-BE49-F238E27FC236}">
                <a16:creationId xmlns:a16="http://schemas.microsoft.com/office/drawing/2014/main" id="{04A2E0B6-4B30-068D-2591-1AB26B59248A}"/>
              </a:ext>
            </a:extLst>
          </p:cNvPr>
          <p:cNvSpPr txBox="1"/>
          <p:nvPr/>
        </p:nvSpPr>
        <p:spPr>
          <a:xfrm>
            <a:off x="5085518" y="2073497"/>
            <a:ext cx="834887" cy="307777"/>
          </a:xfrm>
          <a:prstGeom prst="rect">
            <a:avLst/>
          </a:prstGeom>
          <a:noFill/>
        </p:spPr>
        <p:txBody>
          <a:bodyPr wrap="square" rtlCol="0">
            <a:spAutoFit/>
          </a:bodyPr>
          <a:lstStyle/>
          <a:p>
            <a:r>
              <a:rPr lang="en-US" dirty="0">
                <a:solidFill>
                  <a:srgbClr val="FFC000"/>
                </a:solidFill>
              </a:rPr>
              <a:t>bias</a:t>
            </a:r>
          </a:p>
        </p:txBody>
      </p:sp>
    </p:spTree>
    <p:extLst>
      <p:ext uri="{BB962C8B-B14F-4D97-AF65-F5344CB8AC3E}">
        <p14:creationId xmlns:p14="http://schemas.microsoft.com/office/powerpoint/2010/main" val="3258240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07FC5-CC95-698E-12FD-AEDB26B025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F7DF0E-9D21-F6B0-E04D-D86E08D951DF}"/>
              </a:ext>
            </a:extLst>
          </p:cNvPr>
          <p:cNvSpPr>
            <a:spLocks noGrp="1"/>
          </p:cNvSpPr>
          <p:nvPr>
            <p:ph type="title"/>
          </p:nvPr>
        </p:nvSpPr>
        <p:spPr/>
        <p:txBody>
          <a:bodyPr/>
          <a:lstStyle/>
          <a:p>
            <a:r>
              <a:rPr lang="en-US" dirty="0">
                <a:solidFill>
                  <a:srgbClr val="191300"/>
                </a:solidFill>
              </a:rPr>
              <a:t>Bias-Variance Tradeoff</a:t>
            </a:r>
            <a:endParaRPr lang="en-US" dirty="0"/>
          </a:p>
        </p:txBody>
      </p:sp>
      <p:pic>
        <p:nvPicPr>
          <p:cNvPr id="7" name="Picture 6"/>
          <p:cNvPicPr>
            <a:picLocks noChangeAspect="1"/>
          </p:cNvPicPr>
          <p:nvPr/>
        </p:nvPicPr>
        <p:blipFill>
          <a:blip r:embed="rId2"/>
          <a:stretch>
            <a:fillRect/>
          </a:stretch>
        </p:blipFill>
        <p:spPr>
          <a:xfrm>
            <a:off x="1057945" y="1332100"/>
            <a:ext cx="7028108" cy="2310297"/>
          </a:xfrm>
          <a:prstGeom prst="rect">
            <a:avLst/>
          </a:prstGeom>
        </p:spPr>
      </p:pic>
      <p:sp>
        <p:nvSpPr>
          <p:cNvPr id="9" name="Content Placeholder 2"/>
          <p:cNvSpPr txBox="1">
            <a:spLocks/>
          </p:cNvSpPr>
          <p:nvPr/>
        </p:nvSpPr>
        <p:spPr>
          <a:xfrm>
            <a:off x="900121" y="3551611"/>
            <a:ext cx="7292709" cy="9580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191300"/>
              </a:buClr>
              <a:buSzPts val="2400"/>
              <a:buFont typeface="Merriweather Sans"/>
              <a:buChar char="&gt;"/>
              <a:defRPr sz="2400" b="1" i="0" u="none" strike="noStrike" cap="none">
                <a:solidFill>
                  <a:srgbClr val="191300"/>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191300"/>
              </a:buClr>
              <a:buSzPts val="2000"/>
              <a:buFont typeface="Arial"/>
              <a:buChar char="–"/>
              <a:defRPr sz="2000" b="1" i="0" u="none" strike="noStrike" cap="none">
                <a:solidFill>
                  <a:srgbClr val="191300"/>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191300"/>
              </a:buClr>
              <a:buSzPts val="1800"/>
              <a:buFont typeface="Merriweather Sans"/>
              <a:buChar char="&gt;"/>
              <a:defRPr sz="1800" b="1" i="0" u="none" strike="noStrike" cap="none">
                <a:solidFill>
                  <a:srgbClr val="191300"/>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191300"/>
              </a:buClr>
              <a:buSzPts val="1600"/>
              <a:buFont typeface="Arial"/>
              <a:buChar char="–"/>
              <a:defRPr sz="1600" b="1" i="0" u="none" strike="noStrike" cap="none">
                <a:solidFill>
                  <a:srgbClr val="191300"/>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191300"/>
              </a:buClr>
              <a:buSzPts val="1400"/>
              <a:buFont typeface="Merriweather Sans"/>
              <a:buChar char="&gt;"/>
              <a:defRPr sz="1400" b="1" i="0" u="none" strike="noStrike" cap="none">
                <a:solidFill>
                  <a:srgbClr val="191300"/>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76200" indent="0">
              <a:buNone/>
            </a:pPr>
            <a:r>
              <a:rPr lang="en-US" sz="1800" b="0" dirty="0"/>
              <a:t>Bias-Variance Tradeoff: the problem of simultaneously minimizing two sources of error that prevent generalization</a:t>
            </a:r>
          </a:p>
        </p:txBody>
      </p:sp>
      <p:sp>
        <p:nvSpPr>
          <p:cNvPr id="8" name="TextBox 7"/>
          <p:cNvSpPr txBox="1"/>
          <p:nvPr/>
        </p:nvSpPr>
        <p:spPr>
          <a:xfrm>
            <a:off x="7605624" y="3252583"/>
            <a:ext cx="1490057" cy="213585"/>
          </a:xfrm>
          <a:prstGeom prst="rect">
            <a:avLst/>
          </a:prstGeom>
          <a:noFill/>
        </p:spPr>
        <p:txBody>
          <a:bodyPr wrap="square" rtlCol="0">
            <a:spAutoFit/>
          </a:bodyPr>
          <a:lstStyle/>
          <a:p>
            <a:r>
              <a:rPr lang="en-US" sz="788" dirty="0"/>
              <a:t>holehouse.org</a:t>
            </a:r>
          </a:p>
        </p:txBody>
      </p:sp>
    </p:spTree>
    <p:extLst>
      <p:ext uri="{BB962C8B-B14F-4D97-AF65-F5344CB8AC3E}">
        <p14:creationId xmlns:p14="http://schemas.microsoft.com/office/powerpoint/2010/main" val="23548622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1F03F-9A49-4B7B-FCFB-5FF690DE7D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C2888A-5674-F72C-C71A-7A027778597A}"/>
              </a:ext>
            </a:extLst>
          </p:cNvPr>
          <p:cNvSpPr>
            <a:spLocks noGrp="1"/>
          </p:cNvSpPr>
          <p:nvPr>
            <p:ph type="title"/>
          </p:nvPr>
        </p:nvSpPr>
        <p:spPr/>
        <p:txBody>
          <a:bodyPr/>
          <a:lstStyle/>
          <a:p>
            <a:r>
              <a:rPr lang="en-US" dirty="0">
                <a:solidFill>
                  <a:srgbClr val="191300"/>
                </a:solidFill>
              </a:rPr>
              <a:t>Overfitting and Underfitting</a:t>
            </a:r>
            <a:endParaRPr lang="en-US" dirty="0"/>
          </a:p>
        </p:txBody>
      </p:sp>
      <p:sp>
        <p:nvSpPr>
          <p:cNvPr id="6" name="Text Placeholder 1">
            <a:extLst>
              <a:ext uri="{FF2B5EF4-FFF2-40B4-BE49-F238E27FC236}">
                <a16:creationId xmlns:a16="http://schemas.microsoft.com/office/drawing/2014/main" id="{6846FDC0-2FB9-FF93-F7E0-CEED157CF1D1}"/>
              </a:ext>
            </a:extLst>
          </p:cNvPr>
          <p:cNvSpPr>
            <a:spLocks noGrp="1"/>
          </p:cNvSpPr>
          <p:nvPr>
            <p:ph type="body" idx="1"/>
          </p:nvPr>
        </p:nvSpPr>
        <p:spPr>
          <a:xfrm>
            <a:off x="447923" y="1305217"/>
            <a:ext cx="8197114" cy="2365901"/>
          </a:xfrm>
        </p:spPr>
        <p:txBody>
          <a:bodyPr/>
          <a:lstStyle/>
          <a:p>
            <a:r>
              <a:rPr lang="en-US" sz="2000" b="0" dirty="0"/>
              <a:t>More formally: </a:t>
            </a:r>
            <a:r>
              <a:rPr lang="en-US" sz="2000" b="0" u="sng" dirty="0"/>
              <a:t>overfitting</a:t>
            </a:r>
            <a:r>
              <a:rPr lang="en-US" sz="2000" b="0" dirty="0"/>
              <a:t> is when we have too high of variance in our model with respect to bias</a:t>
            </a:r>
          </a:p>
          <a:p>
            <a:endParaRPr lang="en-US" sz="2000" b="0" dirty="0"/>
          </a:p>
          <a:p>
            <a:r>
              <a:rPr lang="en-US" sz="2000" b="0" dirty="0"/>
              <a:t>More formally: </a:t>
            </a:r>
            <a:r>
              <a:rPr lang="en-US" sz="2000" b="0" u="sng" dirty="0"/>
              <a:t>underfitting</a:t>
            </a:r>
            <a:r>
              <a:rPr lang="en-US" sz="2000" b="0" dirty="0"/>
              <a:t> is when we have too high of bias in our model with respect to variance</a:t>
            </a:r>
          </a:p>
          <a:p>
            <a:endParaRPr lang="en-US" b="0" dirty="0"/>
          </a:p>
        </p:txBody>
      </p:sp>
    </p:spTree>
    <p:extLst>
      <p:ext uri="{BB962C8B-B14F-4D97-AF65-F5344CB8AC3E}">
        <p14:creationId xmlns:p14="http://schemas.microsoft.com/office/powerpoint/2010/main" val="3644173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ACEF2-2122-5F51-6B0A-BBF301134D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BEE0C9E-714A-0F09-D438-A3DC17318DFE}"/>
              </a:ext>
            </a:extLst>
          </p:cNvPr>
          <p:cNvSpPr>
            <a:spLocks noGrp="1"/>
          </p:cNvSpPr>
          <p:nvPr>
            <p:ph type="title"/>
          </p:nvPr>
        </p:nvSpPr>
        <p:spPr/>
        <p:txBody>
          <a:bodyPr/>
          <a:lstStyle/>
          <a:p>
            <a:r>
              <a:rPr lang="en-US" dirty="0">
                <a:solidFill>
                  <a:srgbClr val="191300"/>
                </a:solidFill>
              </a:rPr>
              <a:t>A Data Scientist</a:t>
            </a:r>
            <a:endParaRPr lang="en-US" dirty="0"/>
          </a:p>
        </p:txBody>
      </p:sp>
      <p:grpSp>
        <p:nvGrpSpPr>
          <p:cNvPr id="7" name="Group 6">
            <a:extLst>
              <a:ext uri="{FF2B5EF4-FFF2-40B4-BE49-F238E27FC236}">
                <a16:creationId xmlns:a16="http://schemas.microsoft.com/office/drawing/2014/main" id="{6B9D2474-FB5F-735F-80A5-8501AF25D0F0}"/>
              </a:ext>
            </a:extLst>
          </p:cNvPr>
          <p:cNvGrpSpPr/>
          <p:nvPr/>
        </p:nvGrpSpPr>
        <p:grpSpPr>
          <a:xfrm>
            <a:off x="3049678" y="1105936"/>
            <a:ext cx="3836152" cy="3073644"/>
            <a:chOff x="3658405" y="1143000"/>
            <a:chExt cx="7200711" cy="5769433"/>
          </a:xfrm>
        </p:grpSpPr>
        <p:pic>
          <p:nvPicPr>
            <p:cNvPr id="8" name="Picture 4" descr="DataScientist_Diagram">
              <a:extLst>
                <a:ext uri="{FF2B5EF4-FFF2-40B4-BE49-F238E27FC236}">
                  <a16:creationId xmlns:a16="http://schemas.microsoft.com/office/drawing/2014/main" id="{B5BFB613-A6CE-7D9A-20E7-15263FC5E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405" y="11430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C0C3FCE-C1FC-6437-365C-961803F0929C}"/>
                </a:ext>
              </a:extLst>
            </p:cNvPr>
            <p:cNvSpPr txBox="1"/>
            <p:nvPr/>
          </p:nvSpPr>
          <p:spPr>
            <a:xfrm>
              <a:off x="7524806" y="6392488"/>
              <a:ext cx="3334310" cy="519945"/>
            </a:xfrm>
            <a:prstGeom prst="rect">
              <a:avLst/>
            </a:prstGeom>
            <a:noFill/>
          </p:spPr>
          <p:txBody>
            <a:bodyPr wrap="square" rtlCol="0">
              <a:spAutoFit/>
            </a:bodyPr>
            <a:lstStyle/>
            <a:p>
              <a:r>
                <a:rPr lang="en-US" sz="1200" i="1" dirty="0"/>
                <a:t>Stephan </a:t>
              </a:r>
              <a:r>
                <a:rPr lang="en-US" sz="1200" i="1" dirty="0" err="1"/>
                <a:t>Kolassa</a:t>
              </a:r>
              <a:endParaRPr lang="en-US" sz="1200" i="1" dirty="0"/>
            </a:p>
          </p:txBody>
        </p:sp>
      </p:grpSp>
      <p:cxnSp>
        <p:nvCxnSpPr>
          <p:cNvPr id="4" name="Straight Arrow Connector 3">
            <a:extLst>
              <a:ext uri="{FF2B5EF4-FFF2-40B4-BE49-F238E27FC236}">
                <a16:creationId xmlns:a16="http://schemas.microsoft.com/office/drawing/2014/main" id="{22302D5D-7878-6522-F636-0F492BC93121}"/>
              </a:ext>
            </a:extLst>
          </p:cNvPr>
          <p:cNvCxnSpPr/>
          <p:nvPr/>
        </p:nvCxnSpPr>
        <p:spPr>
          <a:xfrm flipH="1">
            <a:off x="5955527" y="1860605"/>
            <a:ext cx="524786" cy="135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9640C1C-99BE-8FA1-15B2-C71824B981F4}"/>
              </a:ext>
            </a:extLst>
          </p:cNvPr>
          <p:cNvSpPr txBox="1"/>
          <p:nvPr/>
        </p:nvSpPr>
        <p:spPr>
          <a:xfrm>
            <a:off x="6480313" y="1620414"/>
            <a:ext cx="1661823" cy="307777"/>
          </a:xfrm>
          <a:prstGeom prst="rect">
            <a:avLst/>
          </a:prstGeom>
          <a:noFill/>
        </p:spPr>
        <p:txBody>
          <a:bodyPr wrap="square" rtlCol="0">
            <a:spAutoFit/>
          </a:bodyPr>
          <a:lstStyle/>
          <a:p>
            <a:r>
              <a:rPr lang="en-US" dirty="0"/>
              <a:t>Domain expertise</a:t>
            </a:r>
          </a:p>
        </p:txBody>
      </p:sp>
    </p:spTree>
    <p:extLst>
      <p:ext uri="{BB962C8B-B14F-4D97-AF65-F5344CB8AC3E}">
        <p14:creationId xmlns:p14="http://schemas.microsoft.com/office/powerpoint/2010/main" val="18718037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9061F-DC34-4631-1C0D-CE1E25339C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DDB76C-C8FB-B389-97FF-393448D9FECE}"/>
              </a:ext>
            </a:extLst>
          </p:cNvPr>
          <p:cNvSpPr>
            <a:spLocks noGrp="1"/>
          </p:cNvSpPr>
          <p:nvPr>
            <p:ph type="title"/>
          </p:nvPr>
        </p:nvSpPr>
        <p:spPr/>
        <p:txBody>
          <a:bodyPr/>
          <a:lstStyle/>
          <a:p>
            <a:r>
              <a:rPr lang="en-US" dirty="0">
                <a:solidFill>
                  <a:srgbClr val="191300"/>
                </a:solidFill>
              </a:rPr>
              <a:t>Overfitting and Underfitting</a:t>
            </a:r>
            <a:endParaRPr lang="en-US" dirty="0"/>
          </a:p>
        </p:txBody>
      </p:sp>
      <p:sp>
        <p:nvSpPr>
          <p:cNvPr id="6" name="Text Placeholder 1">
            <a:extLst>
              <a:ext uri="{FF2B5EF4-FFF2-40B4-BE49-F238E27FC236}">
                <a16:creationId xmlns:a16="http://schemas.microsoft.com/office/drawing/2014/main" id="{E9765BBE-2EE3-8F05-8090-5AB2AB58931C}"/>
              </a:ext>
            </a:extLst>
          </p:cNvPr>
          <p:cNvSpPr>
            <a:spLocks noGrp="1"/>
          </p:cNvSpPr>
          <p:nvPr>
            <p:ph type="body" idx="1"/>
          </p:nvPr>
        </p:nvSpPr>
        <p:spPr>
          <a:xfrm>
            <a:off x="447923" y="1305217"/>
            <a:ext cx="8197114" cy="2365901"/>
          </a:xfrm>
        </p:spPr>
        <p:txBody>
          <a:bodyPr/>
          <a:lstStyle/>
          <a:p>
            <a:r>
              <a:rPr lang="en-US" sz="2000" b="0" dirty="0"/>
              <a:t>More formally: </a:t>
            </a:r>
            <a:r>
              <a:rPr lang="en-US" sz="2000" b="0" u="sng" dirty="0"/>
              <a:t>overfitting</a:t>
            </a:r>
            <a:r>
              <a:rPr lang="en-US" sz="2000" b="0" dirty="0"/>
              <a:t> is when we have too high of variance in our model with respect to bias</a:t>
            </a:r>
          </a:p>
          <a:p>
            <a:endParaRPr lang="en-US" sz="2000" b="0" dirty="0"/>
          </a:p>
          <a:p>
            <a:r>
              <a:rPr lang="en-US" sz="2000" b="0" dirty="0"/>
              <a:t>More formally: </a:t>
            </a:r>
            <a:r>
              <a:rPr lang="en-US" sz="2000" b="0" u="sng" dirty="0"/>
              <a:t>underfitting</a:t>
            </a:r>
            <a:r>
              <a:rPr lang="en-US" sz="2000" b="0" dirty="0"/>
              <a:t> is when we have too high of bias in our model with respect to variance</a:t>
            </a:r>
          </a:p>
          <a:p>
            <a:endParaRPr lang="en-US" b="0" dirty="0"/>
          </a:p>
          <a:p>
            <a:r>
              <a:rPr lang="en-US" sz="2000" b="0" dirty="0"/>
              <a:t>How do we know?</a:t>
            </a:r>
          </a:p>
        </p:txBody>
      </p:sp>
    </p:spTree>
    <p:extLst>
      <p:ext uri="{BB962C8B-B14F-4D97-AF65-F5344CB8AC3E}">
        <p14:creationId xmlns:p14="http://schemas.microsoft.com/office/powerpoint/2010/main" val="32742147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C7D76-B172-E8F6-ACFF-09ADD7F9E2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CC5DA0-C150-ABB9-5AD3-242A4753E5F6}"/>
              </a:ext>
            </a:extLst>
          </p:cNvPr>
          <p:cNvSpPr>
            <a:spLocks noGrp="1"/>
          </p:cNvSpPr>
          <p:nvPr>
            <p:ph type="title"/>
          </p:nvPr>
        </p:nvSpPr>
        <p:spPr/>
        <p:txBody>
          <a:bodyPr/>
          <a:lstStyle/>
          <a:p>
            <a:r>
              <a:rPr lang="en-US" dirty="0">
                <a:solidFill>
                  <a:srgbClr val="191300"/>
                </a:solidFill>
              </a:rPr>
              <a:t>Overfitting and Underfitting</a:t>
            </a:r>
            <a:endParaRPr lang="en-US" dirty="0"/>
          </a:p>
        </p:txBody>
      </p:sp>
      <p:sp>
        <p:nvSpPr>
          <p:cNvPr id="6" name="Text Placeholder 1">
            <a:extLst>
              <a:ext uri="{FF2B5EF4-FFF2-40B4-BE49-F238E27FC236}">
                <a16:creationId xmlns:a16="http://schemas.microsoft.com/office/drawing/2014/main" id="{B1991868-A9A9-512D-DDA3-B196DF0111D3}"/>
              </a:ext>
            </a:extLst>
          </p:cNvPr>
          <p:cNvSpPr>
            <a:spLocks noGrp="1"/>
          </p:cNvSpPr>
          <p:nvPr>
            <p:ph type="body" idx="1"/>
          </p:nvPr>
        </p:nvSpPr>
        <p:spPr>
          <a:xfrm>
            <a:off x="447923" y="1305217"/>
            <a:ext cx="8197114" cy="2365901"/>
          </a:xfrm>
        </p:spPr>
        <p:txBody>
          <a:bodyPr/>
          <a:lstStyle/>
          <a:p>
            <a:r>
              <a:rPr lang="en-US" sz="2000" b="0" dirty="0"/>
              <a:t>More formally: </a:t>
            </a:r>
            <a:r>
              <a:rPr lang="en-US" sz="2000" b="0" u="sng" dirty="0"/>
              <a:t>overfitting</a:t>
            </a:r>
            <a:r>
              <a:rPr lang="en-US" sz="2000" b="0" dirty="0"/>
              <a:t> is when we have too high of variance in our model with respect to bias</a:t>
            </a:r>
          </a:p>
          <a:p>
            <a:endParaRPr lang="en-US" sz="2000" b="0" dirty="0"/>
          </a:p>
          <a:p>
            <a:r>
              <a:rPr lang="en-US" sz="2000" b="0" dirty="0"/>
              <a:t>More formally: </a:t>
            </a:r>
            <a:r>
              <a:rPr lang="en-US" sz="2000" b="0" u="sng" dirty="0"/>
              <a:t>underfitting</a:t>
            </a:r>
            <a:r>
              <a:rPr lang="en-US" sz="2000" b="0" dirty="0"/>
              <a:t> is when we have too high of bias in our model with respect to variance</a:t>
            </a:r>
          </a:p>
          <a:p>
            <a:endParaRPr lang="en-US" b="0" dirty="0"/>
          </a:p>
          <a:p>
            <a:r>
              <a:rPr lang="en-US" sz="2000" b="0" dirty="0"/>
              <a:t>How do we know? Validation!</a:t>
            </a:r>
          </a:p>
        </p:txBody>
      </p:sp>
    </p:spTree>
    <p:extLst>
      <p:ext uri="{BB962C8B-B14F-4D97-AF65-F5344CB8AC3E}">
        <p14:creationId xmlns:p14="http://schemas.microsoft.com/office/powerpoint/2010/main" val="30313892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E2DC1-F533-C965-8FB1-804A0EB11D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9CC428-A661-0301-3F7C-4E4334CC2FF5}"/>
              </a:ext>
            </a:extLst>
          </p:cNvPr>
          <p:cNvSpPr>
            <a:spLocks noGrp="1"/>
          </p:cNvSpPr>
          <p:nvPr>
            <p:ph type="title"/>
          </p:nvPr>
        </p:nvSpPr>
        <p:spPr/>
        <p:txBody>
          <a:bodyPr/>
          <a:lstStyle/>
          <a:p>
            <a:r>
              <a:rPr lang="en-US" dirty="0">
                <a:solidFill>
                  <a:srgbClr val="191300"/>
                </a:solidFill>
              </a:rPr>
              <a:t>Training, Validation, and Test Data</a:t>
            </a:r>
            <a:endParaRPr lang="en-US" dirty="0"/>
          </a:p>
        </p:txBody>
      </p:sp>
      <p:sp>
        <p:nvSpPr>
          <p:cNvPr id="6" name="Text Placeholder 1">
            <a:extLst>
              <a:ext uri="{FF2B5EF4-FFF2-40B4-BE49-F238E27FC236}">
                <a16:creationId xmlns:a16="http://schemas.microsoft.com/office/drawing/2014/main" id="{7B1810C5-359C-E620-9444-8D4BAB3C9C70}"/>
              </a:ext>
            </a:extLst>
          </p:cNvPr>
          <p:cNvSpPr>
            <a:spLocks noGrp="1"/>
          </p:cNvSpPr>
          <p:nvPr>
            <p:ph type="body" idx="1"/>
          </p:nvPr>
        </p:nvSpPr>
        <p:spPr>
          <a:xfrm>
            <a:off x="447923" y="1305217"/>
            <a:ext cx="8197114" cy="2365901"/>
          </a:xfrm>
        </p:spPr>
        <p:txBody>
          <a:bodyPr/>
          <a:lstStyle/>
          <a:p>
            <a:pPr>
              <a:buSzPct val="100000"/>
            </a:pPr>
            <a:r>
              <a:rPr lang="en-US" sz="1800" dirty="0"/>
              <a:t>Training set</a:t>
            </a:r>
            <a:r>
              <a:rPr lang="en-US" sz="1800" b="0" dirty="0"/>
              <a:t>: a set of examples used for learning, to which we fit parameters of a model</a:t>
            </a:r>
          </a:p>
          <a:p>
            <a:pPr>
              <a:buSzPct val="100000"/>
            </a:pPr>
            <a:endParaRPr lang="en-US" sz="1800" b="0" dirty="0"/>
          </a:p>
          <a:p>
            <a:endParaRPr lang="en-US" sz="2000" b="0" dirty="0"/>
          </a:p>
          <a:p>
            <a:endParaRPr lang="en-US" sz="2000" b="0" dirty="0"/>
          </a:p>
        </p:txBody>
      </p:sp>
    </p:spTree>
    <p:extLst>
      <p:ext uri="{BB962C8B-B14F-4D97-AF65-F5344CB8AC3E}">
        <p14:creationId xmlns:p14="http://schemas.microsoft.com/office/powerpoint/2010/main" val="2375699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A319F-8D60-F0EE-2C82-5EE67D9A3D4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42980D-AE05-AA90-9115-00C7D6BF06E0}"/>
              </a:ext>
            </a:extLst>
          </p:cNvPr>
          <p:cNvSpPr>
            <a:spLocks noGrp="1"/>
          </p:cNvSpPr>
          <p:nvPr>
            <p:ph type="title"/>
          </p:nvPr>
        </p:nvSpPr>
        <p:spPr/>
        <p:txBody>
          <a:bodyPr/>
          <a:lstStyle/>
          <a:p>
            <a:r>
              <a:rPr lang="en-US" dirty="0">
                <a:solidFill>
                  <a:srgbClr val="191300"/>
                </a:solidFill>
              </a:rPr>
              <a:t>Training, Validation, and Test Data</a:t>
            </a:r>
            <a:endParaRPr lang="en-US" dirty="0"/>
          </a:p>
        </p:txBody>
      </p:sp>
      <p:sp>
        <p:nvSpPr>
          <p:cNvPr id="6" name="Text Placeholder 1">
            <a:extLst>
              <a:ext uri="{FF2B5EF4-FFF2-40B4-BE49-F238E27FC236}">
                <a16:creationId xmlns:a16="http://schemas.microsoft.com/office/drawing/2014/main" id="{D087CB16-5D09-DDDC-A476-7867C8D70E80}"/>
              </a:ext>
            </a:extLst>
          </p:cNvPr>
          <p:cNvSpPr>
            <a:spLocks noGrp="1"/>
          </p:cNvSpPr>
          <p:nvPr>
            <p:ph type="body" idx="1"/>
          </p:nvPr>
        </p:nvSpPr>
        <p:spPr>
          <a:xfrm>
            <a:off x="447923" y="1305217"/>
            <a:ext cx="8197114" cy="2365901"/>
          </a:xfrm>
        </p:spPr>
        <p:txBody>
          <a:bodyPr/>
          <a:lstStyle/>
          <a:p>
            <a:pPr>
              <a:buSzPct val="100000"/>
            </a:pPr>
            <a:r>
              <a:rPr lang="en-US" sz="1800" dirty="0"/>
              <a:t>Training set</a:t>
            </a:r>
            <a:r>
              <a:rPr lang="en-US" sz="1800" b="0" dirty="0"/>
              <a:t>: a set of examples used for learning, to which we fit parameters of a model</a:t>
            </a:r>
          </a:p>
          <a:p>
            <a:pPr>
              <a:buSzPct val="100000"/>
            </a:pPr>
            <a:r>
              <a:rPr lang="en-US" sz="1800" dirty="0"/>
              <a:t>Validation set</a:t>
            </a:r>
            <a:r>
              <a:rPr lang="en-US" sz="1800" b="0" dirty="0"/>
              <a:t>: a set of examples used to tune model hyperparameters of a model (often a subset of the training set)</a:t>
            </a:r>
          </a:p>
          <a:p>
            <a:endParaRPr lang="en-US" sz="1800" b="0" dirty="0"/>
          </a:p>
          <a:p>
            <a:endParaRPr lang="en-US" sz="2000" b="0" dirty="0"/>
          </a:p>
        </p:txBody>
      </p:sp>
    </p:spTree>
    <p:extLst>
      <p:ext uri="{BB962C8B-B14F-4D97-AF65-F5344CB8AC3E}">
        <p14:creationId xmlns:p14="http://schemas.microsoft.com/office/powerpoint/2010/main" val="21365258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5A7AA-29A2-0563-AD8C-BC784A31CC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57BB62-202F-DC33-2991-CF290B0BDF3E}"/>
              </a:ext>
            </a:extLst>
          </p:cNvPr>
          <p:cNvSpPr>
            <a:spLocks noGrp="1"/>
          </p:cNvSpPr>
          <p:nvPr>
            <p:ph type="title"/>
          </p:nvPr>
        </p:nvSpPr>
        <p:spPr/>
        <p:txBody>
          <a:bodyPr/>
          <a:lstStyle/>
          <a:p>
            <a:r>
              <a:rPr lang="en-US" dirty="0">
                <a:solidFill>
                  <a:srgbClr val="191300"/>
                </a:solidFill>
              </a:rPr>
              <a:t>Training, Validation, and Test Data</a:t>
            </a:r>
            <a:endParaRPr lang="en-US" dirty="0"/>
          </a:p>
        </p:txBody>
      </p:sp>
      <p:sp>
        <p:nvSpPr>
          <p:cNvPr id="6" name="Text Placeholder 1">
            <a:extLst>
              <a:ext uri="{FF2B5EF4-FFF2-40B4-BE49-F238E27FC236}">
                <a16:creationId xmlns:a16="http://schemas.microsoft.com/office/drawing/2014/main" id="{FD4FD3EC-98FD-0A9C-1480-2C1E4231CE77}"/>
              </a:ext>
            </a:extLst>
          </p:cNvPr>
          <p:cNvSpPr>
            <a:spLocks noGrp="1"/>
          </p:cNvSpPr>
          <p:nvPr>
            <p:ph type="body" idx="1"/>
          </p:nvPr>
        </p:nvSpPr>
        <p:spPr>
          <a:xfrm>
            <a:off x="447923" y="1305217"/>
            <a:ext cx="8197114" cy="2365901"/>
          </a:xfrm>
        </p:spPr>
        <p:txBody>
          <a:bodyPr/>
          <a:lstStyle/>
          <a:p>
            <a:pPr>
              <a:buSzPct val="100000"/>
            </a:pPr>
            <a:r>
              <a:rPr lang="en-US" sz="1800" dirty="0"/>
              <a:t>Training set</a:t>
            </a:r>
            <a:r>
              <a:rPr lang="en-US" sz="1800" b="0" dirty="0"/>
              <a:t>: a set of examples used for learning, to which we fit parameters of a model</a:t>
            </a:r>
          </a:p>
          <a:p>
            <a:pPr>
              <a:buSzPct val="100000"/>
            </a:pPr>
            <a:r>
              <a:rPr lang="en-US" sz="1800" dirty="0"/>
              <a:t>Validation set</a:t>
            </a:r>
            <a:r>
              <a:rPr lang="en-US" sz="1800" b="0" dirty="0"/>
              <a:t>: a set of examples used to tune model hyperparameters of a model (often a subset of the training set)</a:t>
            </a:r>
          </a:p>
          <a:p>
            <a:pPr>
              <a:buSzPct val="100000"/>
            </a:pPr>
            <a:r>
              <a:rPr lang="en-US" sz="1800" dirty="0"/>
              <a:t>Test set</a:t>
            </a:r>
            <a:r>
              <a:rPr lang="en-US" sz="1800" b="0" dirty="0"/>
              <a:t>: a set of examples used only to assess the performance of a fully-specified model. DO NOT look at the test data to guide model design!!</a:t>
            </a:r>
          </a:p>
          <a:p>
            <a:endParaRPr lang="en-US" sz="2000" b="0" dirty="0"/>
          </a:p>
          <a:p>
            <a:endParaRPr lang="en-US" sz="2000" b="0" dirty="0"/>
          </a:p>
        </p:txBody>
      </p:sp>
    </p:spTree>
    <p:extLst>
      <p:ext uri="{BB962C8B-B14F-4D97-AF65-F5344CB8AC3E}">
        <p14:creationId xmlns:p14="http://schemas.microsoft.com/office/powerpoint/2010/main" val="552267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443D3-3AF2-677F-5E5B-58D9B8E5E5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850032-A0CC-6E77-3554-014A4EADD8F5}"/>
              </a:ext>
            </a:extLst>
          </p:cNvPr>
          <p:cNvSpPr>
            <a:spLocks noGrp="1"/>
          </p:cNvSpPr>
          <p:nvPr>
            <p:ph type="title"/>
          </p:nvPr>
        </p:nvSpPr>
        <p:spPr/>
        <p:txBody>
          <a:bodyPr/>
          <a:lstStyle/>
          <a:p>
            <a:r>
              <a:rPr lang="en-US" dirty="0">
                <a:solidFill>
                  <a:srgbClr val="191300"/>
                </a:solidFill>
              </a:rPr>
              <a:t>Training, Validation, and Test Data</a:t>
            </a:r>
            <a:endParaRPr lang="en-US" dirty="0"/>
          </a:p>
        </p:txBody>
      </p:sp>
      <p:sp>
        <p:nvSpPr>
          <p:cNvPr id="6" name="Text Placeholder 1">
            <a:extLst>
              <a:ext uri="{FF2B5EF4-FFF2-40B4-BE49-F238E27FC236}">
                <a16:creationId xmlns:a16="http://schemas.microsoft.com/office/drawing/2014/main" id="{A009CF02-953B-4FC7-3774-E04E9057FFF0}"/>
              </a:ext>
            </a:extLst>
          </p:cNvPr>
          <p:cNvSpPr>
            <a:spLocks noGrp="1"/>
          </p:cNvSpPr>
          <p:nvPr>
            <p:ph type="body" idx="1"/>
          </p:nvPr>
        </p:nvSpPr>
        <p:spPr>
          <a:xfrm>
            <a:off x="447923" y="1305217"/>
            <a:ext cx="8197114" cy="2365901"/>
          </a:xfrm>
        </p:spPr>
        <p:txBody>
          <a:bodyPr/>
          <a:lstStyle/>
          <a:p>
            <a:pPr>
              <a:buSzPct val="100000"/>
            </a:pPr>
            <a:r>
              <a:rPr lang="en-US" sz="1800" dirty="0"/>
              <a:t>Training set</a:t>
            </a:r>
            <a:r>
              <a:rPr lang="en-US" sz="1800" b="0" dirty="0"/>
              <a:t>: a set of examples used for learning, to which we fit parameters of a model</a:t>
            </a:r>
          </a:p>
          <a:p>
            <a:pPr>
              <a:buSzPct val="100000"/>
            </a:pPr>
            <a:r>
              <a:rPr lang="en-US" sz="1800" dirty="0"/>
              <a:t>Validation set</a:t>
            </a:r>
            <a:r>
              <a:rPr lang="en-US" sz="1800" b="0" dirty="0"/>
              <a:t>: a set of examples used to tune model hyperparameters of a model (often a subset of the training set)</a:t>
            </a:r>
          </a:p>
          <a:p>
            <a:pPr>
              <a:buSzPct val="100000"/>
            </a:pPr>
            <a:r>
              <a:rPr lang="en-US" sz="1800" dirty="0"/>
              <a:t>Test set</a:t>
            </a:r>
            <a:r>
              <a:rPr lang="en-US" sz="1800" b="0" dirty="0"/>
              <a:t>: a set of examples used only to assess the performance of a fully-specified model. DO NOT look at the test data to guide model design!!</a:t>
            </a:r>
          </a:p>
          <a:p>
            <a:endParaRPr lang="en-US" sz="2000" b="0" dirty="0"/>
          </a:p>
          <a:p>
            <a:endParaRPr lang="en-US" sz="2000" b="0" dirty="0"/>
          </a:p>
        </p:txBody>
      </p:sp>
      <p:pic>
        <p:nvPicPr>
          <p:cNvPr id="2" name="Picture 1">
            <a:extLst>
              <a:ext uri="{FF2B5EF4-FFF2-40B4-BE49-F238E27FC236}">
                <a16:creationId xmlns:a16="http://schemas.microsoft.com/office/drawing/2014/main" id="{33DE6382-B52C-667C-810B-CFD8F04084D5}"/>
              </a:ext>
            </a:extLst>
          </p:cNvPr>
          <p:cNvPicPr>
            <a:picLocks noChangeAspect="1"/>
          </p:cNvPicPr>
          <p:nvPr/>
        </p:nvPicPr>
        <p:blipFill>
          <a:blip r:embed="rId2"/>
          <a:stretch>
            <a:fillRect/>
          </a:stretch>
        </p:blipFill>
        <p:spPr>
          <a:xfrm>
            <a:off x="2348778" y="3312374"/>
            <a:ext cx="4446443" cy="1182902"/>
          </a:xfrm>
          <a:prstGeom prst="rect">
            <a:avLst/>
          </a:prstGeom>
        </p:spPr>
      </p:pic>
    </p:spTree>
    <p:extLst>
      <p:ext uri="{BB962C8B-B14F-4D97-AF65-F5344CB8AC3E}">
        <p14:creationId xmlns:p14="http://schemas.microsoft.com/office/powerpoint/2010/main" val="27441037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B714E-9BF3-341C-C576-81531A7F28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0EB418-3D5E-E377-4700-2BDEA0A8F922}"/>
              </a:ext>
            </a:extLst>
          </p:cNvPr>
          <p:cNvSpPr>
            <a:spLocks noGrp="1"/>
          </p:cNvSpPr>
          <p:nvPr>
            <p:ph type="title"/>
          </p:nvPr>
        </p:nvSpPr>
        <p:spPr/>
        <p:txBody>
          <a:bodyPr/>
          <a:lstStyle/>
          <a:p>
            <a:r>
              <a:rPr lang="en-US" dirty="0">
                <a:solidFill>
                  <a:srgbClr val="191300"/>
                </a:solidFill>
              </a:rPr>
              <a:t>Test Data</a:t>
            </a:r>
            <a:endParaRPr lang="en-US" dirty="0"/>
          </a:p>
        </p:txBody>
      </p:sp>
      <p:sp>
        <p:nvSpPr>
          <p:cNvPr id="6" name="Text Placeholder 1">
            <a:extLst>
              <a:ext uri="{FF2B5EF4-FFF2-40B4-BE49-F238E27FC236}">
                <a16:creationId xmlns:a16="http://schemas.microsoft.com/office/drawing/2014/main" id="{18735578-2529-539E-1132-9B62A61E4D9E}"/>
              </a:ext>
            </a:extLst>
          </p:cNvPr>
          <p:cNvSpPr>
            <a:spLocks noGrp="1"/>
          </p:cNvSpPr>
          <p:nvPr>
            <p:ph type="body" idx="1"/>
          </p:nvPr>
        </p:nvSpPr>
        <p:spPr>
          <a:xfrm>
            <a:off x="447923" y="1305217"/>
            <a:ext cx="8197114" cy="2365901"/>
          </a:xfrm>
        </p:spPr>
        <p:txBody>
          <a:bodyPr/>
          <a:lstStyle/>
          <a:p>
            <a:pPr marL="0" indent="0">
              <a:buNone/>
            </a:pPr>
            <a:r>
              <a:rPr lang="en-US" sz="2000" b="0" dirty="0"/>
              <a:t>Until you’re ready to report final results…</a:t>
            </a:r>
          </a:p>
          <a:p>
            <a:pPr marL="0" indent="0">
              <a:buNone/>
            </a:pPr>
            <a:r>
              <a:rPr lang="en-US" sz="2000" dirty="0">
                <a:solidFill>
                  <a:srgbClr val="FF0000"/>
                </a:solidFill>
              </a:rPr>
              <a:t>Do not peek at your test data!! Do not peek at your test data!! Do not peek at your test data!! Do not peek at your test data!! Do not peek at your test data!! Do not peek at your test data!! Do not peek at your test data!! Do not peek at your test data!! Do not peek at your test data!! Do not peek at your test data!! Do not peek at your test data!! Do not peek at your test data!! Do not peek at your test data!! Do not peek at your test data!! Do not peek at your test data!! Do not peek at your test data!! Do not peek at your test data!! Do not peek at your test data!! </a:t>
            </a:r>
            <a:endParaRPr lang="en-US" sz="2000" b="0" dirty="0"/>
          </a:p>
        </p:txBody>
      </p:sp>
    </p:spTree>
    <p:extLst>
      <p:ext uri="{BB962C8B-B14F-4D97-AF65-F5344CB8AC3E}">
        <p14:creationId xmlns:p14="http://schemas.microsoft.com/office/powerpoint/2010/main" val="31381661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F83A0-B42C-9E18-3B86-1E3BFD453A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DF2BC6-6242-402E-AD5D-F15F236F8970}"/>
              </a:ext>
            </a:extLst>
          </p:cNvPr>
          <p:cNvSpPr>
            <a:spLocks noGrp="1"/>
          </p:cNvSpPr>
          <p:nvPr>
            <p:ph type="title"/>
          </p:nvPr>
        </p:nvSpPr>
        <p:spPr/>
        <p:txBody>
          <a:bodyPr/>
          <a:lstStyle/>
          <a:p>
            <a:r>
              <a:rPr lang="en-US" dirty="0">
                <a:solidFill>
                  <a:srgbClr val="191300"/>
                </a:solidFill>
              </a:rPr>
              <a:t>How Prediction Experiments Work</a:t>
            </a:r>
            <a:endParaRPr lang="en-US" dirty="0"/>
          </a:p>
        </p:txBody>
      </p:sp>
      <p:sp>
        <p:nvSpPr>
          <p:cNvPr id="5" name="Text Placeholder 1">
            <a:extLst>
              <a:ext uri="{FF2B5EF4-FFF2-40B4-BE49-F238E27FC236}">
                <a16:creationId xmlns:a16="http://schemas.microsoft.com/office/drawing/2014/main" id="{4707E10A-3814-268E-2E03-AEAED108D515}"/>
              </a:ext>
            </a:extLst>
          </p:cNvPr>
          <p:cNvSpPr>
            <a:spLocks noGrp="1"/>
          </p:cNvSpPr>
          <p:nvPr>
            <p:ph type="body" idx="1"/>
          </p:nvPr>
        </p:nvSpPr>
        <p:spPr>
          <a:xfrm>
            <a:off x="447923" y="1305217"/>
            <a:ext cx="4366532" cy="2365901"/>
          </a:xfrm>
        </p:spPr>
        <p:txBody>
          <a:bodyPr/>
          <a:lstStyle/>
          <a:p>
            <a:pPr>
              <a:buSzPct val="100000"/>
            </a:pPr>
            <a:r>
              <a:rPr lang="en-US" sz="1800" b="0" dirty="0"/>
              <a:t>ML experiments typically separate data into a training/test set</a:t>
            </a:r>
          </a:p>
          <a:p>
            <a:pPr>
              <a:buSzPct val="100000"/>
            </a:pPr>
            <a:r>
              <a:rPr lang="en-US" sz="1800" b="0" dirty="0"/>
              <a:t>Model is fit on training set</a:t>
            </a:r>
          </a:p>
          <a:p>
            <a:pPr lvl="1">
              <a:buSzPct val="100000"/>
            </a:pPr>
            <a:r>
              <a:rPr lang="en-US" sz="1400" b="0" dirty="0"/>
              <a:t>Validation set is often used to fine tune</a:t>
            </a:r>
          </a:p>
          <a:p>
            <a:pPr>
              <a:buSzPct val="100000"/>
            </a:pPr>
            <a:r>
              <a:rPr lang="en-US" sz="1800" b="0" dirty="0"/>
              <a:t>Performance is measured on the test set</a:t>
            </a:r>
          </a:p>
          <a:p>
            <a:pPr lvl="1">
              <a:buSzPct val="100000"/>
            </a:pPr>
            <a:r>
              <a:rPr lang="en-US" sz="1400" b="0" dirty="0"/>
              <a:t>This gives something of a “real-world” approximation of how well the model performs</a:t>
            </a:r>
          </a:p>
          <a:p>
            <a:pPr lvl="1">
              <a:buSzPct val="100000"/>
            </a:pPr>
            <a:endParaRPr lang="en-US" sz="1400" b="0" dirty="0"/>
          </a:p>
          <a:p>
            <a:endParaRPr lang="en-US" sz="2000" b="0" dirty="0"/>
          </a:p>
          <a:p>
            <a:endParaRPr lang="en-US" sz="2000" b="0" dirty="0"/>
          </a:p>
        </p:txBody>
      </p:sp>
      <p:grpSp>
        <p:nvGrpSpPr>
          <p:cNvPr id="7" name="Group 6">
            <a:extLst>
              <a:ext uri="{FF2B5EF4-FFF2-40B4-BE49-F238E27FC236}">
                <a16:creationId xmlns:a16="http://schemas.microsoft.com/office/drawing/2014/main" id="{939A5BB9-B5F3-940E-5D28-08D31E0848E2}"/>
              </a:ext>
            </a:extLst>
          </p:cNvPr>
          <p:cNvGrpSpPr/>
          <p:nvPr/>
        </p:nvGrpSpPr>
        <p:grpSpPr>
          <a:xfrm>
            <a:off x="5749690" y="870199"/>
            <a:ext cx="2895341" cy="3403102"/>
            <a:chOff x="5787518" y="1593590"/>
            <a:chExt cx="2895341" cy="3403102"/>
          </a:xfrm>
        </p:grpSpPr>
        <p:sp>
          <p:nvSpPr>
            <p:cNvPr id="8" name="Rectangle 7"/>
            <p:cNvSpPr/>
            <p:nvPr/>
          </p:nvSpPr>
          <p:spPr>
            <a:xfrm>
              <a:off x="6071695" y="1954924"/>
              <a:ext cx="2449568" cy="2779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Freeform 6"/>
            <p:cNvSpPr/>
            <p:nvPr/>
          </p:nvSpPr>
          <p:spPr>
            <a:xfrm>
              <a:off x="6069725" y="2420007"/>
              <a:ext cx="2451538" cy="2017986"/>
            </a:xfrm>
            <a:custGeom>
              <a:avLst/>
              <a:gdLst>
                <a:gd name="connsiteX0" fmla="*/ 0 w 3268717"/>
                <a:gd name="connsiteY0" fmla="*/ 0 h 2690648"/>
                <a:gd name="connsiteX1" fmla="*/ 735724 w 3268717"/>
                <a:gd name="connsiteY1" fmla="*/ 2070538 h 2690648"/>
                <a:gd name="connsiteX2" fmla="*/ 3268717 w 3268717"/>
                <a:gd name="connsiteY2" fmla="*/ 2690648 h 2690648"/>
              </a:gdLst>
              <a:ahLst/>
              <a:cxnLst>
                <a:cxn ang="0">
                  <a:pos x="connsiteX0" y="connsiteY0"/>
                </a:cxn>
                <a:cxn ang="0">
                  <a:pos x="connsiteX1" y="connsiteY1"/>
                </a:cxn>
                <a:cxn ang="0">
                  <a:pos x="connsiteX2" y="connsiteY2"/>
                </a:cxn>
              </a:cxnLst>
              <a:rect l="l" t="t" r="r" b="b"/>
              <a:pathLst>
                <a:path w="3268717" h="2690648">
                  <a:moveTo>
                    <a:pt x="0" y="0"/>
                  </a:moveTo>
                  <a:cubicBezTo>
                    <a:pt x="95469" y="811048"/>
                    <a:pt x="190938" y="1622097"/>
                    <a:pt x="735724" y="2070538"/>
                  </a:cubicBezTo>
                  <a:cubicBezTo>
                    <a:pt x="1280510" y="2518979"/>
                    <a:pt x="2274613" y="2604813"/>
                    <a:pt x="3268717" y="26906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Freeform 8"/>
            <p:cNvSpPr/>
            <p:nvPr/>
          </p:nvSpPr>
          <p:spPr>
            <a:xfrm>
              <a:off x="6077608" y="2167759"/>
              <a:ext cx="2443655" cy="1365712"/>
            </a:xfrm>
            <a:custGeom>
              <a:avLst/>
              <a:gdLst>
                <a:gd name="connsiteX0" fmla="*/ 0 w 3216165"/>
                <a:gd name="connsiteY0" fmla="*/ 0 h 1820949"/>
                <a:gd name="connsiteX1" fmla="*/ 1534510 w 3216165"/>
                <a:gd name="connsiteY1" fmla="*/ 1744717 h 1820949"/>
                <a:gd name="connsiteX2" fmla="*/ 3216165 w 3216165"/>
                <a:gd name="connsiteY2" fmla="*/ 1345324 h 1820949"/>
              </a:gdLst>
              <a:ahLst/>
              <a:cxnLst>
                <a:cxn ang="0">
                  <a:pos x="connsiteX0" y="connsiteY0"/>
                </a:cxn>
                <a:cxn ang="0">
                  <a:pos x="connsiteX1" y="connsiteY1"/>
                </a:cxn>
                <a:cxn ang="0">
                  <a:pos x="connsiteX2" y="connsiteY2"/>
                </a:cxn>
              </a:cxnLst>
              <a:rect l="l" t="t" r="r" b="b"/>
              <a:pathLst>
                <a:path w="3216165" h="1820949">
                  <a:moveTo>
                    <a:pt x="0" y="0"/>
                  </a:moveTo>
                  <a:cubicBezTo>
                    <a:pt x="499241" y="760248"/>
                    <a:pt x="998483" y="1520496"/>
                    <a:pt x="1534510" y="1744717"/>
                  </a:cubicBezTo>
                  <a:cubicBezTo>
                    <a:pt x="2070537" y="1968938"/>
                    <a:pt x="2643351" y="1657131"/>
                    <a:pt x="3216165" y="134532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Box 10"/>
            <p:cNvSpPr txBox="1"/>
            <p:nvPr/>
          </p:nvSpPr>
          <p:spPr>
            <a:xfrm>
              <a:off x="6749613" y="4742776"/>
              <a:ext cx="1899745" cy="253916"/>
            </a:xfrm>
            <a:prstGeom prst="rect">
              <a:avLst/>
            </a:prstGeom>
            <a:noFill/>
          </p:spPr>
          <p:txBody>
            <a:bodyPr wrap="square" rtlCol="0">
              <a:spAutoFit/>
            </a:bodyPr>
            <a:lstStyle/>
            <a:p>
              <a:r>
                <a:rPr lang="en-US" sz="1050" dirty="0"/>
                <a:t>Model complexity</a:t>
              </a:r>
            </a:p>
          </p:txBody>
        </p:sp>
        <p:sp>
          <p:nvSpPr>
            <p:cNvPr id="12" name="TextBox 11"/>
            <p:cNvSpPr txBox="1"/>
            <p:nvPr/>
          </p:nvSpPr>
          <p:spPr>
            <a:xfrm>
              <a:off x="6105196" y="2048966"/>
              <a:ext cx="1899745" cy="253916"/>
            </a:xfrm>
            <a:prstGeom prst="rect">
              <a:avLst/>
            </a:prstGeom>
            <a:noFill/>
          </p:spPr>
          <p:txBody>
            <a:bodyPr wrap="square" rtlCol="0">
              <a:spAutoFit/>
            </a:bodyPr>
            <a:lstStyle/>
            <a:p>
              <a:r>
                <a:rPr lang="en-US" sz="1050" dirty="0"/>
                <a:t>Test error</a:t>
              </a:r>
            </a:p>
          </p:txBody>
        </p:sp>
        <p:sp>
          <p:nvSpPr>
            <p:cNvPr id="13" name="TextBox 12"/>
            <p:cNvSpPr txBox="1"/>
            <p:nvPr/>
          </p:nvSpPr>
          <p:spPr>
            <a:xfrm>
              <a:off x="6440214" y="3657461"/>
              <a:ext cx="1899745" cy="253916"/>
            </a:xfrm>
            <a:prstGeom prst="rect">
              <a:avLst/>
            </a:prstGeom>
            <a:noFill/>
          </p:spPr>
          <p:txBody>
            <a:bodyPr wrap="square" rtlCol="0">
              <a:spAutoFit/>
            </a:bodyPr>
            <a:lstStyle/>
            <a:p>
              <a:r>
                <a:rPr lang="en-US" sz="1050" dirty="0"/>
                <a:t>Training error</a:t>
              </a:r>
            </a:p>
          </p:txBody>
        </p:sp>
        <p:sp>
          <p:nvSpPr>
            <p:cNvPr id="14" name="TextBox 13"/>
            <p:cNvSpPr txBox="1"/>
            <p:nvPr/>
          </p:nvSpPr>
          <p:spPr>
            <a:xfrm rot="16200000">
              <a:off x="4964603" y="2416505"/>
              <a:ext cx="1899745" cy="253916"/>
            </a:xfrm>
            <a:prstGeom prst="rect">
              <a:avLst/>
            </a:prstGeom>
            <a:noFill/>
          </p:spPr>
          <p:txBody>
            <a:bodyPr wrap="square" rtlCol="0">
              <a:spAutoFit/>
            </a:bodyPr>
            <a:lstStyle/>
            <a:p>
              <a:r>
                <a:rPr lang="en-US" sz="1050" dirty="0"/>
                <a:t>Error rate</a:t>
              </a:r>
            </a:p>
          </p:txBody>
        </p:sp>
        <p:sp>
          <p:nvSpPr>
            <p:cNvPr id="15" name="Rectangle 14"/>
            <p:cNvSpPr/>
            <p:nvPr/>
          </p:nvSpPr>
          <p:spPr>
            <a:xfrm>
              <a:off x="6069725" y="1954924"/>
              <a:ext cx="890751" cy="2779001"/>
            </a:xfrm>
            <a:prstGeom prst="rect">
              <a:avLst/>
            </a:prstGeom>
            <a:solidFill>
              <a:schemeClr val="accent2">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p:cNvSpPr/>
            <p:nvPr/>
          </p:nvSpPr>
          <p:spPr>
            <a:xfrm>
              <a:off x="7890642" y="1954924"/>
              <a:ext cx="624709" cy="2779001"/>
            </a:xfrm>
            <a:prstGeom prst="rect">
              <a:avLst/>
            </a:prstGeom>
            <a:solidFill>
              <a:schemeClr val="accent4">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TextBox 17"/>
            <p:cNvSpPr txBox="1"/>
            <p:nvPr/>
          </p:nvSpPr>
          <p:spPr>
            <a:xfrm>
              <a:off x="6134758" y="4445753"/>
              <a:ext cx="1899745" cy="253916"/>
            </a:xfrm>
            <a:prstGeom prst="rect">
              <a:avLst/>
            </a:prstGeom>
            <a:noFill/>
          </p:spPr>
          <p:txBody>
            <a:bodyPr wrap="square" rtlCol="0">
              <a:spAutoFit/>
            </a:bodyPr>
            <a:lstStyle/>
            <a:p>
              <a:r>
                <a:rPr lang="en-US" sz="1050" b="1" i="1" dirty="0" err="1"/>
                <a:t>Underfit</a:t>
              </a:r>
              <a:endParaRPr lang="en-US" sz="1050" b="1" i="1" dirty="0"/>
            </a:p>
          </p:txBody>
        </p:sp>
        <p:sp>
          <p:nvSpPr>
            <p:cNvPr id="19" name="TextBox 18"/>
            <p:cNvSpPr txBox="1"/>
            <p:nvPr/>
          </p:nvSpPr>
          <p:spPr>
            <a:xfrm>
              <a:off x="7886700" y="4454603"/>
              <a:ext cx="796159" cy="253916"/>
            </a:xfrm>
            <a:prstGeom prst="rect">
              <a:avLst/>
            </a:prstGeom>
            <a:noFill/>
          </p:spPr>
          <p:txBody>
            <a:bodyPr wrap="square" rtlCol="0">
              <a:spAutoFit/>
            </a:bodyPr>
            <a:lstStyle/>
            <a:p>
              <a:r>
                <a:rPr lang="en-US" sz="1050" b="1" i="1" dirty="0" err="1"/>
                <a:t>Overfit</a:t>
              </a:r>
              <a:endParaRPr lang="en-US" sz="1050" b="1" i="1" dirty="0"/>
            </a:p>
          </p:txBody>
        </p:sp>
      </p:grpSp>
    </p:spTree>
    <p:extLst>
      <p:ext uri="{BB962C8B-B14F-4D97-AF65-F5344CB8AC3E}">
        <p14:creationId xmlns:p14="http://schemas.microsoft.com/office/powerpoint/2010/main" val="41024495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C05C3-634C-D35A-1693-AA8194D39D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32A737E-36B0-0253-444C-C1BA45F66616}"/>
              </a:ext>
            </a:extLst>
          </p:cNvPr>
          <p:cNvSpPr>
            <a:spLocks noGrp="1"/>
          </p:cNvSpPr>
          <p:nvPr>
            <p:ph type="title"/>
          </p:nvPr>
        </p:nvSpPr>
        <p:spPr/>
        <p:txBody>
          <a:bodyPr/>
          <a:lstStyle/>
          <a:p>
            <a:r>
              <a:rPr lang="en-US" dirty="0">
                <a:solidFill>
                  <a:srgbClr val="191300"/>
                </a:solidFill>
              </a:rPr>
              <a:t>A Typical (Supervised) ML Experiment</a:t>
            </a:r>
            <a:endParaRPr lang="en-US" dirty="0"/>
          </a:p>
        </p:txBody>
      </p:sp>
      <p:sp>
        <p:nvSpPr>
          <p:cNvPr id="5" name="Text Placeholder 1">
            <a:extLst>
              <a:ext uri="{FF2B5EF4-FFF2-40B4-BE49-F238E27FC236}">
                <a16:creationId xmlns:a16="http://schemas.microsoft.com/office/drawing/2014/main" id="{E726FAD6-CA72-4E2B-1D7E-FC6C4FC75131}"/>
              </a:ext>
            </a:extLst>
          </p:cNvPr>
          <p:cNvSpPr>
            <a:spLocks noGrp="1"/>
          </p:cNvSpPr>
          <p:nvPr>
            <p:ph type="body" idx="1"/>
          </p:nvPr>
        </p:nvSpPr>
        <p:spPr>
          <a:xfrm>
            <a:off x="447923" y="1305217"/>
            <a:ext cx="4854122" cy="2365901"/>
          </a:xfrm>
        </p:spPr>
        <p:txBody>
          <a:bodyPr/>
          <a:lstStyle/>
          <a:p>
            <a:pPr>
              <a:buSzPct val="100000"/>
            </a:pPr>
            <a:r>
              <a:rPr lang="en-US" sz="1800" b="0" dirty="0"/>
              <a:t>Data with labelled instances</a:t>
            </a:r>
          </a:p>
          <a:p>
            <a:pPr lvl="1">
              <a:buSzPct val="100000"/>
            </a:pPr>
            <a:r>
              <a:rPr lang="en-US" sz="1400" b="0" dirty="0"/>
              <a:t>Split into training, validation, and test sets</a:t>
            </a:r>
          </a:p>
          <a:p>
            <a:pPr lvl="1">
              <a:buSzPct val="100000"/>
            </a:pPr>
            <a:endParaRPr lang="en-US" sz="1400" b="0" dirty="0"/>
          </a:p>
          <a:p>
            <a:endParaRPr lang="en-US" sz="2000" b="0" dirty="0"/>
          </a:p>
          <a:p>
            <a:endParaRPr lang="en-US" sz="2000" b="0" dirty="0"/>
          </a:p>
        </p:txBody>
      </p:sp>
      <p:grpSp>
        <p:nvGrpSpPr>
          <p:cNvPr id="17" name="Group 16">
            <a:extLst>
              <a:ext uri="{FF2B5EF4-FFF2-40B4-BE49-F238E27FC236}">
                <a16:creationId xmlns:a16="http://schemas.microsoft.com/office/drawing/2014/main" id="{4A26E9E9-1756-FDC3-EB84-7B57F3BD966B}"/>
              </a:ext>
            </a:extLst>
          </p:cNvPr>
          <p:cNvGrpSpPr/>
          <p:nvPr/>
        </p:nvGrpSpPr>
        <p:grpSpPr>
          <a:xfrm>
            <a:off x="5674258" y="949980"/>
            <a:ext cx="3307510" cy="3445992"/>
            <a:chOff x="8765016" y="2187402"/>
            <a:chExt cx="3843959" cy="4004902"/>
          </a:xfrm>
        </p:grpSpPr>
        <p:sp>
          <p:nvSpPr>
            <p:cNvPr id="4" name="Rectangle 3">
              <a:extLst>
                <a:ext uri="{FF2B5EF4-FFF2-40B4-BE49-F238E27FC236}">
                  <a16:creationId xmlns:a16="http://schemas.microsoft.com/office/drawing/2014/main" id="{7A4A8B13-A1AD-4DDD-D323-3CF041DB81F4}"/>
                </a:ext>
              </a:extLst>
            </p:cNvPr>
            <p:cNvSpPr/>
            <p:nvPr/>
          </p:nvSpPr>
          <p:spPr>
            <a:xfrm>
              <a:off x="9180691" y="2503733"/>
              <a:ext cx="2892829" cy="1850534"/>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Training Set</a:t>
              </a:r>
            </a:p>
          </p:txBody>
        </p:sp>
        <p:sp>
          <p:nvSpPr>
            <p:cNvPr id="2" name="Rectangle 1">
              <a:extLst>
                <a:ext uri="{FF2B5EF4-FFF2-40B4-BE49-F238E27FC236}">
                  <a16:creationId xmlns:a16="http://schemas.microsoft.com/office/drawing/2014/main" id="{3CCF64A0-CD1B-3708-A700-42834CF87EAD}"/>
                </a:ext>
              </a:extLst>
            </p:cNvPr>
            <p:cNvSpPr/>
            <p:nvPr/>
          </p:nvSpPr>
          <p:spPr>
            <a:xfrm>
              <a:off x="9180690" y="4352016"/>
              <a:ext cx="2892829" cy="789709"/>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Validation Set</a:t>
              </a:r>
            </a:p>
          </p:txBody>
        </p:sp>
        <p:sp>
          <p:nvSpPr>
            <p:cNvPr id="6" name="Rectangle 5">
              <a:extLst>
                <a:ext uri="{FF2B5EF4-FFF2-40B4-BE49-F238E27FC236}">
                  <a16:creationId xmlns:a16="http://schemas.microsoft.com/office/drawing/2014/main" id="{F637B084-6E28-12B3-464C-D719D1E0E7C6}"/>
                </a:ext>
              </a:extLst>
            </p:cNvPr>
            <p:cNvSpPr/>
            <p:nvPr/>
          </p:nvSpPr>
          <p:spPr>
            <a:xfrm>
              <a:off x="9180689" y="5141725"/>
              <a:ext cx="2892829" cy="1050579"/>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Test Set</a:t>
              </a:r>
            </a:p>
          </p:txBody>
        </p:sp>
        <p:sp>
          <p:nvSpPr>
            <p:cNvPr id="20" name="TextBox 19">
              <a:extLst>
                <a:ext uri="{FF2B5EF4-FFF2-40B4-BE49-F238E27FC236}">
                  <a16:creationId xmlns:a16="http://schemas.microsoft.com/office/drawing/2014/main" id="{61D0C2FB-C223-A6B4-4F8C-1F738B8667A1}"/>
                </a:ext>
              </a:extLst>
            </p:cNvPr>
            <p:cNvSpPr txBox="1"/>
            <p:nvPr/>
          </p:nvSpPr>
          <p:spPr>
            <a:xfrm>
              <a:off x="9088009" y="2187402"/>
              <a:ext cx="3520966" cy="369332"/>
            </a:xfrm>
            <a:prstGeom prst="rect">
              <a:avLst/>
            </a:prstGeom>
            <a:noFill/>
          </p:spPr>
          <p:txBody>
            <a:bodyPr wrap="square" rtlCol="0">
              <a:spAutoFit/>
            </a:bodyPr>
            <a:lstStyle/>
            <a:p>
              <a:r>
                <a:rPr lang="en-US" dirty="0"/>
                <a:t>Features </a:t>
              </a:r>
            </a:p>
          </p:txBody>
        </p:sp>
        <p:cxnSp>
          <p:nvCxnSpPr>
            <p:cNvPr id="21" name="Straight Arrow Connector 20">
              <a:extLst>
                <a:ext uri="{FF2B5EF4-FFF2-40B4-BE49-F238E27FC236}">
                  <a16:creationId xmlns:a16="http://schemas.microsoft.com/office/drawing/2014/main" id="{7EE47A97-49B3-645C-E4D0-4BE3BA4C4C92}"/>
                </a:ext>
              </a:extLst>
            </p:cNvPr>
            <p:cNvCxnSpPr/>
            <p:nvPr/>
          </p:nvCxnSpPr>
          <p:spPr>
            <a:xfrm>
              <a:off x="10086492" y="2372068"/>
              <a:ext cx="20521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E3240F8-7001-32A3-5626-BD2E1D919DF3}"/>
                </a:ext>
              </a:extLst>
            </p:cNvPr>
            <p:cNvSpPr txBox="1"/>
            <p:nvPr/>
          </p:nvSpPr>
          <p:spPr>
            <a:xfrm rot="16200000">
              <a:off x="8197357" y="3124393"/>
              <a:ext cx="1504650" cy="369332"/>
            </a:xfrm>
            <a:prstGeom prst="rect">
              <a:avLst/>
            </a:prstGeom>
            <a:noFill/>
          </p:spPr>
          <p:txBody>
            <a:bodyPr wrap="square" rtlCol="0">
              <a:spAutoFit/>
            </a:bodyPr>
            <a:lstStyle/>
            <a:p>
              <a:r>
                <a:rPr lang="en-US" dirty="0"/>
                <a:t>Observations </a:t>
              </a:r>
            </a:p>
          </p:txBody>
        </p:sp>
        <p:cxnSp>
          <p:nvCxnSpPr>
            <p:cNvPr id="23" name="Straight Arrow Connector 22">
              <a:extLst>
                <a:ext uri="{FF2B5EF4-FFF2-40B4-BE49-F238E27FC236}">
                  <a16:creationId xmlns:a16="http://schemas.microsoft.com/office/drawing/2014/main" id="{5B84BD97-BBCA-2625-3F3E-1A1C0C9FE1C0}"/>
                </a:ext>
              </a:extLst>
            </p:cNvPr>
            <p:cNvCxnSpPr/>
            <p:nvPr/>
          </p:nvCxnSpPr>
          <p:spPr>
            <a:xfrm>
              <a:off x="8937851" y="4079266"/>
              <a:ext cx="7886" cy="1144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21903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B04F2-22C2-D9BD-395B-3F7CAB421D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E63F0E-2376-09F5-E81F-BEE28D6535AF}"/>
              </a:ext>
            </a:extLst>
          </p:cNvPr>
          <p:cNvSpPr>
            <a:spLocks noGrp="1"/>
          </p:cNvSpPr>
          <p:nvPr>
            <p:ph type="title"/>
          </p:nvPr>
        </p:nvSpPr>
        <p:spPr/>
        <p:txBody>
          <a:bodyPr/>
          <a:lstStyle/>
          <a:p>
            <a:r>
              <a:rPr lang="en-US" dirty="0">
                <a:solidFill>
                  <a:srgbClr val="191300"/>
                </a:solidFill>
              </a:rPr>
              <a:t>A Typical (Supervised) ML Experiment</a:t>
            </a:r>
            <a:endParaRPr lang="en-US" dirty="0"/>
          </a:p>
        </p:txBody>
      </p:sp>
      <p:sp>
        <p:nvSpPr>
          <p:cNvPr id="5" name="Text Placeholder 1">
            <a:extLst>
              <a:ext uri="{FF2B5EF4-FFF2-40B4-BE49-F238E27FC236}">
                <a16:creationId xmlns:a16="http://schemas.microsoft.com/office/drawing/2014/main" id="{A6032C0E-9E2F-A520-0B06-7366AE962A0F}"/>
              </a:ext>
            </a:extLst>
          </p:cNvPr>
          <p:cNvSpPr>
            <a:spLocks noGrp="1"/>
          </p:cNvSpPr>
          <p:nvPr>
            <p:ph type="body" idx="1"/>
          </p:nvPr>
        </p:nvSpPr>
        <p:spPr>
          <a:xfrm>
            <a:off x="447923" y="1305217"/>
            <a:ext cx="4854122" cy="2365901"/>
          </a:xfrm>
        </p:spPr>
        <p:txBody>
          <a:bodyPr/>
          <a:lstStyle/>
          <a:p>
            <a:pPr>
              <a:buSzPct val="100000"/>
            </a:pPr>
            <a:r>
              <a:rPr lang="en-US" sz="1800" b="0" dirty="0"/>
              <a:t>Data with labelled instances</a:t>
            </a:r>
          </a:p>
          <a:p>
            <a:pPr lvl="1">
              <a:buSzPct val="100000"/>
            </a:pPr>
            <a:r>
              <a:rPr lang="en-US" sz="1400" b="0" dirty="0"/>
              <a:t>Split into training, validation, and test sets</a:t>
            </a:r>
          </a:p>
          <a:p>
            <a:pPr>
              <a:buSzPct val="100000"/>
            </a:pPr>
            <a:r>
              <a:rPr lang="en-US" sz="1800" b="0" dirty="0"/>
              <a:t>Training your model</a:t>
            </a:r>
          </a:p>
          <a:p>
            <a:pPr lvl="1">
              <a:buSzPct val="100000"/>
            </a:pPr>
            <a:r>
              <a:rPr lang="en-US" sz="1400" b="0" dirty="0"/>
              <a:t>Estimate parameters on training set</a:t>
            </a:r>
          </a:p>
          <a:p>
            <a:pPr lvl="1">
              <a:buSzPct val="100000"/>
            </a:pPr>
            <a:r>
              <a:rPr lang="en-US" sz="1400" b="0" dirty="0"/>
              <a:t>Tune hyperparameters on the validation set</a:t>
            </a:r>
          </a:p>
          <a:p>
            <a:pPr lvl="1">
              <a:buSzPct val="100000"/>
            </a:pPr>
            <a:r>
              <a:rPr lang="en-US" sz="1400" b="0" dirty="0"/>
              <a:t>Report results on the test set</a:t>
            </a:r>
          </a:p>
          <a:p>
            <a:pPr lvl="1">
              <a:buSzPct val="100000"/>
            </a:pPr>
            <a:endParaRPr lang="en-US" sz="1400" b="0" dirty="0"/>
          </a:p>
          <a:p>
            <a:endParaRPr lang="en-US" sz="2000" b="0" dirty="0"/>
          </a:p>
          <a:p>
            <a:endParaRPr lang="en-US" sz="2000" b="0" dirty="0"/>
          </a:p>
        </p:txBody>
      </p:sp>
      <p:grpSp>
        <p:nvGrpSpPr>
          <p:cNvPr id="17" name="Group 16">
            <a:extLst>
              <a:ext uri="{FF2B5EF4-FFF2-40B4-BE49-F238E27FC236}">
                <a16:creationId xmlns:a16="http://schemas.microsoft.com/office/drawing/2014/main" id="{3D430111-DAC5-32AB-3A4C-3A303831B0AE}"/>
              </a:ext>
            </a:extLst>
          </p:cNvPr>
          <p:cNvGrpSpPr/>
          <p:nvPr/>
        </p:nvGrpSpPr>
        <p:grpSpPr>
          <a:xfrm>
            <a:off x="5674258" y="949980"/>
            <a:ext cx="3307510" cy="3445992"/>
            <a:chOff x="8765016" y="2187402"/>
            <a:chExt cx="3843959" cy="4004902"/>
          </a:xfrm>
        </p:grpSpPr>
        <p:sp>
          <p:nvSpPr>
            <p:cNvPr id="4" name="Rectangle 3">
              <a:extLst>
                <a:ext uri="{FF2B5EF4-FFF2-40B4-BE49-F238E27FC236}">
                  <a16:creationId xmlns:a16="http://schemas.microsoft.com/office/drawing/2014/main" id="{0073A3D4-FAE8-4B67-6288-570EE2C97492}"/>
                </a:ext>
              </a:extLst>
            </p:cNvPr>
            <p:cNvSpPr/>
            <p:nvPr/>
          </p:nvSpPr>
          <p:spPr>
            <a:xfrm>
              <a:off x="9180691" y="2503733"/>
              <a:ext cx="2892829" cy="1850534"/>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Training Set</a:t>
              </a:r>
            </a:p>
          </p:txBody>
        </p:sp>
        <p:sp>
          <p:nvSpPr>
            <p:cNvPr id="2" name="Rectangle 1">
              <a:extLst>
                <a:ext uri="{FF2B5EF4-FFF2-40B4-BE49-F238E27FC236}">
                  <a16:creationId xmlns:a16="http://schemas.microsoft.com/office/drawing/2014/main" id="{5F832820-418D-902E-23F4-2D2C987E27DE}"/>
                </a:ext>
              </a:extLst>
            </p:cNvPr>
            <p:cNvSpPr/>
            <p:nvPr/>
          </p:nvSpPr>
          <p:spPr>
            <a:xfrm>
              <a:off x="9180690" y="4352016"/>
              <a:ext cx="2892829" cy="789709"/>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Validation Set</a:t>
              </a:r>
            </a:p>
          </p:txBody>
        </p:sp>
        <p:sp>
          <p:nvSpPr>
            <p:cNvPr id="6" name="Rectangle 5">
              <a:extLst>
                <a:ext uri="{FF2B5EF4-FFF2-40B4-BE49-F238E27FC236}">
                  <a16:creationId xmlns:a16="http://schemas.microsoft.com/office/drawing/2014/main" id="{7EA652F3-8696-BF20-89A8-F52A8580835D}"/>
                </a:ext>
              </a:extLst>
            </p:cNvPr>
            <p:cNvSpPr/>
            <p:nvPr/>
          </p:nvSpPr>
          <p:spPr>
            <a:xfrm>
              <a:off x="9180689" y="5141725"/>
              <a:ext cx="2892829" cy="1050579"/>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Test Set</a:t>
              </a:r>
            </a:p>
          </p:txBody>
        </p:sp>
        <p:sp>
          <p:nvSpPr>
            <p:cNvPr id="20" name="TextBox 19">
              <a:extLst>
                <a:ext uri="{FF2B5EF4-FFF2-40B4-BE49-F238E27FC236}">
                  <a16:creationId xmlns:a16="http://schemas.microsoft.com/office/drawing/2014/main" id="{D85A523E-9BCA-EDBF-25BF-D5BDF01444F0}"/>
                </a:ext>
              </a:extLst>
            </p:cNvPr>
            <p:cNvSpPr txBox="1"/>
            <p:nvPr/>
          </p:nvSpPr>
          <p:spPr>
            <a:xfrm>
              <a:off x="9088009" y="2187402"/>
              <a:ext cx="3520966" cy="369332"/>
            </a:xfrm>
            <a:prstGeom prst="rect">
              <a:avLst/>
            </a:prstGeom>
            <a:noFill/>
          </p:spPr>
          <p:txBody>
            <a:bodyPr wrap="square" rtlCol="0">
              <a:spAutoFit/>
            </a:bodyPr>
            <a:lstStyle/>
            <a:p>
              <a:r>
                <a:rPr lang="en-US" dirty="0"/>
                <a:t>Features </a:t>
              </a:r>
            </a:p>
          </p:txBody>
        </p:sp>
        <p:cxnSp>
          <p:nvCxnSpPr>
            <p:cNvPr id="21" name="Straight Arrow Connector 20">
              <a:extLst>
                <a:ext uri="{FF2B5EF4-FFF2-40B4-BE49-F238E27FC236}">
                  <a16:creationId xmlns:a16="http://schemas.microsoft.com/office/drawing/2014/main" id="{04497098-4161-5956-8BC1-839403F8C640}"/>
                </a:ext>
              </a:extLst>
            </p:cNvPr>
            <p:cNvCxnSpPr/>
            <p:nvPr/>
          </p:nvCxnSpPr>
          <p:spPr>
            <a:xfrm>
              <a:off x="10086492" y="2372068"/>
              <a:ext cx="20521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7F7C17-A8BF-77DA-4945-7071274BA01B}"/>
                </a:ext>
              </a:extLst>
            </p:cNvPr>
            <p:cNvSpPr txBox="1"/>
            <p:nvPr/>
          </p:nvSpPr>
          <p:spPr>
            <a:xfrm rot="16200000">
              <a:off x="8197357" y="3124393"/>
              <a:ext cx="1504650" cy="369332"/>
            </a:xfrm>
            <a:prstGeom prst="rect">
              <a:avLst/>
            </a:prstGeom>
            <a:noFill/>
          </p:spPr>
          <p:txBody>
            <a:bodyPr wrap="square" rtlCol="0">
              <a:spAutoFit/>
            </a:bodyPr>
            <a:lstStyle/>
            <a:p>
              <a:r>
                <a:rPr lang="en-US" dirty="0"/>
                <a:t>Observations </a:t>
              </a:r>
            </a:p>
          </p:txBody>
        </p:sp>
        <p:cxnSp>
          <p:nvCxnSpPr>
            <p:cNvPr id="23" name="Straight Arrow Connector 22">
              <a:extLst>
                <a:ext uri="{FF2B5EF4-FFF2-40B4-BE49-F238E27FC236}">
                  <a16:creationId xmlns:a16="http://schemas.microsoft.com/office/drawing/2014/main" id="{EF2EEDCF-D6D1-7722-97EC-0E0C6882AB26}"/>
                </a:ext>
              </a:extLst>
            </p:cNvPr>
            <p:cNvCxnSpPr/>
            <p:nvPr/>
          </p:nvCxnSpPr>
          <p:spPr>
            <a:xfrm>
              <a:off x="8937851" y="4079266"/>
              <a:ext cx="7886" cy="1144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288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F23B9-4679-257D-82DD-0B5DF1A93E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AA3313-7F6C-DAC8-01D3-2AE55857813F}"/>
              </a:ext>
            </a:extLst>
          </p:cNvPr>
          <p:cNvSpPr>
            <a:spLocks noGrp="1"/>
          </p:cNvSpPr>
          <p:nvPr>
            <p:ph type="title"/>
          </p:nvPr>
        </p:nvSpPr>
        <p:spPr/>
        <p:txBody>
          <a:bodyPr/>
          <a:lstStyle/>
          <a:p>
            <a:r>
              <a:rPr lang="en-US" dirty="0">
                <a:solidFill>
                  <a:srgbClr val="191300"/>
                </a:solidFill>
              </a:rPr>
              <a:t>A Data Scientist</a:t>
            </a:r>
            <a:endParaRPr lang="en-US" dirty="0"/>
          </a:p>
        </p:txBody>
      </p:sp>
      <p:grpSp>
        <p:nvGrpSpPr>
          <p:cNvPr id="7" name="Group 6">
            <a:extLst>
              <a:ext uri="{FF2B5EF4-FFF2-40B4-BE49-F238E27FC236}">
                <a16:creationId xmlns:a16="http://schemas.microsoft.com/office/drawing/2014/main" id="{8754B7BB-7621-1BF0-8829-E0700A070705}"/>
              </a:ext>
            </a:extLst>
          </p:cNvPr>
          <p:cNvGrpSpPr/>
          <p:nvPr/>
        </p:nvGrpSpPr>
        <p:grpSpPr>
          <a:xfrm>
            <a:off x="3049678" y="1105936"/>
            <a:ext cx="3836152" cy="3073644"/>
            <a:chOff x="3658405" y="1143000"/>
            <a:chExt cx="7200711" cy="5769433"/>
          </a:xfrm>
        </p:grpSpPr>
        <p:pic>
          <p:nvPicPr>
            <p:cNvPr id="8" name="Picture 4" descr="DataScientist_Diagram">
              <a:extLst>
                <a:ext uri="{FF2B5EF4-FFF2-40B4-BE49-F238E27FC236}">
                  <a16:creationId xmlns:a16="http://schemas.microsoft.com/office/drawing/2014/main" id="{72477B41-B7C2-B094-9835-D3EA272A5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405" y="11430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8960E42-7441-AC99-C05C-FF835C9DF66F}"/>
                </a:ext>
              </a:extLst>
            </p:cNvPr>
            <p:cNvSpPr txBox="1"/>
            <p:nvPr/>
          </p:nvSpPr>
          <p:spPr>
            <a:xfrm>
              <a:off x="7524806" y="6392488"/>
              <a:ext cx="3334310" cy="519945"/>
            </a:xfrm>
            <a:prstGeom prst="rect">
              <a:avLst/>
            </a:prstGeom>
            <a:noFill/>
          </p:spPr>
          <p:txBody>
            <a:bodyPr wrap="square" rtlCol="0">
              <a:spAutoFit/>
            </a:bodyPr>
            <a:lstStyle/>
            <a:p>
              <a:r>
                <a:rPr lang="en-US" sz="1200" i="1" dirty="0"/>
                <a:t>Stephan </a:t>
              </a:r>
              <a:r>
                <a:rPr lang="en-US" sz="1200" i="1" dirty="0" err="1"/>
                <a:t>Kolassa</a:t>
              </a:r>
              <a:endParaRPr lang="en-US" sz="1200" i="1" dirty="0"/>
            </a:p>
          </p:txBody>
        </p:sp>
      </p:grpSp>
      <p:cxnSp>
        <p:nvCxnSpPr>
          <p:cNvPr id="4" name="Straight Arrow Connector 3">
            <a:extLst>
              <a:ext uri="{FF2B5EF4-FFF2-40B4-BE49-F238E27FC236}">
                <a16:creationId xmlns:a16="http://schemas.microsoft.com/office/drawing/2014/main" id="{7C3E7948-7537-2D64-C519-CD8C95ADF137}"/>
              </a:ext>
            </a:extLst>
          </p:cNvPr>
          <p:cNvCxnSpPr/>
          <p:nvPr/>
        </p:nvCxnSpPr>
        <p:spPr>
          <a:xfrm flipH="1">
            <a:off x="5955527" y="1860605"/>
            <a:ext cx="524786" cy="135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CBBEEA4-738C-8A22-2ADA-BCA006365C8D}"/>
              </a:ext>
            </a:extLst>
          </p:cNvPr>
          <p:cNvSpPr txBox="1"/>
          <p:nvPr/>
        </p:nvSpPr>
        <p:spPr>
          <a:xfrm>
            <a:off x="6480313" y="1620414"/>
            <a:ext cx="1661823" cy="307777"/>
          </a:xfrm>
          <a:prstGeom prst="rect">
            <a:avLst/>
          </a:prstGeom>
          <a:noFill/>
        </p:spPr>
        <p:txBody>
          <a:bodyPr wrap="square" rtlCol="0">
            <a:spAutoFit/>
          </a:bodyPr>
          <a:lstStyle/>
          <a:p>
            <a:r>
              <a:rPr lang="en-US" dirty="0"/>
              <a:t>Domain expertise</a:t>
            </a:r>
          </a:p>
        </p:txBody>
      </p:sp>
      <p:sp>
        <p:nvSpPr>
          <p:cNvPr id="12" name="TextBox 11">
            <a:extLst>
              <a:ext uri="{FF2B5EF4-FFF2-40B4-BE49-F238E27FC236}">
                <a16:creationId xmlns:a16="http://schemas.microsoft.com/office/drawing/2014/main" id="{2BAAF912-204A-B73C-C283-04AEAD081924}"/>
              </a:ext>
            </a:extLst>
          </p:cNvPr>
          <p:cNvSpPr txBox="1"/>
          <p:nvPr/>
        </p:nvSpPr>
        <p:spPr>
          <a:xfrm>
            <a:off x="878619" y="2830083"/>
            <a:ext cx="2269435" cy="523220"/>
          </a:xfrm>
          <a:prstGeom prst="rect">
            <a:avLst/>
          </a:prstGeom>
          <a:noFill/>
        </p:spPr>
        <p:txBody>
          <a:bodyPr wrap="square" rtlCol="0">
            <a:spAutoFit/>
          </a:bodyPr>
          <a:lstStyle/>
          <a:p>
            <a:r>
              <a:rPr lang="en-US" sz="1400" dirty="0">
                <a:solidFill>
                  <a:srgbClr val="FF0000"/>
                </a:solidFill>
              </a:rPr>
              <a:t>Critical thinking, creativity, and experimental design?</a:t>
            </a:r>
          </a:p>
        </p:txBody>
      </p:sp>
    </p:spTree>
    <p:extLst>
      <p:ext uri="{BB962C8B-B14F-4D97-AF65-F5344CB8AC3E}">
        <p14:creationId xmlns:p14="http://schemas.microsoft.com/office/powerpoint/2010/main" val="17149916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40E26-C72E-E95F-C12B-06EF29464E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2C074B-4F56-A6A7-E91E-9066D4477977}"/>
              </a:ext>
            </a:extLst>
          </p:cNvPr>
          <p:cNvSpPr>
            <a:spLocks noGrp="1"/>
          </p:cNvSpPr>
          <p:nvPr>
            <p:ph type="title"/>
          </p:nvPr>
        </p:nvSpPr>
        <p:spPr/>
        <p:txBody>
          <a:bodyPr/>
          <a:lstStyle/>
          <a:p>
            <a:r>
              <a:rPr lang="en-US" dirty="0">
                <a:solidFill>
                  <a:srgbClr val="191300"/>
                </a:solidFill>
              </a:rPr>
              <a:t>A Typical (Supervised) ML Experiment</a:t>
            </a:r>
            <a:endParaRPr lang="en-US" dirty="0"/>
          </a:p>
        </p:txBody>
      </p:sp>
      <p:sp>
        <p:nvSpPr>
          <p:cNvPr id="5" name="Text Placeholder 1">
            <a:extLst>
              <a:ext uri="{FF2B5EF4-FFF2-40B4-BE49-F238E27FC236}">
                <a16:creationId xmlns:a16="http://schemas.microsoft.com/office/drawing/2014/main" id="{198E375C-F120-7FF0-9C74-3D9F59D683C1}"/>
              </a:ext>
            </a:extLst>
          </p:cNvPr>
          <p:cNvSpPr>
            <a:spLocks noGrp="1"/>
          </p:cNvSpPr>
          <p:nvPr>
            <p:ph type="body" idx="1"/>
          </p:nvPr>
        </p:nvSpPr>
        <p:spPr>
          <a:xfrm>
            <a:off x="447923" y="1305217"/>
            <a:ext cx="4854122" cy="2365901"/>
          </a:xfrm>
        </p:spPr>
        <p:txBody>
          <a:bodyPr/>
          <a:lstStyle/>
          <a:p>
            <a:pPr>
              <a:buSzPct val="100000"/>
            </a:pPr>
            <a:r>
              <a:rPr lang="en-US" sz="1800" b="0" dirty="0"/>
              <a:t>Data with labelled instances</a:t>
            </a:r>
          </a:p>
          <a:p>
            <a:pPr lvl="1">
              <a:buSzPct val="100000"/>
            </a:pPr>
            <a:r>
              <a:rPr lang="en-US" sz="1400" b="0" dirty="0"/>
              <a:t>Split into training, validation, and test sets</a:t>
            </a:r>
          </a:p>
          <a:p>
            <a:pPr>
              <a:buSzPct val="100000"/>
            </a:pPr>
            <a:r>
              <a:rPr lang="en-US" sz="1800" b="0" dirty="0"/>
              <a:t>Training your model</a:t>
            </a:r>
          </a:p>
          <a:p>
            <a:pPr lvl="1">
              <a:buSzPct val="100000"/>
            </a:pPr>
            <a:r>
              <a:rPr lang="en-US" sz="1400" b="0" dirty="0"/>
              <a:t>Estimate parameters on training set</a:t>
            </a:r>
          </a:p>
          <a:p>
            <a:pPr lvl="1">
              <a:buSzPct val="100000"/>
            </a:pPr>
            <a:r>
              <a:rPr lang="en-US" sz="1400" b="0" dirty="0"/>
              <a:t>Tune hyperparameters on the validation set</a:t>
            </a:r>
          </a:p>
          <a:p>
            <a:pPr lvl="1">
              <a:buSzPct val="100000"/>
            </a:pPr>
            <a:r>
              <a:rPr lang="en-US" sz="1400" b="0" dirty="0"/>
              <a:t>Report results on the test set</a:t>
            </a:r>
          </a:p>
          <a:p>
            <a:pPr>
              <a:buSzPct val="100000"/>
            </a:pPr>
            <a:r>
              <a:rPr lang="en-US" sz="1800" b="0" dirty="0"/>
              <a:t>Evaluation</a:t>
            </a:r>
          </a:p>
          <a:p>
            <a:pPr lvl="1">
              <a:buSzPct val="100000"/>
            </a:pPr>
            <a:r>
              <a:rPr lang="en-US" sz="1400" b="0" dirty="0"/>
              <a:t>Many metrics and context-dependent</a:t>
            </a:r>
          </a:p>
          <a:p>
            <a:pPr lvl="1">
              <a:buSzPct val="100000"/>
            </a:pPr>
            <a:r>
              <a:rPr lang="en-US" sz="1400" b="0" dirty="0"/>
              <a:t>Ideally, what we use to train should be our final evaluation criteria</a:t>
            </a:r>
          </a:p>
          <a:p>
            <a:pPr lvl="1">
              <a:buSzPct val="100000"/>
            </a:pPr>
            <a:endParaRPr lang="en-US" sz="1400" b="0" dirty="0"/>
          </a:p>
          <a:p>
            <a:endParaRPr lang="en-US" sz="2000" b="0" dirty="0"/>
          </a:p>
          <a:p>
            <a:endParaRPr lang="en-US" sz="2000" b="0" dirty="0"/>
          </a:p>
        </p:txBody>
      </p:sp>
      <p:grpSp>
        <p:nvGrpSpPr>
          <p:cNvPr id="17" name="Group 16">
            <a:extLst>
              <a:ext uri="{FF2B5EF4-FFF2-40B4-BE49-F238E27FC236}">
                <a16:creationId xmlns:a16="http://schemas.microsoft.com/office/drawing/2014/main" id="{D80FE79A-FF2B-C1EF-F3A3-EBB7D79A036D}"/>
              </a:ext>
            </a:extLst>
          </p:cNvPr>
          <p:cNvGrpSpPr/>
          <p:nvPr/>
        </p:nvGrpSpPr>
        <p:grpSpPr>
          <a:xfrm>
            <a:off x="5674258" y="949980"/>
            <a:ext cx="3307510" cy="3445992"/>
            <a:chOff x="8765016" y="2187402"/>
            <a:chExt cx="3843959" cy="4004902"/>
          </a:xfrm>
        </p:grpSpPr>
        <p:sp>
          <p:nvSpPr>
            <p:cNvPr id="4" name="Rectangle 3">
              <a:extLst>
                <a:ext uri="{FF2B5EF4-FFF2-40B4-BE49-F238E27FC236}">
                  <a16:creationId xmlns:a16="http://schemas.microsoft.com/office/drawing/2014/main" id="{E48F614B-2AE0-A7D5-98B6-10CFE83E8FBC}"/>
                </a:ext>
              </a:extLst>
            </p:cNvPr>
            <p:cNvSpPr/>
            <p:nvPr/>
          </p:nvSpPr>
          <p:spPr>
            <a:xfrm>
              <a:off x="9180691" y="2503733"/>
              <a:ext cx="2892829" cy="1850534"/>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Training Set</a:t>
              </a:r>
            </a:p>
          </p:txBody>
        </p:sp>
        <p:sp>
          <p:nvSpPr>
            <p:cNvPr id="2" name="Rectangle 1">
              <a:extLst>
                <a:ext uri="{FF2B5EF4-FFF2-40B4-BE49-F238E27FC236}">
                  <a16:creationId xmlns:a16="http://schemas.microsoft.com/office/drawing/2014/main" id="{92EFDD64-CF66-191E-4F9D-4750EF1E176E}"/>
                </a:ext>
              </a:extLst>
            </p:cNvPr>
            <p:cNvSpPr/>
            <p:nvPr/>
          </p:nvSpPr>
          <p:spPr>
            <a:xfrm>
              <a:off x="9180690" y="4352016"/>
              <a:ext cx="2892829" cy="789709"/>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Validation Set</a:t>
              </a:r>
            </a:p>
          </p:txBody>
        </p:sp>
        <p:sp>
          <p:nvSpPr>
            <p:cNvPr id="6" name="Rectangle 5">
              <a:extLst>
                <a:ext uri="{FF2B5EF4-FFF2-40B4-BE49-F238E27FC236}">
                  <a16:creationId xmlns:a16="http://schemas.microsoft.com/office/drawing/2014/main" id="{270555C7-FD7A-4146-24CE-4D457E0054AA}"/>
                </a:ext>
              </a:extLst>
            </p:cNvPr>
            <p:cNvSpPr/>
            <p:nvPr/>
          </p:nvSpPr>
          <p:spPr>
            <a:xfrm>
              <a:off x="9180689" y="5141725"/>
              <a:ext cx="2892829" cy="1050579"/>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Test Set</a:t>
              </a:r>
            </a:p>
          </p:txBody>
        </p:sp>
        <p:sp>
          <p:nvSpPr>
            <p:cNvPr id="20" name="TextBox 19">
              <a:extLst>
                <a:ext uri="{FF2B5EF4-FFF2-40B4-BE49-F238E27FC236}">
                  <a16:creationId xmlns:a16="http://schemas.microsoft.com/office/drawing/2014/main" id="{D0B08E2B-5CEF-C28A-2603-21F51F9AE48C}"/>
                </a:ext>
              </a:extLst>
            </p:cNvPr>
            <p:cNvSpPr txBox="1"/>
            <p:nvPr/>
          </p:nvSpPr>
          <p:spPr>
            <a:xfrm>
              <a:off x="9088009" y="2187402"/>
              <a:ext cx="3520966" cy="369332"/>
            </a:xfrm>
            <a:prstGeom prst="rect">
              <a:avLst/>
            </a:prstGeom>
            <a:noFill/>
          </p:spPr>
          <p:txBody>
            <a:bodyPr wrap="square" rtlCol="0">
              <a:spAutoFit/>
            </a:bodyPr>
            <a:lstStyle/>
            <a:p>
              <a:r>
                <a:rPr lang="en-US" dirty="0"/>
                <a:t>Features </a:t>
              </a:r>
            </a:p>
          </p:txBody>
        </p:sp>
        <p:cxnSp>
          <p:nvCxnSpPr>
            <p:cNvPr id="21" name="Straight Arrow Connector 20">
              <a:extLst>
                <a:ext uri="{FF2B5EF4-FFF2-40B4-BE49-F238E27FC236}">
                  <a16:creationId xmlns:a16="http://schemas.microsoft.com/office/drawing/2014/main" id="{15C63424-8C1C-A52D-4068-DDF2FCAD5554}"/>
                </a:ext>
              </a:extLst>
            </p:cNvPr>
            <p:cNvCxnSpPr/>
            <p:nvPr/>
          </p:nvCxnSpPr>
          <p:spPr>
            <a:xfrm>
              <a:off x="10086492" y="2372068"/>
              <a:ext cx="20521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951A5C0-63E4-4240-8E5D-343B26411B95}"/>
                </a:ext>
              </a:extLst>
            </p:cNvPr>
            <p:cNvSpPr txBox="1"/>
            <p:nvPr/>
          </p:nvSpPr>
          <p:spPr>
            <a:xfrm rot="16200000">
              <a:off x="8197357" y="3124393"/>
              <a:ext cx="1504650" cy="369332"/>
            </a:xfrm>
            <a:prstGeom prst="rect">
              <a:avLst/>
            </a:prstGeom>
            <a:noFill/>
          </p:spPr>
          <p:txBody>
            <a:bodyPr wrap="square" rtlCol="0">
              <a:spAutoFit/>
            </a:bodyPr>
            <a:lstStyle/>
            <a:p>
              <a:r>
                <a:rPr lang="en-US" dirty="0"/>
                <a:t>Observations </a:t>
              </a:r>
            </a:p>
          </p:txBody>
        </p:sp>
        <p:cxnSp>
          <p:nvCxnSpPr>
            <p:cNvPr id="23" name="Straight Arrow Connector 22">
              <a:extLst>
                <a:ext uri="{FF2B5EF4-FFF2-40B4-BE49-F238E27FC236}">
                  <a16:creationId xmlns:a16="http://schemas.microsoft.com/office/drawing/2014/main" id="{5D81671A-0611-B0C2-94EE-39EEFCA6C307}"/>
                </a:ext>
              </a:extLst>
            </p:cNvPr>
            <p:cNvCxnSpPr/>
            <p:nvPr/>
          </p:nvCxnSpPr>
          <p:spPr>
            <a:xfrm>
              <a:off x="8937851" y="4079266"/>
              <a:ext cx="7886" cy="1144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00541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A2D6D-3C8E-CE0E-C32C-C0B7E693BE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792981-A878-5323-5720-5E8188F41561}"/>
              </a:ext>
            </a:extLst>
          </p:cNvPr>
          <p:cNvSpPr>
            <a:spLocks noGrp="1"/>
          </p:cNvSpPr>
          <p:nvPr>
            <p:ph type="title"/>
          </p:nvPr>
        </p:nvSpPr>
        <p:spPr/>
        <p:txBody>
          <a:bodyPr/>
          <a:lstStyle/>
          <a:p>
            <a:r>
              <a:rPr lang="en-US" dirty="0">
                <a:solidFill>
                  <a:srgbClr val="191300"/>
                </a:solidFill>
              </a:rPr>
              <a:t>What is a Hyperparameter?</a:t>
            </a:r>
            <a:endParaRPr lang="en-US" dirty="0"/>
          </a:p>
        </p:txBody>
      </p:sp>
      <p:sp>
        <p:nvSpPr>
          <p:cNvPr id="6" name="Text Placeholder 1">
            <a:extLst>
              <a:ext uri="{FF2B5EF4-FFF2-40B4-BE49-F238E27FC236}">
                <a16:creationId xmlns:a16="http://schemas.microsoft.com/office/drawing/2014/main" id="{60309783-5AFB-6699-5F00-3F576BA2F7F9}"/>
              </a:ext>
            </a:extLst>
          </p:cNvPr>
          <p:cNvSpPr>
            <a:spLocks noGrp="1"/>
          </p:cNvSpPr>
          <p:nvPr>
            <p:ph type="body" idx="1"/>
          </p:nvPr>
        </p:nvSpPr>
        <p:spPr>
          <a:xfrm>
            <a:off x="447923" y="1305217"/>
            <a:ext cx="8197114" cy="2365901"/>
          </a:xfrm>
        </p:spPr>
        <p:txBody>
          <a:bodyPr/>
          <a:lstStyle/>
          <a:p>
            <a:pPr>
              <a:buSzPct val="100000"/>
            </a:pPr>
            <a:r>
              <a:rPr lang="en-US" sz="1800" b="0" dirty="0"/>
              <a:t>Parameter:</a:t>
            </a:r>
          </a:p>
          <a:p>
            <a:pPr lvl="1"/>
            <a:r>
              <a:rPr lang="en-US" sz="1600" b="0" dirty="0"/>
              <a:t>A value for the model that is derived via training</a:t>
            </a:r>
          </a:p>
          <a:p>
            <a:pPr lvl="1"/>
            <a:r>
              <a:rPr lang="en-US" sz="1600" b="0" dirty="0"/>
              <a:t>Inherent to the data</a:t>
            </a:r>
          </a:p>
          <a:p>
            <a:pPr lvl="1"/>
            <a:r>
              <a:rPr lang="en-US" sz="1600" b="0" dirty="0"/>
              <a:t>Example: beta coefficients in regression</a:t>
            </a:r>
          </a:p>
          <a:p>
            <a:endParaRPr lang="en-US" sz="2000" b="0" dirty="0"/>
          </a:p>
          <a:p>
            <a:endParaRPr lang="en-US" sz="2000" b="0" dirty="0"/>
          </a:p>
        </p:txBody>
      </p:sp>
    </p:spTree>
    <p:extLst>
      <p:ext uri="{BB962C8B-B14F-4D97-AF65-F5344CB8AC3E}">
        <p14:creationId xmlns:p14="http://schemas.microsoft.com/office/powerpoint/2010/main" val="31202941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0184C-94E6-C4DD-DB71-7E78BABC20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1BDB59-E1FE-7233-B60F-940A3C99378C}"/>
              </a:ext>
            </a:extLst>
          </p:cNvPr>
          <p:cNvSpPr>
            <a:spLocks noGrp="1"/>
          </p:cNvSpPr>
          <p:nvPr>
            <p:ph type="title"/>
          </p:nvPr>
        </p:nvSpPr>
        <p:spPr/>
        <p:txBody>
          <a:bodyPr/>
          <a:lstStyle/>
          <a:p>
            <a:r>
              <a:rPr lang="en-US" dirty="0">
                <a:solidFill>
                  <a:srgbClr val="191300"/>
                </a:solidFill>
              </a:rPr>
              <a:t>What is a Hyperparameter?</a:t>
            </a:r>
            <a:endParaRPr lang="en-US" dirty="0"/>
          </a:p>
        </p:txBody>
      </p:sp>
      <p:sp>
        <p:nvSpPr>
          <p:cNvPr id="6" name="Text Placeholder 1">
            <a:extLst>
              <a:ext uri="{FF2B5EF4-FFF2-40B4-BE49-F238E27FC236}">
                <a16:creationId xmlns:a16="http://schemas.microsoft.com/office/drawing/2014/main" id="{80EB3048-02A0-DF3F-0A57-50B7BF89CC12}"/>
              </a:ext>
            </a:extLst>
          </p:cNvPr>
          <p:cNvSpPr>
            <a:spLocks noGrp="1"/>
          </p:cNvSpPr>
          <p:nvPr>
            <p:ph type="body" idx="1"/>
          </p:nvPr>
        </p:nvSpPr>
        <p:spPr>
          <a:xfrm>
            <a:off x="447923" y="1305217"/>
            <a:ext cx="8197114" cy="2365901"/>
          </a:xfrm>
        </p:spPr>
        <p:txBody>
          <a:bodyPr/>
          <a:lstStyle/>
          <a:p>
            <a:pPr>
              <a:buSzPct val="100000"/>
            </a:pPr>
            <a:r>
              <a:rPr lang="en-US" sz="1800" b="0" dirty="0"/>
              <a:t>Parameter:</a:t>
            </a:r>
          </a:p>
          <a:p>
            <a:pPr lvl="1"/>
            <a:r>
              <a:rPr lang="en-US" sz="1600" b="0" dirty="0"/>
              <a:t>A value for the model that is derived via training</a:t>
            </a:r>
          </a:p>
          <a:p>
            <a:pPr lvl="1"/>
            <a:r>
              <a:rPr lang="en-US" sz="1600" b="0" dirty="0"/>
              <a:t>Inherent to the data</a:t>
            </a:r>
          </a:p>
          <a:p>
            <a:pPr lvl="1"/>
            <a:r>
              <a:rPr lang="en-US" sz="1600" b="0" dirty="0"/>
              <a:t>Example: beta coefficients in regression</a:t>
            </a:r>
          </a:p>
          <a:p>
            <a:pPr>
              <a:buSzPct val="100000"/>
            </a:pPr>
            <a:r>
              <a:rPr lang="en-US" sz="1800" b="0" dirty="0"/>
              <a:t>Hyperparameter:</a:t>
            </a:r>
          </a:p>
          <a:p>
            <a:pPr lvl="1"/>
            <a:r>
              <a:rPr lang="en-US" sz="1600" b="0" dirty="0"/>
              <a:t>A value that is set before the learning process</a:t>
            </a:r>
          </a:p>
          <a:p>
            <a:pPr lvl="1"/>
            <a:r>
              <a:rPr lang="en-US" sz="1600" b="0" dirty="0"/>
              <a:t>External to the data</a:t>
            </a:r>
          </a:p>
          <a:p>
            <a:pPr lvl="1"/>
            <a:r>
              <a:rPr lang="en-US" sz="1600" b="0" dirty="0"/>
              <a:t>Often tuned with a particular end result in mind</a:t>
            </a:r>
          </a:p>
          <a:p>
            <a:pPr lvl="1"/>
            <a:r>
              <a:rPr lang="en-US" sz="1600" b="0" dirty="0"/>
              <a:t>Example: regularization strength in regression</a:t>
            </a:r>
          </a:p>
          <a:p>
            <a:endParaRPr lang="en-US" sz="2000" b="0" dirty="0"/>
          </a:p>
          <a:p>
            <a:endParaRPr lang="en-US" sz="2000" b="0" dirty="0"/>
          </a:p>
        </p:txBody>
      </p:sp>
    </p:spTree>
    <p:extLst>
      <p:ext uri="{BB962C8B-B14F-4D97-AF65-F5344CB8AC3E}">
        <p14:creationId xmlns:p14="http://schemas.microsoft.com/office/powerpoint/2010/main" val="32220415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D2FF4-E0A2-7258-BBAB-BAA47B0743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A1E662-7833-4404-AB00-8A0A98CA96DE}"/>
              </a:ext>
            </a:extLst>
          </p:cNvPr>
          <p:cNvSpPr>
            <a:spLocks noGrp="1"/>
          </p:cNvSpPr>
          <p:nvPr>
            <p:ph type="title"/>
          </p:nvPr>
        </p:nvSpPr>
        <p:spPr/>
        <p:txBody>
          <a:bodyPr/>
          <a:lstStyle/>
          <a:p>
            <a:r>
              <a:rPr lang="en-US" dirty="0">
                <a:solidFill>
                  <a:srgbClr val="191300"/>
                </a:solidFill>
              </a:rPr>
              <a:t>Bootstrapping</a:t>
            </a:r>
            <a:endParaRPr lang="en-US" dirty="0"/>
          </a:p>
        </p:txBody>
      </p:sp>
      <p:sp>
        <p:nvSpPr>
          <p:cNvPr id="6" name="Text Placeholder 1">
            <a:extLst>
              <a:ext uri="{FF2B5EF4-FFF2-40B4-BE49-F238E27FC236}">
                <a16:creationId xmlns:a16="http://schemas.microsoft.com/office/drawing/2014/main" id="{0420FC4F-D89A-5F7D-7AC2-4BAEACCAAFA4}"/>
              </a:ext>
            </a:extLst>
          </p:cNvPr>
          <p:cNvSpPr>
            <a:spLocks noGrp="1"/>
          </p:cNvSpPr>
          <p:nvPr>
            <p:ph type="body" idx="1"/>
          </p:nvPr>
        </p:nvSpPr>
        <p:spPr>
          <a:xfrm>
            <a:off x="447923" y="1305217"/>
            <a:ext cx="8197114" cy="2365901"/>
          </a:xfrm>
        </p:spPr>
        <p:txBody>
          <a:bodyPr/>
          <a:lstStyle/>
          <a:p>
            <a:pPr>
              <a:buSzPct val="100000"/>
            </a:pPr>
            <a:r>
              <a:rPr lang="en-US" sz="1800" b="0" dirty="0"/>
              <a:t>Given unlimited data, it’s easy to get new test data (assuming IID). What if you have limited data?</a:t>
            </a:r>
          </a:p>
          <a:p>
            <a:endParaRPr lang="en-US" sz="2000" b="0" dirty="0"/>
          </a:p>
          <a:p>
            <a:endParaRPr lang="en-US" sz="2000" b="0" dirty="0"/>
          </a:p>
        </p:txBody>
      </p:sp>
    </p:spTree>
    <p:extLst>
      <p:ext uri="{BB962C8B-B14F-4D97-AF65-F5344CB8AC3E}">
        <p14:creationId xmlns:p14="http://schemas.microsoft.com/office/powerpoint/2010/main" val="9309074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EE091-0AC0-EAEB-705E-574AFF81D1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A5663A-C676-BECF-7D90-6A54FC73B967}"/>
              </a:ext>
            </a:extLst>
          </p:cNvPr>
          <p:cNvSpPr>
            <a:spLocks noGrp="1"/>
          </p:cNvSpPr>
          <p:nvPr>
            <p:ph type="title"/>
          </p:nvPr>
        </p:nvSpPr>
        <p:spPr/>
        <p:txBody>
          <a:bodyPr/>
          <a:lstStyle/>
          <a:p>
            <a:r>
              <a:rPr lang="en-US" dirty="0">
                <a:solidFill>
                  <a:srgbClr val="191300"/>
                </a:solidFill>
              </a:rPr>
              <a:t>Bootstrapping</a:t>
            </a:r>
            <a:endParaRPr lang="en-US" dirty="0"/>
          </a:p>
        </p:txBody>
      </p:sp>
      <p:sp>
        <p:nvSpPr>
          <p:cNvPr id="6" name="Text Placeholder 1">
            <a:extLst>
              <a:ext uri="{FF2B5EF4-FFF2-40B4-BE49-F238E27FC236}">
                <a16:creationId xmlns:a16="http://schemas.microsoft.com/office/drawing/2014/main" id="{F52FED5D-8C79-506C-506D-3FF0671A340A}"/>
              </a:ext>
            </a:extLst>
          </p:cNvPr>
          <p:cNvSpPr>
            <a:spLocks noGrp="1"/>
          </p:cNvSpPr>
          <p:nvPr>
            <p:ph type="body" idx="1"/>
          </p:nvPr>
        </p:nvSpPr>
        <p:spPr>
          <a:xfrm>
            <a:off x="447923" y="1305217"/>
            <a:ext cx="8197114" cy="2365901"/>
          </a:xfrm>
        </p:spPr>
        <p:txBody>
          <a:bodyPr/>
          <a:lstStyle/>
          <a:p>
            <a:pPr>
              <a:buSzPct val="100000"/>
            </a:pPr>
            <a:r>
              <a:rPr lang="en-US" sz="1800" b="0" dirty="0"/>
              <a:t>Given unlimited data, it’s easy to get new test data (assuming IID). What if you have limited data?</a:t>
            </a:r>
          </a:p>
          <a:p>
            <a:pPr>
              <a:buSzPct val="100000"/>
            </a:pPr>
            <a:endParaRPr lang="en-US" sz="1800" b="0" dirty="0"/>
          </a:p>
          <a:p>
            <a:pPr>
              <a:buSzPct val="100000"/>
            </a:pPr>
            <a:r>
              <a:rPr lang="en-US" sz="1800" b="0" dirty="0"/>
              <a:t>Your “random” sample of training data may still not be representative</a:t>
            </a:r>
          </a:p>
          <a:p>
            <a:pPr lvl="1">
              <a:buSzPct val="100000"/>
            </a:pPr>
            <a:r>
              <a:rPr lang="en-US" sz="1600" b="0" dirty="0"/>
              <a:t>Remember: GIGO! (Garbage in, garbage out)</a:t>
            </a:r>
          </a:p>
          <a:p>
            <a:pPr lvl="1">
              <a:buSzPct val="100000"/>
            </a:pPr>
            <a:endParaRPr lang="en-US" sz="1600" b="0" dirty="0"/>
          </a:p>
          <a:p>
            <a:endParaRPr lang="en-US" sz="2000" b="0" dirty="0"/>
          </a:p>
          <a:p>
            <a:endParaRPr lang="en-US" sz="2000" b="0" dirty="0"/>
          </a:p>
        </p:txBody>
      </p:sp>
    </p:spTree>
    <p:extLst>
      <p:ext uri="{BB962C8B-B14F-4D97-AF65-F5344CB8AC3E}">
        <p14:creationId xmlns:p14="http://schemas.microsoft.com/office/powerpoint/2010/main" val="30792247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BE2A5-46D5-ABE4-FD00-6E00DAAAF7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796056-A5ED-CC70-E7C5-00B8B9574404}"/>
              </a:ext>
            </a:extLst>
          </p:cNvPr>
          <p:cNvSpPr>
            <a:spLocks noGrp="1"/>
          </p:cNvSpPr>
          <p:nvPr>
            <p:ph type="title"/>
          </p:nvPr>
        </p:nvSpPr>
        <p:spPr/>
        <p:txBody>
          <a:bodyPr/>
          <a:lstStyle/>
          <a:p>
            <a:r>
              <a:rPr lang="en-US" dirty="0">
                <a:solidFill>
                  <a:srgbClr val="191300"/>
                </a:solidFill>
              </a:rPr>
              <a:t>Bootstrapping</a:t>
            </a:r>
            <a:endParaRPr lang="en-US" dirty="0"/>
          </a:p>
        </p:txBody>
      </p:sp>
      <p:sp>
        <p:nvSpPr>
          <p:cNvPr id="6" name="Text Placeholder 1">
            <a:extLst>
              <a:ext uri="{FF2B5EF4-FFF2-40B4-BE49-F238E27FC236}">
                <a16:creationId xmlns:a16="http://schemas.microsoft.com/office/drawing/2014/main" id="{DA13F168-F5E3-5CAE-0270-CD813605D476}"/>
              </a:ext>
            </a:extLst>
          </p:cNvPr>
          <p:cNvSpPr>
            <a:spLocks noGrp="1"/>
          </p:cNvSpPr>
          <p:nvPr>
            <p:ph type="body" idx="1"/>
          </p:nvPr>
        </p:nvSpPr>
        <p:spPr>
          <a:xfrm>
            <a:off x="447923" y="1305217"/>
            <a:ext cx="8197114" cy="2365901"/>
          </a:xfrm>
        </p:spPr>
        <p:txBody>
          <a:bodyPr/>
          <a:lstStyle/>
          <a:p>
            <a:pPr>
              <a:buSzPct val="100000"/>
            </a:pPr>
            <a:r>
              <a:rPr lang="en-US" sz="1800" b="0" dirty="0"/>
              <a:t>Given unlimited data, it’s easy to get new test data (assuming IID). What if you have limited data?</a:t>
            </a:r>
          </a:p>
          <a:p>
            <a:pPr>
              <a:buSzPct val="100000"/>
            </a:pPr>
            <a:endParaRPr lang="en-US" sz="1800" b="0" dirty="0"/>
          </a:p>
          <a:p>
            <a:pPr>
              <a:buSzPct val="100000"/>
            </a:pPr>
            <a:r>
              <a:rPr lang="en-US" sz="1800" b="0" dirty="0"/>
              <a:t>Your “random” sample of training data may still not be representative</a:t>
            </a:r>
          </a:p>
          <a:p>
            <a:pPr lvl="1">
              <a:buSzPct val="100000"/>
            </a:pPr>
            <a:r>
              <a:rPr lang="en-US" sz="1600" b="0" dirty="0"/>
              <a:t>Remember: GIGO! (Garbage in, garbage out)</a:t>
            </a:r>
          </a:p>
          <a:p>
            <a:pPr lvl="1">
              <a:buSzPct val="100000"/>
            </a:pPr>
            <a:endParaRPr lang="en-US" sz="1600" b="0" dirty="0"/>
          </a:p>
          <a:p>
            <a:pPr>
              <a:buSzPct val="100000"/>
            </a:pPr>
            <a:r>
              <a:rPr lang="en-US" sz="2000" b="0" dirty="0"/>
              <a:t>Bootstrapping can help us recycle and maximize data usage</a:t>
            </a:r>
          </a:p>
          <a:p>
            <a:pPr lvl="1">
              <a:buSzPct val="100000"/>
            </a:pPr>
            <a:r>
              <a:rPr lang="en-US" sz="1600" b="0" dirty="0"/>
              <a:t>It also allows us an easy avenue to tune hyperparameters</a:t>
            </a:r>
          </a:p>
          <a:p>
            <a:endParaRPr lang="en-US" sz="2000" b="0" dirty="0"/>
          </a:p>
          <a:p>
            <a:endParaRPr lang="en-US" sz="2000" b="0" dirty="0"/>
          </a:p>
        </p:txBody>
      </p:sp>
    </p:spTree>
    <p:extLst>
      <p:ext uri="{BB962C8B-B14F-4D97-AF65-F5344CB8AC3E}">
        <p14:creationId xmlns:p14="http://schemas.microsoft.com/office/powerpoint/2010/main" val="5691201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00810-DEA6-FAFF-EBB0-90A764C29A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7B6474-304F-F2B3-ECF4-2959DC0862EB}"/>
              </a:ext>
            </a:extLst>
          </p:cNvPr>
          <p:cNvSpPr>
            <a:spLocks noGrp="1"/>
          </p:cNvSpPr>
          <p:nvPr>
            <p:ph type="title"/>
          </p:nvPr>
        </p:nvSpPr>
        <p:spPr/>
        <p:txBody>
          <a:bodyPr/>
          <a:lstStyle/>
          <a:p>
            <a:r>
              <a:rPr lang="en-US" dirty="0">
                <a:solidFill>
                  <a:srgbClr val="191300"/>
                </a:solidFill>
              </a:rPr>
              <a:t>K-Fold Cross Validation</a:t>
            </a:r>
            <a:endParaRPr lang="en-US" dirty="0"/>
          </a:p>
        </p:txBody>
      </p:sp>
      <p:sp>
        <p:nvSpPr>
          <p:cNvPr id="6" name="Text Placeholder 1">
            <a:extLst>
              <a:ext uri="{FF2B5EF4-FFF2-40B4-BE49-F238E27FC236}">
                <a16:creationId xmlns:a16="http://schemas.microsoft.com/office/drawing/2014/main" id="{FB2BC3DB-C4C1-3EF4-8438-A7C9E5776915}"/>
              </a:ext>
            </a:extLst>
          </p:cNvPr>
          <p:cNvSpPr>
            <a:spLocks noGrp="1"/>
          </p:cNvSpPr>
          <p:nvPr>
            <p:ph type="body" idx="1"/>
          </p:nvPr>
        </p:nvSpPr>
        <p:spPr>
          <a:xfrm>
            <a:off x="447923" y="1305217"/>
            <a:ext cx="8197114" cy="2365901"/>
          </a:xfrm>
        </p:spPr>
        <p:txBody>
          <a:bodyPr/>
          <a:lstStyle/>
          <a:p>
            <a:pPr>
              <a:buSzPct val="100000"/>
            </a:pPr>
            <a:r>
              <a:rPr lang="en-US" sz="1800" b="0" dirty="0"/>
              <a:t>A form of bootstrapping</a:t>
            </a:r>
          </a:p>
          <a:p>
            <a:pPr>
              <a:buSzPct val="100000"/>
            </a:pPr>
            <a:r>
              <a:rPr lang="en-US" sz="1800" b="0" dirty="0"/>
              <a:t>Uses K “folds” </a:t>
            </a:r>
          </a:p>
          <a:p>
            <a:pPr lvl="1">
              <a:buSzPct val="100000"/>
            </a:pPr>
            <a:r>
              <a:rPr lang="en-US" sz="1600" b="0" dirty="0"/>
              <a:t>K is typically 3, 5, or 10</a:t>
            </a:r>
            <a:endParaRPr lang="en-US" sz="1400" b="0" dirty="0"/>
          </a:p>
          <a:p>
            <a:endParaRPr lang="en-US" sz="2000" b="0" dirty="0"/>
          </a:p>
        </p:txBody>
      </p:sp>
    </p:spTree>
    <p:extLst>
      <p:ext uri="{BB962C8B-B14F-4D97-AF65-F5344CB8AC3E}">
        <p14:creationId xmlns:p14="http://schemas.microsoft.com/office/powerpoint/2010/main" val="26633778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7B3F1-F39F-D161-56AE-282EA5F694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02D8E7-193A-BAD9-0E42-F7AEED7A4C2D}"/>
              </a:ext>
            </a:extLst>
          </p:cNvPr>
          <p:cNvSpPr>
            <a:spLocks noGrp="1"/>
          </p:cNvSpPr>
          <p:nvPr>
            <p:ph type="title"/>
          </p:nvPr>
        </p:nvSpPr>
        <p:spPr/>
        <p:txBody>
          <a:bodyPr/>
          <a:lstStyle/>
          <a:p>
            <a:r>
              <a:rPr lang="en-US" dirty="0">
                <a:solidFill>
                  <a:srgbClr val="191300"/>
                </a:solidFill>
              </a:rPr>
              <a:t>K-Fold Cross Validation</a:t>
            </a:r>
            <a:endParaRPr lang="en-US" dirty="0"/>
          </a:p>
        </p:txBody>
      </p:sp>
      <p:sp>
        <p:nvSpPr>
          <p:cNvPr id="6" name="Text Placeholder 1">
            <a:extLst>
              <a:ext uri="{FF2B5EF4-FFF2-40B4-BE49-F238E27FC236}">
                <a16:creationId xmlns:a16="http://schemas.microsoft.com/office/drawing/2014/main" id="{F72ECDFE-B363-90D0-6971-0359800CD763}"/>
              </a:ext>
            </a:extLst>
          </p:cNvPr>
          <p:cNvSpPr>
            <a:spLocks noGrp="1"/>
          </p:cNvSpPr>
          <p:nvPr>
            <p:ph type="body" idx="1"/>
          </p:nvPr>
        </p:nvSpPr>
        <p:spPr>
          <a:xfrm>
            <a:off x="447923" y="1305217"/>
            <a:ext cx="8197114" cy="2365901"/>
          </a:xfrm>
        </p:spPr>
        <p:txBody>
          <a:bodyPr/>
          <a:lstStyle/>
          <a:p>
            <a:pPr>
              <a:buSzPct val="100000"/>
            </a:pPr>
            <a:r>
              <a:rPr lang="en-US" sz="1800" b="0" dirty="0"/>
              <a:t>A form of bootstrapping</a:t>
            </a:r>
          </a:p>
          <a:p>
            <a:pPr>
              <a:buSzPct val="100000"/>
            </a:pPr>
            <a:r>
              <a:rPr lang="en-US" sz="1800" b="0" dirty="0"/>
              <a:t>Uses K “folds” </a:t>
            </a:r>
          </a:p>
          <a:p>
            <a:pPr lvl="1">
              <a:buSzPct val="100000"/>
            </a:pPr>
            <a:r>
              <a:rPr lang="en-US" sz="1600" b="0" dirty="0"/>
              <a:t>K is typically 3, 5, or 10</a:t>
            </a:r>
            <a:endParaRPr lang="en-US" sz="1400" b="0" dirty="0"/>
          </a:p>
          <a:p>
            <a:pPr>
              <a:buSzPct val="100000"/>
            </a:pPr>
            <a:r>
              <a:rPr lang="en-US" sz="2000" b="0" dirty="0"/>
              <a:t>The process:</a:t>
            </a:r>
          </a:p>
          <a:p>
            <a:pPr lvl="1"/>
            <a:r>
              <a:rPr lang="en-US" sz="1600" b="0" dirty="0"/>
              <a:t>Randomly partition your (training) data into K subsamples of equal size</a:t>
            </a:r>
          </a:p>
          <a:p>
            <a:pPr lvl="1"/>
            <a:r>
              <a:rPr lang="en-US" sz="1600" b="0" dirty="0"/>
              <a:t>Use each of the K folds as your validation set once</a:t>
            </a:r>
          </a:p>
          <a:p>
            <a:pPr lvl="1"/>
            <a:r>
              <a:rPr lang="en-US" sz="1600" b="0" dirty="0"/>
              <a:t>Average your performance across the K test runs</a:t>
            </a:r>
          </a:p>
          <a:p>
            <a:endParaRPr lang="en-US" sz="2000" b="0" dirty="0"/>
          </a:p>
        </p:txBody>
      </p:sp>
    </p:spTree>
    <p:extLst>
      <p:ext uri="{BB962C8B-B14F-4D97-AF65-F5344CB8AC3E}">
        <p14:creationId xmlns:p14="http://schemas.microsoft.com/office/powerpoint/2010/main" val="31917817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F422E-8FCF-96A8-13A1-387679E01A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A58E81-6206-2D52-C64F-72F6FC61C9A1}"/>
              </a:ext>
            </a:extLst>
          </p:cNvPr>
          <p:cNvSpPr>
            <a:spLocks noGrp="1"/>
          </p:cNvSpPr>
          <p:nvPr>
            <p:ph type="title"/>
          </p:nvPr>
        </p:nvSpPr>
        <p:spPr/>
        <p:txBody>
          <a:bodyPr/>
          <a:lstStyle/>
          <a:p>
            <a:r>
              <a:rPr lang="en-US" dirty="0">
                <a:solidFill>
                  <a:srgbClr val="191300"/>
                </a:solidFill>
              </a:rPr>
              <a:t>K-Fold Cross Validation</a:t>
            </a:r>
            <a:endParaRPr lang="en-US" dirty="0"/>
          </a:p>
        </p:txBody>
      </p:sp>
      <p:sp>
        <p:nvSpPr>
          <p:cNvPr id="6" name="Text Placeholder 1">
            <a:extLst>
              <a:ext uri="{FF2B5EF4-FFF2-40B4-BE49-F238E27FC236}">
                <a16:creationId xmlns:a16="http://schemas.microsoft.com/office/drawing/2014/main" id="{158BC48D-6C8E-5224-00E5-3EAF6E20A046}"/>
              </a:ext>
            </a:extLst>
          </p:cNvPr>
          <p:cNvSpPr>
            <a:spLocks noGrp="1"/>
          </p:cNvSpPr>
          <p:nvPr>
            <p:ph type="body" idx="1"/>
          </p:nvPr>
        </p:nvSpPr>
        <p:spPr>
          <a:xfrm>
            <a:off x="447923" y="1305217"/>
            <a:ext cx="8197114" cy="2365901"/>
          </a:xfrm>
        </p:spPr>
        <p:txBody>
          <a:bodyPr/>
          <a:lstStyle/>
          <a:p>
            <a:pPr>
              <a:buSzPct val="100000"/>
            </a:pPr>
            <a:r>
              <a:rPr lang="en-US" sz="1800" b="0" dirty="0"/>
              <a:t>A form of bootstrapping</a:t>
            </a:r>
          </a:p>
          <a:p>
            <a:pPr>
              <a:buSzPct val="100000"/>
            </a:pPr>
            <a:r>
              <a:rPr lang="en-US" sz="1800" b="0" dirty="0"/>
              <a:t>Uses K “folds” </a:t>
            </a:r>
          </a:p>
          <a:p>
            <a:pPr lvl="1">
              <a:buSzPct val="100000"/>
            </a:pPr>
            <a:r>
              <a:rPr lang="en-US" sz="1600" b="0" dirty="0"/>
              <a:t>K is typically 3, 5, or 10</a:t>
            </a:r>
            <a:endParaRPr lang="en-US" sz="1400" b="0" dirty="0"/>
          </a:p>
          <a:p>
            <a:pPr>
              <a:buSzPct val="100000"/>
            </a:pPr>
            <a:r>
              <a:rPr lang="en-US" sz="2000" b="0" dirty="0"/>
              <a:t>The process:</a:t>
            </a:r>
          </a:p>
          <a:p>
            <a:pPr lvl="1"/>
            <a:r>
              <a:rPr lang="en-US" sz="1600" b="0" dirty="0"/>
              <a:t>Randomly partition your (training) data into K subsamples of equal size</a:t>
            </a:r>
          </a:p>
          <a:p>
            <a:pPr lvl="1"/>
            <a:r>
              <a:rPr lang="en-US" sz="1600" b="0" dirty="0"/>
              <a:t>Use each of the K folds as your validation set once</a:t>
            </a:r>
          </a:p>
          <a:p>
            <a:pPr lvl="1"/>
            <a:r>
              <a:rPr lang="en-US" sz="1600" b="0" dirty="0"/>
              <a:t>Average your performance across the K test runs</a:t>
            </a:r>
          </a:p>
          <a:p>
            <a:pPr>
              <a:buSzPct val="100000"/>
            </a:pPr>
            <a:r>
              <a:rPr lang="en-US" sz="2000" b="0" dirty="0"/>
              <a:t>Involves fitting and re-fitting the model K times!</a:t>
            </a:r>
          </a:p>
          <a:p>
            <a:pPr lvl="1"/>
            <a:r>
              <a:rPr lang="en-US" sz="1600" b="0" dirty="0"/>
              <a:t>Can be computationally cumbersome</a:t>
            </a:r>
          </a:p>
          <a:p>
            <a:endParaRPr lang="en-US" sz="2000" b="0" dirty="0"/>
          </a:p>
        </p:txBody>
      </p:sp>
    </p:spTree>
    <p:extLst>
      <p:ext uri="{BB962C8B-B14F-4D97-AF65-F5344CB8AC3E}">
        <p14:creationId xmlns:p14="http://schemas.microsoft.com/office/powerpoint/2010/main" val="5051462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61D81-F864-A056-02AD-F720BE995D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E34C916-5321-21D5-9D21-B2F09634B283}"/>
              </a:ext>
            </a:extLst>
          </p:cNvPr>
          <p:cNvSpPr>
            <a:spLocks noGrp="1"/>
          </p:cNvSpPr>
          <p:nvPr>
            <p:ph type="title"/>
          </p:nvPr>
        </p:nvSpPr>
        <p:spPr/>
        <p:txBody>
          <a:bodyPr/>
          <a:lstStyle/>
          <a:p>
            <a:r>
              <a:rPr lang="en-US" dirty="0">
                <a:solidFill>
                  <a:srgbClr val="191300"/>
                </a:solidFill>
              </a:rPr>
              <a:t>K-Fold Cross Validation</a:t>
            </a:r>
            <a:endParaRPr lang="en-US" dirty="0"/>
          </a:p>
        </p:txBody>
      </p:sp>
      <p:grpSp>
        <p:nvGrpSpPr>
          <p:cNvPr id="57" name="Group 56"/>
          <p:cNvGrpSpPr/>
          <p:nvPr/>
        </p:nvGrpSpPr>
        <p:grpSpPr>
          <a:xfrm>
            <a:off x="952846" y="1345984"/>
            <a:ext cx="7238309" cy="2933700"/>
            <a:chOff x="838200" y="1863470"/>
            <a:chExt cx="9651078" cy="3911600"/>
          </a:xfrm>
        </p:grpSpPr>
        <p:grpSp>
          <p:nvGrpSpPr>
            <p:cNvPr id="5" name="Group 4"/>
            <p:cNvGrpSpPr/>
            <p:nvPr/>
          </p:nvGrpSpPr>
          <p:grpSpPr>
            <a:xfrm>
              <a:off x="838200" y="2219499"/>
              <a:ext cx="1514302" cy="3542268"/>
              <a:chOff x="904702" y="2369128"/>
              <a:chExt cx="1514302" cy="3542268"/>
            </a:xfrm>
          </p:grpSpPr>
          <p:sp>
            <p:nvSpPr>
              <p:cNvPr id="7" name="Rectangle 6"/>
              <p:cNvSpPr/>
              <p:nvPr/>
            </p:nvSpPr>
            <p:spPr>
              <a:xfrm>
                <a:off x="904702" y="2369128"/>
                <a:ext cx="1514302" cy="35744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Validation</a:t>
                </a:r>
              </a:p>
            </p:txBody>
          </p:sp>
          <p:sp>
            <p:nvSpPr>
              <p:cNvPr id="8" name="Rectangle 7"/>
              <p:cNvSpPr/>
              <p:nvPr/>
            </p:nvSpPr>
            <p:spPr>
              <a:xfrm>
                <a:off x="904702" y="2726576"/>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p:cNvSpPr/>
              <p:nvPr/>
            </p:nvSpPr>
            <p:spPr>
              <a:xfrm>
                <a:off x="904702" y="3788788"/>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p:cNvSpPr/>
              <p:nvPr/>
            </p:nvSpPr>
            <p:spPr>
              <a:xfrm>
                <a:off x="904702" y="3084024"/>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p:cNvSpPr/>
              <p:nvPr/>
            </p:nvSpPr>
            <p:spPr>
              <a:xfrm>
                <a:off x="904702" y="3431340"/>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p:cNvSpPr/>
              <p:nvPr/>
            </p:nvSpPr>
            <p:spPr>
              <a:xfrm>
                <a:off x="904702" y="4134288"/>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p:cNvSpPr/>
              <p:nvPr/>
            </p:nvSpPr>
            <p:spPr>
              <a:xfrm>
                <a:off x="904702" y="4491736"/>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p:cNvSpPr/>
              <p:nvPr/>
            </p:nvSpPr>
            <p:spPr>
              <a:xfrm>
                <a:off x="904702" y="5553948"/>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p:cNvSpPr/>
              <p:nvPr/>
            </p:nvSpPr>
            <p:spPr>
              <a:xfrm>
                <a:off x="904702" y="4849184"/>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Rectangle 16"/>
              <p:cNvSpPr/>
              <p:nvPr/>
            </p:nvSpPr>
            <p:spPr>
              <a:xfrm>
                <a:off x="904702" y="5196500"/>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8" name="TextBox 17"/>
            <p:cNvSpPr txBox="1"/>
            <p:nvPr/>
          </p:nvSpPr>
          <p:spPr>
            <a:xfrm>
              <a:off x="1088968" y="1863470"/>
              <a:ext cx="1629295" cy="338555"/>
            </a:xfrm>
            <a:prstGeom prst="rect">
              <a:avLst/>
            </a:prstGeom>
            <a:noFill/>
          </p:spPr>
          <p:txBody>
            <a:bodyPr wrap="square" rtlCol="0">
              <a:spAutoFit/>
            </a:bodyPr>
            <a:lstStyle/>
            <a:p>
              <a:r>
                <a:rPr lang="en-US" sz="1050" dirty="0"/>
                <a:t>Round 1</a:t>
              </a:r>
            </a:p>
          </p:txBody>
        </p:sp>
        <p:grpSp>
          <p:nvGrpSpPr>
            <p:cNvPr id="19" name="Group 18"/>
            <p:cNvGrpSpPr/>
            <p:nvPr/>
          </p:nvGrpSpPr>
          <p:grpSpPr>
            <a:xfrm>
              <a:off x="2718262" y="2232802"/>
              <a:ext cx="1514302" cy="3542268"/>
              <a:chOff x="904702" y="2369128"/>
              <a:chExt cx="1514302" cy="3542268"/>
            </a:xfrm>
          </p:grpSpPr>
          <p:sp>
            <p:nvSpPr>
              <p:cNvPr id="20" name="Rectangle 19"/>
              <p:cNvSpPr/>
              <p:nvPr/>
            </p:nvSpPr>
            <p:spPr>
              <a:xfrm>
                <a:off x="904702" y="2369128"/>
                <a:ext cx="1514302" cy="3574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1" name="Rectangle 20"/>
              <p:cNvSpPr/>
              <p:nvPr/>
            </p:nvSpPr>
            <p:spPr>
              <a:xfrm>
                <a:off x="904702" y="2726576"/>
                <a:ext cx="1514302" cy="35744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Validation</a:t>
                </a:r>
              </a:p>
            </p:txBody>
          </p:sp>
          <p:sp>
            <p:nvSpPr>
              <p:cNvPr id="22" name="Rectangle 21"/>
              <p:cNvSpPr/>
              <p:nvPr/>
            </p:nvSpPr>
            <p:spPr>
              <a:xfrm>
                <a:off x="904702" y="3788788"/>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22"/>
              <p:cNvSpPr/>
              <p:nvPr/>
            </p:nvSpPr>
            <p:spPr>
              <a:xfrm>
                <a:off x="904702" y="3084024"/>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Rectangle 23"/>
              <p:cNvSpPr/>
              <p:nvPr/>
            </p:nvSpPr>
            <p:spPr>
              <a:xfrm>
                <a:off x="904702" y="3431340"/>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5" name="Rectangle 24"/>
              <p:cNvSpPr/>
              <p:nvPr/>
            </p:nvSpPr>
            <p:spPr>
              <a:xfrm>
                <a:off x="904702" y="4134288"/>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6" name="Rectangle 25"/>
              <p:cNvSpPr/>
              <p:nvPr/>
            </p:nvSpPr>
            <p:spPr>
              <a:xfrm>
                <a:off x="904702" y="4491736"/>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Rectangle 26"/>
              <p:cNvSpPr/>
              <p:nvPr/>
            </p:nvSpPr>
            <p:spPr>
              <a:xfrm>
                <a:off x="904702" y="5553948"/>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8" name="Rectangle 27"/>
              <p:cNvSpPr/>
              <p:nvPr/>
            </p:nvSpPr>
            <p:spPr>
              <a:xfrm>
                <a:off x="904702" y="4849184"/>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9" name="Rectangle 28"/>
              <p:cNvSpPr/>
              <p:nvPr/>
            </p:nvSpPr>
            <p:spPr>
              <a:xfrm>
                <a:off x="904702" y="5196500"/>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30" name="TextBox 29"/>
            <p:cNvSpPr txBox="1"/>
            <p:nvPr/>
          </p:nvSpPr>
          <p:spPr>
            <a:xfrm>
              <a:off x="2969031" y="1876773"/>
              <a:ext cx="1629295" cy="338555"/>
            </a:xfrm>
            <a:prstGeom prst="rect">
              <a:avLst/>
            </a:prstGeom>
            <a:noFill/>
          </p:spPr>
          <p:txBody>
            <a:bodyPr wrap="square" rtlCol="0">
              <a:spAutoFit/>
            </a:bodyPr>
            <a:lstStyle/>
            <a:p>
              <a:r>
                <a:rPr lang="en-US" sz="1050" dirty="0"/>
                <a:t>Round 2</a:t>
              </a:r>
            </a:p>
          </p:txBody>
        </p:sp>
        <p:grpSp>
          <p:nvGrpSpPr>
            <p:cNvPr id="31" name="Group 30"/>
            <p:cNvGrpSpPr/>
            <p:nvPr/>
          </p:nvGrpSpPr>
          <p:grpSpPr>
            <a:xfrm>
              <a:off x="4598324" y="2225473"/>
              <a:ext cx="1514302" cy="3542268"/>
              <a:chOff x="904702" y="2369128"/>
              <a:chExt cx="1514302" cy="3542268"/>
            </a:xfrm>
          </p:grpSpPr>
          <p:sp>
            <p:nvSpPr>
              <p:cNvPr id="32" name="Rectangle 31"/>
              <p:cNvSpPr/>
              <p:nvPr/>
            </p:nvSpPr>
            <p:spPr>
              <a:xfrm>
                <a:off x="904702" y="2369128"/>
                <a:ext cx="1514302" cy="3574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3" name="Rectangle 32"/>
              <p:cNvSpPr/>
              <p:nvPr/>
            </p:nvSpPr>
            <p:spPr>
              <a:xfrm>
                <a:off x="904702" y="2726576"/>
                <a:ext cx="1514302" cy="3574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4" name="Rectangle 33"/>
              <p:cNvSpPr/>
              <p:nvPr/>
            </p:nvSpPr>
            <p:spPr>
              <a:xfrm>
                <a:off x="904702" y="3788788"/>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5" name="Rectangle 34"/>
              <p:cNvSpPr/>
              <p:nvPr/>
            </p:nvSpPr>
            <p:spPr>
              <a:xfrm>
                <a:off x="904702" y="3084024"/>
                <a:ext cx="1514302" cy="35744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Validation</a:t>
                </a:r>
              </a:p>
            </p:txBody>
          </p:sp>
          <p:sp>
            <p:nvSpPr>
              <p:cNvPr id="36" name="Rectangle 35"/>
              <p:cNvSpPr/>
              <p:nvPr/>
            </p:nvSpPr>
            <p:spPr>
              <a:xfrm>
                <a:off x="904702" y="3431340"/>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7" name="Rectangle 36"/>
              <p:cNvSpPr/>
              <p:nvPr/>
            </p:nvSpPr>
            <p:spPr>
              <a:xfrm>
                <a:off x="904702" y="4134288"/>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8" name="Rectangle 37"/>
              <p:cNvSpPr/>
              <p:nvPr/>
            </p:nvSpPr>
            <p:spPr>
              <a:xfrm>
                <a:off x="904702" y="4491736"/>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9" name="Rectangle 38"/>
              <p:cNvSpPr/>
              <p:nvPr/>
            </p:nvSpPr>
            <p:spPr>
              <a:xfrm>
                <a:off x="904702" y="5553948"/>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0" name="Rectangle 39"/>
              <p:cNvSpPr/>
              <p:nvPr/>
            </p:nvSpPr>
            <p:spPr>
              <a:xfrm>
                <a:off x="904702" y="4849184"/>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Rectangle 40"/>
              <p:cNvSpPr/>
              <p:nvPr/>
            </p:nvSpPr>
            <p:spPr>
              <a:xfrm>
                <a:off x="904702" y="5196500"/>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42" name="TextBox 41"/>
            <p:cNvSpPr txBox="1"/>
            <p:nvPr/>
          </p:nvSpPr>
          <p:spPr>
            <a:xfrm>
              <a:off x="4849092" y="1869445"/>
              <a:ext cx="1629295" cy="338555"/>
            </a:xfrm>
            <a:prstGeom prst="rect">
              <a:avLst/>
            </a:prstGeom>
            <a:noFill/>
          </p:spPr>
          <p:txBody>
            <a:bodyPr wrap="square" rtlCol="0">
              <a:spAutoFit/>
            </a:bodyPr>
            <a:lstStyle/>
            <a:p>
              <a:r>
                <a:rPr lang="en-US" sz="1050" dirty="0"/>
                <a:t>Round 3</a:t>
              </a:r>
            </a:p>
          </p:txBody>
        </p:sp>
        <p:cxnSp>
          <p:nvCxnSpPr>
            <p:cNvPr id="44" name="Straight Arrow Connector 43"/>
            <p:cNvCxnSpPr/>
            <p:nvPr/>
          </p:nvCxnSpPr>
          <p:spPr>
            <a:xfrm>
              <a:off x="6312173" y="3822242"/>
              <a:ext cx="19202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8609216" y="2219499"/>
              <a:ext cx="1514302" cy="3542268"/>
              <a:chOff x="904702" y="2369128"/>
              <a:chExt cx="1514302" cy="3542268"/>
            </a:xfrm>
          </p:grpSpPr>
          <p:sp>
            <p:nvSpPr>
              <p:cNvPr id="46" name="Rectangle 45"/>
              <p:cNvSpPr/>
              <p:nvPr/>
            </p:nvSpPr>
            <p:spPr>
              <a:xfrm>
                <a:off x="904702" y="2369128"/>
                <a:ext cx="1514302" cy="3574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7" name="Rectangle 46"/>
              <p:cNvSpPr/>
              <p:nvPr/>
            </p:nvSpPr>
            <p:spPr>
              <a:xfrm>
                <a:off x="904702" y="2726576"/>
                <a:ext cx="1514302" cy="3574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8" name="Rectangle 47"/>
              <p:cNvSpPr/>
              <p:nvPr/>
            </p:nvSpPr>
            <p:spPr>
              <a:xfrm>
                <a:off x="904702" y="3788788"/>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9" name="Rectangle 48"/>
              <p:cNvSpPr/>
              <p:nvPr/>
            </p:nvSpPr>
            <p:spPr>
              <a:xfrm>
                <a:off x="904702" y="3084024"/>
                <a:ext cx="1514302" cy="3574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0" name="Rectangle 49"/>
              <p:cNvSpPr/>
              <p:nvPr/>
            </p:nvSpPr>
            <p:spPr>
              <a:xfrm>
                <a:off x="904702" y="3431340"/>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1" name="Rectangle 50"/>
              <p:cNvSpPr/>
              <p:nvPr/>
            </p:nvSpPr>
            <p:spPr>
              <a:xfrm>
                <a:off x="904702" y="4134288"/>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2" name="Rectangle 51"/>
              <p:cNvSpPr/>
              <p:nvPr/>
            </p:nvSpPr>
            <p:spPr>
              <a:xfrm>
                <a:off x="904702" y="4491736"/>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3" name="Rectangle 52"/>
              <p:cNvSpPr/>
              <p:nvPr/>
            </p:nvSpPr>
            <p:spPr>
              <a:xfrm>
                <a:off x="904702" y="5553948"/>
                <a:ext cx="1514302" cy="35744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Validation</a:t>
                </a:r>
              </a:p>
            </p:txBody>
          </p:sp>
          <p:sp>
            <p:nvSpPr>
              <p:cNvPr id="54" name="Rectangle 53"/>
              <p:cNvSpPr/>
              <p:nvPr/>
            </p:nvSpPr>
            <p:spPr>
              <a:xfrm>
                <a:off x="904702" y="4849184"/>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5" name="Rectangle 54"/>
              <p:cNvSpPr/>
              <p:nvPr/>
            </p:nvSpPr>
            <p:spPr>
              <a:xfrm>
                <a:off x="904702" y="5196500"/>
                <a:ext cx="1514302" cy="3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56" name="TextBox 55"/>
            <p:cNvSpPr txBox="1"/>
            <p:nvPr/>
          </p:nvSpPr>
          <p:spPr>
            <a:xfrm>
              <a:off x="8859983" y="1863470"/>
              <a:ext cx="1629295" cy="338555"/>
            </a:xfrm>
            <a:prstGeom prst="rect">
              <a:avLst/>
            </a:prstGeom>
            <a:noFill/>
          </p:spPr>
          <p:txBody>
            <a:bodyPr wrap="square" rtlCol="0">
              <a:spAutoFit/>
            </a:bodyPr>
            <a:lstStyle/>
            <a:p>
              <a:r>
                <a:rPr lang="en-US" sz="1050" dirty="0"/>
                <a:t>Round 10</a:t>
              </a:r>
            </a:p>
          </p:txBody>
        </p:sp>
      </p:grpSp>
    </p:spTree>
    <p:extLst>
      <p:ext uri="{BB962C8B-B14F-4D97-AF65-F5344CB8AC3E}">
        <p14:creationId xmlns:p14="http://schemas.microsoft.com/office/powerpoint/2010/main" val="2454493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75366-F8DE-CA9E-808C-0818C297C4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BADC5A-4157-9FE4-6BCE-DB915A51A534}"/>
              </a:ext>
            </a:extLst>
          </p:cNvPr>
          <p:cNvSpPr>
            <a:spLocks noGrp="1"/>
          </p:cNvSpPr>
          <p:nvPr>
            <p:ph type="title"/>
          </p:nvPr>
        </p:nvSpPr>
        <p:spPr/>
        <p:txBody>
          <a:bodyPr/>
          <a:lstStyle/>
          <a:p>
            <a:r>
              <a:rPr lang="en-US" dirty="0">
                <a:solidFill>
                  <a:srgbClr val="191300"/>
                </a:solidFill>
              </a:rPr>
              <a:t>A Data Scientist</a:t>
            </a:r>
            <a:endParaRPr lang="en-US" dirty="0"/>
          </a:p>
        </p:txBody>
      </p:sp>
      <p:grpSp>
        <p:nvGrpSpPr>
          <p:cNvPr id="7" name="Group 6">
            <a:extLst>
              <a:ext uri="{FF2B5EF4-FFF2-40B4-BE49-F238E27FC236}">
                <a16:creationId xmlns:a16="http://schemas.microsoft.com/office/drawing/2014/main" id="{180DD500-9890-1EC8-63C5-5D158A959305}"/>
              </a:ext>
            </a:extLst>
          </p:cNvPr>
          <p:cNvGrpSpPr/>
          <p:nvPr/>
        </p:nvGrpSpPr>
        <p:grpSpPr>
          <a:xfrm>
            <a:off x="3049678" y="1105936"/>
            <a:ext cx="3836152" cy="3073644"/>
            <a:chOff x="3658405" y="1143000"/>
            <a:chExt cx="7200711" cy="5769433"/>
          </a:xfrm>
        </p:grpSpPr>
        <p:pic>
          <p:nvPicPr>
            <p:cNvPr id="8" name="Picture 4" descr="DataScientist_Diagram">
              <a:extLst>
                <a:ext uri="{FF2B5EF4-FFF2-40B4-BE49-F238E27FC236}">
                  <a16:creationId xmlns:a16="http://schemas.microsoft.com/office/drawing/2014/main" id="{4D8BA392-1464-FB49-A95A-FE6CB761B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405" y="11430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16E4635-5F50-F905-C532-769F33E6E160}"/>
                </a:ext>
              </a:extLst>
            </p:cNvPr>
            <p:cNvSpPr txBox="1"/>
            <p:nvPr/>
          </p:nvSpPr>
          <p:spPr>
            <a:xfrm>
              <a:off x="7524806" y="6392488"/>
              <a:ext cx="3334310" cy="519945"/>
            </a:xfrm>
            <a:prstGeom prst="rect">
              <a:avLst/>
            </a:prstGeom>
            <a:noFill/>
          </p:spPr>
          <p:txBody>
            <a:bodyPr wrap="square" rtlCol="0">
              <a:spAutoFit/>
            </a:bodyPr>
            <a:lstStyle/>
            <a:p>
              <a:r>
                <a:rPr lang="en-US" sz="1200" i="1" dirty="0"/>
                <a:t>Stephan </a:t>
              </a:r>
              <a:r>
                <a:rPr lang="en-US" sz="1200" i="1" dirty="0" err="1"/>
                <a:t>Kolassa</a:t>
              </a:r>
              <a:endParaRPr lang="en-US" sz="1200" i="1" dirty="0"/>
            </a:p>
          </p:txBody>
        </p:sp>
      </p:grpSp>
      <p:cxnSp>
        <p:nvCxnSpPr>
          <p:cNvPr id="4" name="Straight Arrow Connector 3">
            <a:extLst>
              <a:ext uri="{FF2B5EF4-FFF2-40B4-BE49-F238E27FC236}">
                <a16:creationId xmlns:a16="http://schemas.microsoft.com/office/drawing/2014/main" id="{F5838785-B278-B5B4-A36D-BE335353024E}"/>
              </a:ext>
            </a:extLst>
          </p:cNvPr>
          <p:cNvCxnSpPr/>
          <p:nvPr/>
        </p:nvCxnSpPr>
        <p:spPr>
          <a:xfrm flipH="1">
            <a:off x="5955527" y="1860605"/>
            <a:ext cx="524786" cy="135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0C3631F-1251-21A1-8A3E-8FFA84762505}"/>
              </a:ext>
            </a:extLst>
          </p:cNvPr>
          <p:cNvSpPr txBox="1"/>
          <p:nvPr/>
        </p:nvSpPr>
        <p:spPr>
          <a:xfrm>
            <a:off x="6480313" y="1620414"/>
            <a:ext cx="1661823" cy="307777"/>
          </a:xfrm>
          <a:prstGeom prst="rect">
            <a:avLst/>
          </a:prstGeom>
          <a:noFill/>
        </p:spPr>
        <p:txBody>
          <a:bodyPr wrap="square" rtlCol="0">
            <a:spAutoFit/>
          </a:bodyPr>
          <a:lstStyle/>
          <a:p>
            <a:r>
              <a:rPr lang="en-US" dirty="0"/>
              <a:t>Domain expertise</a:t>
            </a:r>
          </a:p>
        </p:txBody>
      </p:sp>
      <p:sp>
        <p:nvSpPr>
          <p:cNvPr id="12" name="TextBox 11">
            <a:extLst>
              <a:ext uri="{FF2B5EF4-FFF2-40B4-BE49-F238E27FC236}">
                <a16:creationId xmlns:a16="http://schemas.microsoft.com/office/drawing/2014/main" id="{5AC44C01-BA87-39EB-4107-6EC0921C809A}"/>
              </a:ext>
            </a:extLst>
          </p:cNvPr>
          <p:cNvSpPr txBox="1"/>
          <p:nvPr/>
        </p:nvSpPr>
        <p:spPr>
          <a:xfrm>
            <a:off x="878619" y="2830083"/>
            <a:ext cx="2269435" cy="523220"/>
          </a:xfrm>
          <a:prstGeom prst="rect">
            <a:avLst/>
          </a:prstGeom>
          <a:noFill/>
        </p:spPr>
        <p:txBody>
          <a:bodyPr wrap="square" rtlCol="0">
            <a:spAutoFit/>
          </a:bodyPr>
          <a:lstStyle/>
          <a:p>
            <a:r>
              <a:rPr lang="en-US" sz="1400" dirty="0">
                <a:solidFill>
                  <a:srgbClr val="FF0000"/>
                </a:solidFill>
              </a:rPr>
              <a:t>Critical thinking, creativity, and experimental design?</a:t>
            </a:r>
          </a:p>
        </p:txBody>
      </p:sp>
      <p:sp>
        <p:nvSpPr>
          <p:cNvPr id="2" name="Rectangle 1">
            <a:extLst>
              <a:ext uri="{FF2B5EF4-FFF2-40B4-BE49-F238E27FC236}">
                <a16:creationId xmlns:a16="http://schemas.microsoft.com/office/drawing/2014/main" id="{725C5919-C431-7F00-00A8-E0EF0CC9002E}"/>
              </a:ext>
            </a:extLst>
          </p:cNvPr>
          <p:cNvSpPr/>
          <p:nvPr/>
        </p:nvSpPr>
        <p:spPr>
          <a:xfrm>
            <a:off x="3486647" y="1359673"/>
            <a:ext cx="2170706" cy="500932"/>
          </a:xfrm>
          <a:prstGeom prst="rect">
            <a:avLst/>
          </a:prstGeom>
          <a:solidFill>
            <a:srgbClr val="FFC00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818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79C52-D89F-74E5-543A-56B27F5ED8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9C6DE4-2F38-3F5E-CD66-F8F4FCEA712E}"/>
              </a:ext>
            </a:extLst>
          </p:cNvPr>
          <p:cNvSpPr>
            <a:spLocks noGrp="1"/>
          </p:cNvSpPr>
          <p:nvPr>
            <p:ph type="title"/>
          </p:nvPr>
        </p:nvSpPr>
        <p:spPr/>
        <p:txBody>
          <a:bodyPr/>
          <a:lstStyle/>
          <a:p>
            <a:r>
              <a:rPr lang="en-US" dirty="0">
                <a:solidFill>
                  <a:srgbClr val="191300"/>
                </a:solidFill>
              </a:rPr>
              <a:t>K-Fold CV to Sweep</a:t>
            </a:r>
            <a:endParaRPr lang="en-US" dirty="0"/>
          </a:p>
        </p:txBody>
      </p:sp>
      <p:sp>
        <p:nvSpPr>
          <p:cNvPr id="2" name="Text Placeholder 1">
            <a:extLst>
              <a:ext uri="{FF2B5EF4-FFF2-40B4-BE49-F238E27FC236}">
                <a16:creationId xmlns:a16="http://schemas.microsoft.com/office/drawing/2014/main" id="{6F6CA7CF-56A2-6B60-CAFD-F39E5C88C8A7}"/>
              </a:ext>
            </a:extLst>
          </p:cNvPr>
          <p:cNvSpPr>
            <a:spLocks noGrp="1"/>
          </p:cNvSpPr>
          <p:nvPr>
            <p:ph type="body" idx="1"/>
          </p:nvPr>
        </p:nvSpPr>
        <p:spPr>
          <a:xfrm>
            <a:off x="447923" y="1305217"/>
            <a:ext cx="5082722" cy="2365901"/>
          </a:xfrm>
        </p:spPr>
        <p:txBody>
          <a:bodyPr/>
          <a:lstStyle/>
          <a:p>
            <a:pPr>
              <a:buSzPct val="100000"/>
            </a:pPr>
            <a:r>
              <a:rPr lang="en-US" sz="1800" b="0" dirty="0"/>
              <a:t>KFCV can be used to identify which hyperparameter settings work best</a:t>
            </a:r>
          </a:p>
          <a:p>
            <a:endParaRPr lang="en-US" sz="2000" b="0" dirty="0"/>
          </a:p>
        </p:txBody>
      </p:sp>
    </p:spTree>
    <p:extLst>
      <p:ext uri="{BB962C8B-B14F-4D97-AF65-F5344CB8AC3E}">
        <p14:creationId xmlns:p14="http://schemas.microsoft.com/office/powerpoint/2010/main" val="27654159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D92CE-E473-77AA-2A87-20A7531649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00BA52-2AD6-F6E0-9974-4E8E3558EA51}"/>
              </a:ext>
            </a:extLst>
          </p:cNvPr>
          <p:cNvSpPr>
            <a:spLocks noGrp="1"/>
          </p:cNvSpPr>
          <p:nvPr>
            <p:ph type="title"/>
          </p:nvPr>
        </p:nvSpPr>
        <p:spPr/>
        <p:txBody>
          <a:bodyPr/>
          <a:lstStyle/>
          <a:p>
            <a:r>
              <a:rPr lang="en-US" dirty="0">
                <a:solidFill>
                  <a:srgbClr val="191300"/>
                </a:solidFill>
              </a:rPr>
              <a:t>K-Fold CV to Sweep</a:t>
            </a:r>
            <a:endParaRPr lang="en-US" dirty="0"/>
          </a:p>
        </p:txBody>
      </p:sp>
      <p:sp>
        <p:nvSpPr>
          <p:cNvPr id="2" name="Text Placeholder 1">
            <a:extLst>
              <a:ext uri="{FF2B5EF4-FFF2-40B4-BE49-F238E27FC236}">
                <a16:creationId xmlns:a16="http://schemas.microsoft.com/office/drawing/2014/main" id="{F114E2FC-FFE0-DDB7-79D1-788636FAF6B0}"/>
              </a:ext>
            </a:extLst>
          </p:cNvPr>
          <p:cNvSpPr>
            <a:spLocks noGrp="1"/>
          </p:cNvSpPr>
          <p:nvPr>
            <p:ph type="body" idx="1"/>
          </p:nvPr>
        </p:nvSpPr>
        <p:spPr>
          <a:xfrm>
            <a:off x="447923" y="1305217"/>
            <a:ext cx="5082722" cy="2365901"/>
          </a:xfrm>
        </p:spPr>
        <p:txBody>
          <a:bodyPr/>
          <a:lstStyle/>
          <a:p>
            <a:pPr>
              <a:buSzPct val="100000"/>
            </a:pPr>
            <a:r>
              <a:rPr lang="en-US" sz="1800" b="0" dirty="0"/>
              <a:t>KFCV can be used to identify which hyperparameter settings work best</a:t>
            </a:r>
          </a:p>
          <a:p>
            <a:pPr>
              <a:buSzPct val="100000"/>
            </a:pPr>
            <a:r>
              <a:rPr lang="en-US" sz="1800" b="0" dirty="0"/>
              <a:t>Process:</a:t>
            </a:r>
            <a:endParaRPr lang="en-US" sz="2000" b="0" dirty="0"/>
          </a:p>
          <a:p>
            <a:pPr lvl="1"/>
            <a:r>
              <a:rPr lang="en-US" sz="1600" b="0" dirty="0"/>
              <a:t>Start at a value of interest for hyperparameter(s) of interest</a:t>
            </a:r>
          </a:p>
          <a:p>
            <a:pPr lvl="1"/>
            <a:r>
              <a:rPr lang="en-US" sz="1600" b="0" dirty="0"/>
              <a:t>Use KFCV to evaluate</a:t>
            </a:r>
          </a:p>
          <a:p>
            <a:pPr lvl="1"/>
            <a:r>
              <a:rPr lang="en-US" sz="1600" b="0" dirty="0"/>
              <a:t>Adjust hyperparameters</a:t>
            </a:r>
          </a:p>
          <a:p>
            <a:pPr lvl="1"/>
            <a:r>
              <a:rPr lang="en-US" sz="1600" b="0" dirty="0"/>
              <a:t>Repeat</a:t>
            </a:r>
          </a:p>
          <a:p>
            <a:pPr>
              <a:buSzPct val="100000"/>
            </a:pPr>
            <a:r>
              <a:rPr lang="en-US" sz="2000" b="0" dirty="0"/>
              <a:t>Use optimized hyperparameters to train the final model</a:t>
            </a:r>
            <a:endParaRPr lang="en-US" sz="1600" b="0" dirty="0"/>
          </a:p>
          <a:p>
            <a:endParaRPr lang="en-US" sz="2000" b="0" dirty="0"/>
          </a:p>
        </p:txBody>
      </p:sp>
      <p:grpSp>
        <p:nvGrpSpPr>
          <p:cNvPr id="58" name="Group 57">
            <a:extLst>
              <a:ext uri="{FF2B5EF4-FFF2-40B4-BE49-F238E27FC236}">
                <a16:creationId xmlns:a16="http://schemas.microsoft.com/office/drawing/2014/main" id="{76509B1D-B8A4-C182-A170-D27D1E73496C}"/>
              </a:ext>
            </a:extLst>
          </p:cNvPr>
          <p:cNvGrpSpPr/>
          <p:nvPr/>
        </p:nvGrpSpPr>
        <p:grpSpPr>
          <a:xfrm>
            <a:off x="5388262" y="1543943"/>
            <a:ext cx="3005473" cy="2194204"/>
            <a:chOff x="6870997" y="3866815"/>
            <a:chExt cx="4220952" cy="3081588"/>
          </a:xfrm>
        </p:grpSpPr>
        <p:sp>
          <p:nvSpPr>
            <p:cNvPr id="59" name="Rectangle 58">
              <a:extLst>
                <a:ext uri="{FF2B5EF4-FFF2-40B4-BE49-F238E27FC236}">
                  <a16:creationId xmlns:a16="http://schemas.microsoft.com/office/drawing/2014/main" id="{6896280B-C45F-14C7-E497-03FE87D11112}"/>
                </a:ext>
              </a:extLst>
            </p:cNvPr>
            <p:cNvSpPr/>
            <p:nvPr/>
          </p:nvSpPr>
          <p:spPr>
            <a:xfrm>
              <a:off x="7268095" y="4549833"/>
              <a:ext cx="3823854" cy="16874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E24924C8-0422-B351-B15E-B269785ED36D}"/>
                </a:ext>
              </a:extLst>
            </p:cNvPr>
            <p:cNvSpPr txBox="1"/>
            <p:nvPr/>
          </p:nvSpPr>
          <p:spPr>
            <a:xfrm>
              <a:off x="8481752" y="4180501"/>
              <a:ext cx="2277689" cy="432249"/>
            </a:xfrm>
            <a:prstGeom prst="rect">
              <a:avLst/>
            </a:prstGeom>
            <a:noFill/>
          </p:spPr>
          <p:txBody>
            <a:bodyPr wrap="square" rtlCol="0">
              <a:spAutoFit/>
            </a:bodyPr>
            <a:lstStyle/>
            <a:p>
              <a:r>
                <a:rPr lang="en-US" dirty="0"/>
                <a:t>Ideal graph</a:t>
              </a:r>
            </a:p>
          </p:txBody>
        </p:sp>
        <p:sp>
          <p:nvSpPr>
            <p:cNvPr id="61" name="Freeform 12">
              <a:extLst>
                <a:ext uri="{FF2B5EF4-FFF2-40B4-BE49-F238E27FC236}">
                  <a16:creationId xmlns:a16="http://schemas.microsoft.com/office/drawing/2014/main" id="{1BDBD464-EC71-446A-32BD-6BBED35574F3}"/>
                </a:ext>
              </a:extLst>
            </p:cNvPr>
            <p:cNvSpPr/>
            <p:nvPr/>
          </p:nvSpPr>
          <p:spPr>
            <a:xfrm>
              <a:off x="7259782" y="4657898"/>
              <a:ext cx="3832167" cy="1164744"/>
            </a:xfrm>
            <a:custGeom>
              <a:avLst/>
              <a:gdLst>
                <a:gd name="connsiteX0" fmla="*/ 0 w 3832167"/>
                <a:gd name="connsiteY0" fmla="*/ 0 h 1164744"/>
                <a:gd name="connsiteX1" fmla="*/ 1296785 w 3832167"/>
                <a:gd name="connsiteY1" fmla="*/ 1155469 h 1164744"/>
                <a:gd name="connsiteX2" fmla="*/ 3832167 w 3832167"/>
                <a:gd name="connsiteY2" fmla="*/ 448887 h 1164744"/>
              </a:gdLst>
              <a:ahLst/>
              <a:cxnLst>
                <a:cxn ang="0">
                  <a:pos x="connsiteX0" y="connsiteY0"/>
                </a:cxn>
                <a:cxn ang="0">
                  <a:pos x="connsiteX1" y="connsiteY1"/>
                </a:cxn>
                <a:cxn ang="0">
                  <a:pos x="connsiteX2" y="connsiteY2"/>
                </a:cxn>
              </a:cxnLst>
              <a:rect l="l" t="t" r="r" b="b"/>
              <a:pathLst>
                <a:path w="3832167" h="1164744">
                  <a:moveTo>
                    <a:pt x="0" y="0"/>
                  </a:moveTo>
                  <a:cubicBezTo>
                    <a:pt x="329045" y="540327"/>
                    <a:pt x="658091" y="1080655"/>
                    <a:pt x="1296785" y="1155469"/>
                  </a:cubicBezTo>
                  <a:cubicBezTo>
                    <a:pt x="1935479" y="1230283"/>
                    <a:pt x="2883823" y="839585"/>
                    <a:pt x="3832167" y="4488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11DF6F6-0176-6AA5-BEC1-9C81110022C6}"/>
                </a:ext>
              </a:extLst>
            </p:cNvPr>
            <p:cNvSpPr txBox="1"/>
            <p:nvPr/>
          </p:nvSpPr>
          <p:spPr>
            <a:xfrm rot="16200000">
              <a:off x="5685741" y="5052071"/>
              <a:ext cx="2802761" cy="432249"/>
            </a:xfrm>
            <a:prstGeom prst="rect">
              <a:avLst/>
            </a:prstGeom>
            <a:noFill/>
          </p:spPr>
          <p:txBody>
            <a:bodyPr wrap="square" rtlCol="0">
              <a:spAutoFit/>
            </a:bodyPr>
            <a:lstStyle/>
            <a:p>
              <a:r>
                <a:rPr lang="en-US" dirty="0"/>
                <a:t>Error rate on validation</a:t>
              </a:r>
            </a:p>
          </p:txBody>
        </p:sp>
        <p:sp>
          <p:nvSpPr>
            <p:cNvPr id="63" name="TextBox 62">
              <a:extLst>
                <a:ext uri="{FF2B5EF4-FFF2-40B4-BE49-F238E27FC236}">
                  <a16:creationId xmlns:a16="http://schemas.microsoft.com/office/drawing/2014/main" id="{CFD2DAB5-5CDC-EF7E-DE1F-08C8BE99F6B2}"/>
                </a:ext>
              </a:extLst>
            </p:cNvPr>
            <p:cNvSpPr txBox="1"/>
            <p:nvPr/>
          </p:nvSpPr>
          <p:spPr>
            <a:xfrm>
              <a:off x="8124306" y="6213581"/>
              <a:ext cx="2635135" cy="734822"/>
            </a:xfrm>
            <a:prstGeom prst="rect">
              <a:avLst/>
            </a:prstGeom>
            <a:noFill/>
          </p:spPr>
          <p:txBody>
            <a:bodyPr wrap="square" rtlCol="0">
              <a:spAutoFit/>
            </a:bodyPr>
            <a:lstStyle/>
            <a:p>
              <a:r>
                <a:rPr lang="en-US" dirty="0"/>
                <a:t>Hyperparameter value</a:t>
              </a:r>
            </a:p>
          </p:txBody>
        </p:sp>
      </p:grpSp>
    </p:spTree>
    <p:extLst>
      <p:ext uri="{BB962C8B-B14F-4D97-AF65-F5344CB8AC3E}">
        <p14:creationId xmlns:p14="http://schemas.microsoft.com/office/powerpoint/2010/main" val="19744010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D8B95-348D-6DDE-A613-2425C98522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9A8C6E-FCBB-9005-26AC-384049217EAE}"/>
              </a:ext>
            </a:extLst>
          </p:cNvPr>
          <p:cNvSpPr>
            <a:spLocks noGrp="1"/>
          </p:cNvSpPr>
          <p:nvPr>
            <p:ph type="title"/>
          </p:nvPr>
        </p:nvSpPr>
        <p:spPr/>
        <p:txBody>
          <a:bodyPr/>
          <a:lstStyle/>
          <a:p>
            <a:r>
              <a:rPr lang="en-US" dirty="0">
                <a:solidFill>
                  <a:srgbClr val="191300"/>
                </a:solidFill>
              </a:rPr>
              <a:t>Evaluation Metrics</a:t>
            </a:r>
            <a:endParaRPr lang="en-US" dirty="0"/>
          </a:p>
        </p:txBody>
      </p:sp>
      <p:sp>
        <p:nvSpPr>
          <p:cNvPr id="6" name="Text Placeholder 1">
            <a:extLst>
              <a:ext uri="{FF2B5EF4-FFF2-40B4-BE49-F238E27FC236}">
                <a16:creationId xmlns:a16="http://schemas.microsoft.com/office/drawing/2014/main" id="{1163C2D5-983D-3BAB-CEBC-2327E546CD9B}"/>
              </a:ext>
            </a:extLst>
          </p:cNvPr>
          <p:cNvSpPr>
            <a:spLocks noGrp="1"/>
          </p:cNvSpPr>
          <p:nvPr>
            <p:ph type="body" idx="1"/>
          </p:nvPr>
        </p:nvSpPr>
        <p:spPr>
          <a:xfrm>
            <a:off x="447923" y="1305217"/>
            <a:ext cx="8197114" cy="2365901"/>
          </a:xfrm>
        </p:spPr>
        <p:txBody>
          <a:bodyPr/>
          <a:lstStyle/>
          <a:p>
            <a:pPr>
              <a:buSzPct val="100000"/>
            </a:pPr>
            <a:r>
              <a:rPr lang="en-US" sz="2000" b="0" dirty="0"/>
              <a:t>Figuring out which to use can be critical for evaluation</a:t>
            </a:r>
          </a:p>
          <a:p>
            <a:pPr lvl="1">
              <a:buSzPct val="100000"/>
            </a:pPr>
            <a:r>
              <a:rPr lang="en-US" sz="1400" b="0" dirty="0"/>
              <a:t>Can also weigh multiple metrics at once</a:t>
            </a:r>
          </a:p>
          <a:p>
            <a:pPr>
              <a:buSzPct val="100000"/>
            </a:pPr>
            <a:endParaRPr lang="en-US" sz="1600" b="0" dirty="0"/>
          </a:p>
          <a:p>
            <a:endParaRPr lang="en-US" sz="2000" b="0" dirty="0"/>
          </a:p>
        </p:txBody>
      </p:sp>
    </p:spTree>
    <p:extLst>
      <p:ext uri="{BB962C8B-B14F-4D97-AF65-F5344CB8AC3E}">
        <p14:creationId xmlns:p14="http://schemas.microsoft.com/office/powerpoint/2010/main" val="21650516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556E2-1FE3-9283-E869-BBECF04528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01D474-B6A4-6495-F3EC-32ED0D132277}"/>
              </a:ext>
            </a:extLst>
          </p:cNvPr>
          <p:cNvSpPr>
            <a:spLocks noGrp="1"/>
          </p:cNvSpPr>
          <p:nvPr>
            <p:ph type="title"/>
          </p:nvPr>
        </p:nvSpPr>
        <p:spPr/>
        <p:txBody>
          <a:bodyPr/>
          <a:lstStyle/>
          <a:p>
            <a:r>
              <a:rPr lang="en-US" dirty="0">
                <a:solidFill>
                  <a:srgbClr val="191300"/>
                </a:solidFill>
              </a:rPr>
              <a:t>Evaluation Metrics</a:t>
            </a:r>
            <a:endParaRPr lang="en-US" dirty="0"/>
          </a:p>
        </p:txBody>
      </p:sp>
      <p:sp>
        <p:nvSpPr>
          <p:cNvPr id="6" name="Text Placeholder 1">
            <a:extLst>
              <a:ext uri="{FF2B5EF4-FFF2-40B4-BE49-F238E27FC236}">
                <a16:creationId xmlns:a16="http://schemas.microsoft.com/office/drawing/2014/main" id="{BD2C033F-28FB-E106-494B-A2CC7CCC5174}"/>
              </a:ext>
            </a:extLst>
          </p:cNvPr>
          <p:cNvSpPr>
            <a:spLocks noGrp="1"/>
          </p:cNvSpPr>
          <p:nvPr>
            <p:ph type="body" idx="1"/>
          </p:nvPr>
        </p:nvSpPr>
        <p:spPr>
          <a:xfrm>
            <a:off x="447923" y="1305217"/>
            <a:ext cx="8197114" cy="2365901"/>
          </a:xfrm>
        </p:spPr>
        <p:txBody>
          <a:bodyPr/>
          <a:lstStyle/>
          <a:p>
            <a:pPr>
              <a:buSzPct val="100000"/>
            </a:pPr>
            <a:r>
              <a:rPr lang="en-US" sz="2000" b="0" dirty="0"/>
              <a:t>Figuring out which to use can be critical for evaluation</a:t>
            </a:r>
          </a:p>
          <a:p>
            <a:pPr lvl="1">
              <a:buSzPct val="100000"/>
            </a:pPr>
            <a:r>
              <a:rPr lang="en-US" sz="1400" b="0" dirty="0"/>
              <a:t>Can also weigh multiple metrics at once</a:t>
            </a:r>
          </a:p>
          <a:p>
            <a:pPr>
              <a:buSzPct val="100000"/>
            </a:pPr>
            <a:r>
              <a:rPr lang="en-US" sz="1800" b="0" dirty="0"/>
              <a:t>Classification:</a:t>
            </a:r>
          </a:p>
          <a:p>
            <a:pPr lvl="1">
              <a:buSzPct val="100000"/>
            </a:pPr>
            <a:r>
              <a:rPr lang="en-US" sz="1400" b="0" dirty="0"/>
              <a:t>Accuracy</a:t>
            </a:r>
          </a:p>
          <a:p>
            <a:pPr lvl="1">
              <a:buSzPct val="100000"/>
            </a:pPr>
            <a:r>
              <a:rPr lang="en-US" sz="1400" b="0" dirty="0"/>
              <a:t>Precision/recall</a:t>
            </a:r>
          </a:p>
          <a:p>
            <a:pPr lvl="1">
              <a:buSzPct val="100000"/>
            </a:pPr>
            <a:r>
              <a:rPr lang="en-US" sz="1400" b="0" dirty="0"/>
              <a:t>AUROC</a:t>
            </a:r>
          </a:p>
          <a:p>
            <a:pPr>
              <a:buSzPct val="100000"/>
            </a:pPr>
            <a:r>
              <a:rPr lang="en-US" sz="1800" b="0" dirty="0"/>
              <a:t>Regression:</a:t>
            </a:r>
          </a:p>
          <a:p>
            <a:pPr lvl="1">
              <a:buSzPct val="100000"/>
            </a:pPr>
            <a:r>
              <a:rPr lang="en-US" sz="1400" b="0" dirty="0"/>
              <a:t>MSE/RMSE</a:t>
            </a:r>
          </a:p>
          <a:p>
            <a:pPr>
              <a:buSzPct val="100000"/>
            </a:pPr>
            <a:endParaRPr lang="en-US" sz="1600" b="0" dirty="0"/>
          </a:p>
          <a:p>
            <a:endParaRPr lang="en-US" sz="2000" b="0" dirty="0"/>
          </a:p>
        </p:txBody>
      </p:sp>
    </p:spTree>
    <p:extLst>
      <p:ext uri="{BB962C8B-B14F-4D97-AF65-F5344CB8AC3E}">
        <p14:creationId xmlns:p14="http://schemas.microsoft.com/office/powerpoint/2010/main" val="34543904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BE78B-DE81-92D6-BCDE-ED5EACF91F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CBA554-872D-E6EF-4619-099276C8441F}"/>
              </a:ext>
            </a:extLst>
          </p:cNvPr>
          <p:cNvSpPr>
            <a:spLocks noGrp="1"/>
          </p:cNvSpPr>
          <p:nvPr>
            <p:ph type="title"/>
          </p:nvPr>
        </p:nvSpPr>
        <p:spPr/>
        <p:txBody>
          <a:bodyPr/>
          <a:lstStyle/>
          <a:p>
            <a:r>
              <a:rPr lang="en-US" dirty="0">
                <a:solidFill>
                  <a:srgbClr val="191300"/>
                </a:solidFill>
              </a:rPr>
              <a:t>Evaluation Metrics</a:t>
            </a:r>
            <a:endParaRPr lang="en-US" dirty="0"/>
          </a:p>
        </p:txBody>
      </p:sp>
      <p:sp>
        <p:nvSpPr>
          <p:cNvPr id="6" name="Text Placeholder 1">
            <a:extLst>
              <a:ext uri="{FF2B5EF4-FFF2-40B4-BE49-F238E27FC236}">
                <a16:creationId xmlns:a16="http://schemas.microsoft.com/office/drawing/2014/main" id="{8BBBA9F6-B48C-0EC7-3800-EBE69F08BE87}"/>
              </a:ext>
            </a:extLst>
          </p:cNvPr>
          <p:cNvSpPr>
            <a:spLocks noGrp="1"/>
          </p:cNvSpPr>
          <p:nvPr>
            <p:ph type="body" idx="1"/>
          </p:nvPr>
        </p:nvSpPr>
        <p:spPr>
          <a:xfrm>
            <a:off x="447923" y="1305217"/>
            <a:ext cx="8197114" cy="2365901"/>
          </a:xfrm>
        </p:spPr>
        <p:txBody>
          <a:bodyPr/>
          <a:lstStyle/>
          <a:p>
            <a:pPr>
              <a:buSzPct val="100000"/>
            </a:pPr>
            <a:r>
              <a:rPr lang="en-US" sz="2000" b="0" dirty="0"/>
              <a:t>Figuring out which to use can be critical for evaluation</a:t>
            </a:r>
          </a:p>
          <a:p>
            <a:pPr lvl="1">
              <a:buSzPct val="100000"/>
            </a:pPr>
            <a:r>
              <a:rPr lang="en-US" sz="1400" b="0" dirty="0"/>
              <a:t>Can also weigh multiple metrics at once</a:t>
            </a:r>
          </a:p>
          <a:p>
            <a:pPr>
              <a:buSzPct val="100000"/>
            </a:pPr>
            <a:r>
              <a:rPr lang="en-US" sz="1800" b="0" dirty="0"/>
              <a:t>Classification:</a:t>
            </a:r>
          </a:p>
          <a:p>
            <a:pPr lvl="1">
              <a:buSzPct val="100000"/>
            </a:pPr>
            <a:r>
              <a:rPr lang="en-US" sz="1400" b="0" dirty="0"/>
              <a:t>Accuracy</a:t>
            </a:r>
          </a:p>
          <a:p>
            <a:pPr lvl="1">
              <a:buSzPct val="100000"/>
            </a:pPr>
            <a:r>
              <a:rPr lang="en-US" sz="1400" b="0" dirty="0"/>
              <a:t>Precision/recall</a:t>
            </a:r>
          </a:p>
          <a:p>
            <a:pPr lvl="1">
              <a:buSzPct val="100000"/>
            </a:pPr>
            <a:r>
              <a:rPr lang="en-US" sz="1400" b="0" dirty="0"/>
              <a:t>AUROC</a:t>
            </a:r>
          </a:p>
          <a:p>
            <a:pPr>
              <a:buSzPct val="100000"/>
            </a:pPr>
            <a:r>
              <a:rPr lang="en-US" sz="1800" b="0" dirty="0"/>
              <a:t>Regression:</a:t>
            </a:r>
          </a:p>
          <a:p>
            <a:pPr lvl="1">
              <a:buSzPct val="100000"/>
            </a:pPr>
            <a:r>
              <a:rPr lang="en-US" sz="1400" b="0" dirty="0"/>
              <a:t>MSE/RMSE</a:t>
            </a:r>
          </a:p>
          <a:p>
            <a:pPr>
              <a:buSzPct val="100000"/>
            </a:pPr>
            <a:r>
              <a:rPr lang="en-US" sz="1800" b="0" dirty="0"/>
              <a:t>Log loss for either</a:t>
            </a:r>
          </a:p>
          <a:p>
            <a:pPr>
              <a:buSzPct val="100000"/>
            </a:pPr>
            <a:r>
              <a:rPr lang="en-US" sz="1800" b="0" dirty="0"/>
              <a:t>Many, many more</a:t>
            </a:r>
          </a:p>
          <a:p>
            <a:pPr>
              <a:buSzPct val="100000"/>
            </a:pPr>
            <a:endParaRPr lang="en-US" sz="1600" b="0" dirty="0"/>
          </a:p>
          <a:p>
            <a:endParaRPr lang="en-US" sz="2000" b="0" dirty="0"/>
          </a:p>
        </p:txBody>
      </p:sp>
    </p:spTree>
    <p:extLst>
      <p:ext uri="{BB962C8B-B14F-4D97-AF65-F5344CB8AC3E}">
        <p14:creationId xmlns:p14="http://schemas.microsoft.com/office/powerpoint/2010/main" val="31471006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97E04-5E99-BE16-2E8B-BF2B3C562B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6FED59-844A-817A-6354-8E301453CB92}"/>
              </a:ext>
            </a:extLst>
          </p:cNvPr>
          <p:cNvSpPr>
            <a:spLocks noGrp="1"/>
          </p:cNvSpPr>
          <p:nvPr>
            <p:ph type="title"/>
          </p:nvPr>
        </p:nvSpPr>
        <p:spPr/>
        <p:txBody>
          <a:bodyPr/>
          <a:lstStyle/>
          <a:p>
            <a:r>
              <a:rPr lang="en-US" dirty="0">
                <a:solidFill>
                  <a:srgbClr val="191300"/>
                </a:solidFill>
              </a:rPr>
              <a:t>Baselines</a:t>
            </a:r>
            <a:endParaRPr lang="en-US" dirty="0"/>
          </a:p>
        </p:txBody>
      </p:sp>
      <p:sp>
        <p:nvSpPr>
          <p:cNvPr id="6" name="Text Placeholder 1">
            <a:extLst>
              <a:ext uri="{FF2B5EF4-FFF2-40B4-BE49-F238E27FC236}">
                <a16:creationId xmlns:a16="http://schemas.microsoft.com/office/drawing/2014/main" id="{4EDE29DF-7A79-8E6A-AD81-E53A6CD8F832}"/>
              </a:ext>
            </a:extLst>
          </p:cNvPr>
          <p:cNvSpPr>
            <a:spLocks noGrp="1"/>
          </p:cNvSpPr>
          <p:nvPr>
            <p:ph type="body" idx="1"/>
          </p:nvPr>
        </p:nvSpPr>
        <p:spPr>
          <a:xfrm>
            <a:off x="447923" y="1305217"/>
            <a:ext cx="8197114" cy="2365901"/>
          </a:xfrm>
        </p:spPr>
        <p:txBody>
          <a:bodyPr/>
          <a:lstStyle/>
          <a:p>
            <a:pPr>
              <a:buSzPct val="100000"/>
            </a:pPr>
            <a:r>
              <a:rPr lang="en-US" sz="2000" b="0" dirty="0"/>
              <a:t>We also often need to quantify progress (accuracy, correctness) relative to something meaningful. The following are often used:</a:t>
            </a:r>
          </a:p>
          <a:p>
            <a:pPr lvl="1">
              <a:buSzPct val="100000"/>
            </a:pPr>
            <a:r>
              <a:rPr lang="en-US" sz="1600" b="0" dirty="0"/>
              <a:t>vs random guessing</a:t>
            </a:r>
          </a:p>
          <a:p>
            <a:pPr lvl="1">
              <a:buSzPct val="100000"/>
            </a:pPr>
            <a:r>
              <a:rPr lang="en-US" sz="1600" b="0" dirty="0"/>
              <a:t>vs most likely label</a:t>
            </a:r>
          </a:p>
          <a:p>
            <a:pPr lvl="1">
              <a:buSzPct val="100000"/>
            </a:pPr>
            <a:r>
              <a:rPr lang="en-US" sz="1600" b="0" dirty="0"/>
              <a:t>vs state of the art</a:t>
            </a:r>
          </a:p>
          <a:p>
            <a:pPr lvl="1">
              <a:buSzPct val="100000"/>
            </a:pPr>
            <a:r>
              <a:rPr lang="en-US" sz="1600" b="0" dirty="0"/>
              <a:t>vs something else simple/intuitive</a:t>
            </a:r>
          </a:p>
          <a:p>
            <a:pPr lvl="1">
              <a:buSzPct val="100000"/>
            </a:pPr>
            <a:endParaRPr lang="en-US" sz="1600" b="0" dirty="0"/>
          </a:p>
          <a:p>
            <a:pPr>
              <a:buSzPct val="100000"/>
            </a:pPr>
            <a:endParaRPr lang="en-US" sz="1600" b="0" dirty="0"/>
          </a:p>
          <a:p>
            <a:endParaRPr lang="en-US" sz="2000" b="0" dirty="0"/>
          </a:p>
        </p:txBody>
      </p:sp>
    </p:spTree>
    <p:extLst>
      <p:ext uri="{BB962C8B-B14F-4D97-AF65-F5344CB8AC3E}">
        <p14:creationId xmlns:p14="http://schemas.microsoft.com/office/powerpoint/2010/main" val="33899829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CAC69-FE85-E1AD-420C-181FA36053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328F95-CECD-5B98-38AE-1A22B9C0FE94}"/>
              </a:ext>
            </a:extLst>
          </p:cNvPr>
          <p:cNvSpPr>
            <a:spLocks noGrp="1"/>
          </p:cNvSpPr>
          <p:nvPr>
            <p:ph type="title"/>
          </p:nvPr>
        </p:nvSpPr>
        <p:spPr/>
        <p:txBody>
          <a:bodyPr/>
          <a:lstStyle/>
          <a:p>
            <a:r>
              <a:rPr lang="en-US" dirty="0">
                <a:solidFill>
                  <a:srgbClr val="191300"/>
                </a:solidFill>
              </a:rPr>
              <a:t>Baselines</a:t>
            </a:r>
            <a:endParaRPr lang="en-US" dirty="0"/>
          </a:p>
        </p:txBody>
      </p:sp>
      <p:sp>
        <p:nvSpPr>
          <p:cNvPr id="6" name="Text Placeholder 1">
            <a:extLst>
              <a:ext uri="{FF2B5EF4-FFF2-40B4-BE49-F238E27FC236}">
                <a16:creationId xmlns:a16="http://schemas.microsoft.com/office/drawing/2014/main" id="{66B40672-074A-A9D5-4F95-56E7B1797F67}"/>
              </a:ext>
            </a:extLst>
          </p:cNvPr>
          <p:cNvSpPr>
            <a:spLocks noGrp="1"/>
          </p:cNvSpPr>
          <p:nvPr>
            <p:ph type="body" idx="1"/>
          </p:nvPr>
        </p:nvSpPr>
        <p:spPr>
          <a:xfrm>
            <a:off x="447923" y="1305217"/>
            <a:ext cx="8197114" cy="2365901"/>
          </a:xfrm>
        </p:spPr>
        <p:txBody>
          <a:bodyPr/>
          <a:lstStyle/>
          <a:p>
            <a:pPr>
              <a:buSzPct val="100000"/>
            </a:pPr>
            <a:r>
              <a:rPr lang="en-US" sz="2000" b="0" dirty="0"/>
              <a:t>We also often need to quantify progress (accuracy, correctness) relative to something meaningful. The following are often used:</a:t>
            </a:r>
          </a:p>
          <a:p>
            <a:pPr lvl="1">
              <a:buSzPct val="100000"/>
            </a:pPr>
            <a:r>
              <a:rPr lang="en-US" sz="1600" b="0" dirty="0"/>
              <a:t>vs random guessing</a:t>
            </a:r>
          </a:p>
          <a:p>
            <a:pPr lvl="1">
              <a:buSzPct val="100000"/>
            </a:pPr>
            <a:r>
              <a:rPr lang="en-US" sz="1600" b="0" dirty="0"/>
              <a:t>vs most likely label</a:t>
            </a:r>
          </a:p>
          <a:p>
            <a:pPr lvl="1">
              <a:buSzPct val="100000"/>
            </a:pPr>
            <a:r>
              <a:rPr lang="en-US" sz="1600" b="0" dirty="0"/>
              <a:t>vs state of the art</a:t>
            </a:r>
          </a:p>
          <a:p>
            <a:pPr lvl="1">
              <a:buSzPct val="100000"/>
            </a:pPr>
            <a:r>
              <a:rPr lang="en-US" sz="1600" b="0" dirty="0"/>
              <a:t>vs something else simple/intuitive</a:t>
            </a:r>
          </a:p>
          <a:p>
            <a:pPr lvl="1">
              <a:buSzPct val="100000"/>
            </a:pPr>
            <a:endParaRPr lang="en-US" sz="1600" b="0" dirty="0"/>
          </a:p>
          <a:p>
            <a:pPr>
              <a:buSzPct val="100000"/>
            </a:pPr>
            <a:r>
              <a:rPr lang="en-US" sz="2000" b="0" dirty="0"/>
              <a:t>Example: if our dataset has 90% of students retained, is an accuracy of 90% when predicting retention really all that great?</a:t>
            </a:r>
          </a:p>
          <a:p>
            <a:pPr>
              <a:buSzPct val="100000"/>
            </a:pPr>
            <a:endParaRPr lang="en-US" sz="1600" b="0" dirty="0"/>
          </a:p>
          <a:p>
            <a:endParaRPr lang="en-US" sz="2000" b="0" dirty="0"/>
          </a:p>
        </p:txBody>
      </p:sp>
    </p:spTree>
    <p:extLst>
      <p:ext uri="{BB962C8B-B14F-4D97-AF65-F5344CB8AC3E}">
        <p14:creationId xmlns:p14="http://schemas.microsoft.com/office/powerpoint/2010/main" val="18846408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6E7B2-44A6-792A-F4FA-AA6D4BD54D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D8EA42-6D57-5082-A733-D6A524E41388}"/>
              </a:ext>
            </a:extLst>
          </p:cNvPr>
          <p:cNvSpPr>
            <a:spLocks noGrp="1"/>
          </p:cNvSpPr>
          <p:nvPr>
            <p:ph type="title"/>
          </p:nvPr>
        </p:nvSpPr>
        <p:spPr/>
        <p:txBody>
          <a:bodyPr/>
          <a:lstStyle/>
          <a:p>
            <a:r>
              <a:rPr lang="en-US" dirty="0">
                <a:solidFill>
                  <a:srgbClr val="191300"/>
                </a:solidFill>
              </a:rPr>
              <a:t>Error Analysis</a:t>
            </a:r>
            <a:endParaRPr lang="en-US" dirty="0"/>
          </a:p>
        </p:txBody>
      </p:sp>
      <p:sp>
        <p:nvSpPr>
          <p:cNvPr id="6" name="Text Placeholder 1">
            <a:extLst>
              <a:ext uri="{FF2B5EF4-FFF2-40B4-BE49-F238E27FC236}">
                <a16:creationId xmlns:a16="http://schemas.microsoft.com/office/drawing/2014/main" id="{3DFCAC38-A78F-9D21-82DE-FF646DD2501D}"/>
              </a:ext>
            </a:extLst>
          </p:cNvPr>
          <p:cNvSpPr>
            <a:spLocks noGrp="1"/>
          </p:cNvSpPr>
          <p:nvPr>
            <p:ph type="body" idx="1"/>
          </p:nvPr>
        </p:nvSpPr>
        <p:spPr>
          <a:xfrm>
            <a:off x="447923" y="1305217"/>
            <a:ext cx="8197114" cy="2365901"/>
          </a:xfrm>
        </p:spPr>
        <p:txBody>
          <a:bodyPr/>
          <a:lstStyle/>
          <a:p>
            <a:pPr>
              <a:buSzPct val="100000"/>
            </a:pPr>
            <a:r>
              <a:rPr lang="en-US" sz="2000" b="0" dirty="0"/>
              <a:t>Error analysis tries to explain the gap between current and perfect performance</a:t>
            </a:r>
          </a:p>
          <a:p>
            <a:pPr lvl="1">
              <a:buSzPct val="100000"/>
            </a:pPr>
            <a:r>
              <a:rPr lang="en-US" sz="1600" b="0" dirty="0"/>
              <a:t>Why is the model incorrect?</a:t>
            </a:r>
          </a:p>
          <a:p>
            <a:pPr lvl="1">
              <a:buSzPct val="100000"/>
            </a:pPr>
            <a:r>
              <a:rPr lang="en-US" sz="1600" b="0" dirty="0"/>
              <a:t>Where is it incorrect?</a:t>
            </a:r>
          </a:p>
          <a:p>
            <a:pPr lvl="1">
              <a:buSzPct val="100000"/>
            </a:pPr>
            <a:r>
              <a:rPr lang="en-US" sz="1600" b="0" dirty="0"/>
              <a:t>What types of observations does it need more leverage for?</a:t>
            </a:r>
          </a:p>
          <a:p>
            <a:pPr lvl="1">
              <a:buSzPct val="100000"/>
            </a:pPr>
            <a:endParaRPr lang="en-US" sz="1600" b="0" dirty="0"/>
          </a:p>
          <a:p>
            <a:pPr>
              <a:buSzPct val="100000"/>
            </a:pPr>
            <a:r>
              <a:rPr lang="en-US" sz="2000" b="0" dirty="0"/>
              <a:t>Things rarely work out of the box</a:t>
            </a:r>
          </a:p>
          <a:p>
            <a:pPr lvl="1">
              <a:buSzPct val="100000"/>
            </a:pPr>
            <a:r>
              <a:rPr lang="en-US" sz="1600" b="0" dirty="0"/>
              <a:t>Be ready to tune/tweak and re-tweak</a:t>
            </a:r>
          </a:p>
          <a:p>
            <a:pPr>
              <a:buSzPct val="100000"/>
            </a:pPr>
            <a:endParaRPr lang="en-US" sz="1600" b="0" dirty="0"/>
          </a:p>
          <a:p>
            <a:endParaRPr lang="en-US" sz="2000" b="0" dirty="0"/>
          </a:p>
        </p:txBody>
      </p:sp>
    </p:spTree>
    <p:extLst>
      <p:ext uri="{BB962C8B-B14F-4D97-AF65-F5344CB8AC3E}">
        <p14:creationId xmlns:p14="http://schemas.microsoft.com/office/powerpoint/2010/main" val="24426001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36A99-4249-0DCD-C7E5-1EB6467297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733007-779D-F4B5-244A-8002A9E1602A}"/>
              </a:ext>
            </a:extLst>
          </p:cNvPr>
          <p:cNvSpPr>
            <a:spLocks noGrp="1"/>
          </p:cNvSpPr>
          <p:nvPr>
            <p:ph type="title"/>
          </p:nvPr>
        </p:nvSpPr>
        <p:spPr/>
        <p:txBody>
          <a:bodyPr/>
          <a:lstStyle/>
          <a:p>
            <a:r>
              <a:rPr lang="en-US" dirty="0">
                <a:solidFill>
                  <a:srgbClr val="191300"/>
                </a:solidFill>
              </a:rPr>
              <a:t>Error Analysis</a:t>
            </a:r>
            <a:endParaRPr lang="en-US" dirty="0"/>
          </a:p>
        </p:txBody>
      </p:sp>
      <p:pic>
        <p:nvPicPr>
          <p:cNvPr id="1026" name="Picture 2" descr="xkcd: Machine Learning">
            <a:extLst>
              <a:ext uri="{FF2B5EF4-FFF2-40B4-BE49-F238E27FC236}">
                <a16:creationId xmlns:a16="http://schemas.microsoft.com/office/drawing/2014/main" id="{EFB4B447-37BD-1912-A7DB-F7B858E42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208" y="1148712"/>
            <a:ext cx="2718536" cy="321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0628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D8A8B-17E8-03E8-4E5A-878D081145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562722-30DF-7F61-E259-C26A708EBEBC}"/>
              </a:ext>
            </a:extLst>
          </p:cNvPr>
          <p:cNvSpPr>
            <a:spLocks noGrp="1"/>
          </p:cNvSpPr>
          <p:nvPr>
            <p:ph type="title"/>
          </p:nvPr>
        </p:nvSpPr>
        <p:spPr/>
        <p:txBody>
          <a:bodyPr/>
          <a:lstStyle/>
          <a:p>
            <a:r>
              <a:rPr lang="en-US" dirty="0">
                <a:solidFill>
                  <a:srgbClr val="191300"/>
                </a:solidFill>
              </a:rPr>
              <a:t>The Workflow*</a:t>
            </a:r>
            <a:endParaRPr lang="en-US" dirty="0"/>
          </a:p>
        </p:txBody>
      </p:sp>
      <p:grpSp>
        <p:nvGrpSpPr>
          <p:cNvPr id="28" name="Group 27">
            <a:extLst>
              <a:ext uri="{FF2B5EF4-FFF2-40B4-BE49-F238E27FC236}">
                <a16:creationId xmlns:a16="http://schemas.microsoft.com/office/drawing/2014/main" id="{B292766E-BFA9-81CA-28C8-1F118C0FDA76}"/>
              </a:ext>
            </a:extLst>
          </p:cNvPr>
          <p:cNvGrpSpPr/>
          <p:nvPr/>
        </p:nvGrpSpPr>
        <p:grpSpPr>
          <a:xfrm>
            <a:off x="435582" y="1095950"/>
            <a:ext cx="8272835" cy="2771400"/>
            <a:chOff x="497681" y="1420415"/>
            <a:chExt cx="8272835" cy="2771400"/>
          </a:xfrm>
        </p:grpSpPr>
        <p:sp>
          <p:nvSpPr>
            <p:cNvPr id="17" name="Oval 16">
              <a:extLst>
                <a:ext uri="{FF2B5EF4-FFF2-40B4-BE49-F238E27FC236}">
                  <a16:creationId xmlns:a16="http://schemas.microsoft.com/office/drawing/2014/main" id="{3BFE6E14-B585-932D-AE5C-9014B85A5F44}"/>
                </a:ext>
              </a:extLst>
            </p:cNvPr>
            <p:cNvSpPr/>
            <p:nvPr/>
          </p:nvSpPr>
          <p:spPr>
            <a:xfrm>
              <a:off x="4364688" y="1420415"/>
              <a:ext cx="2426111" cy="1931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Repeat for as many ML models/</a:t>
              </a:r>
              <a:r>
                <a:rPr lang="en-US" sz="1050" dirty="0" err="1"/>
                <a:t>algos</a:t>
              </a:r>
              <a:r>
                <a:rPr lang="en-US" sz="1050" dirty="0"/>
                <a:t> as you’d like</a:t>
              </a:r>
            </a:p>
            <a:p>
              <a:pPr algn="ctr"/>
              <a:endParaRPr lang="en-US" sz="1050" dirty="0"/>
            </a:p>
            <a:p>
              <a:pPr algn="ctr"/>
              <a:endParaRPr lang="en-US" sz="1050" dirty="0"/>
            </a:p>
            <a:p>
              <a:pPr algn="ctr"/>
              <a:endParaRPr lang="en-US" sz="1050" dirty="0"/>
            </a:p>
            <a:p>
              <a:pPr algn="ctr"/>
              <a:endParaRPr lang="en-US" sz="1050" dirty="0"/>
            </a:p>
            <a:p>
              <a:pPr algn="ctr"/>
              <a:endParaRPr lang="en-US" sz="1050" dirty="0"/>
            </a:p>
          </p:txBody>
        </p:sp>
        <p:sp>
          <p:nvSpPr>
            <p:cNvPr id="18" name="Rectangle 17">
              <a:extLst>
                <a:ext uri="{FF2B5EF4-FFF2-40B4-BE49-F238E27FC236}">
                  <a16:creationId xmlns:a16="http://schemas.microsoft.com/office/drawing/2014/main" id="{92F347FA-CF0C-BF5D-CA97-86BF88F47BA8}"/>
                </a:ext>
              </a:extLst>
            </p:cNvPr>
            <p:cNvSpPr/>
            <p:nvPr/>
          </p:nvSpPr>
          <p:spPr>
            <a:xfrm>
              <a:off x="497681" y="2224203"/>
              <a:ext cx="1563329" cy="17255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ysClr val="windowText" lastClr="000000"/>
                  </a:solidFill>
                </a:rPr>
                <a:t>Get/Collect/Scrape data. Clean/curate it.</a:t>
              </a:r>
            </a:p>
          </p:txBody>
        </p:sp>
        <p:cxnSp>
          <p:nvCxnSpPr>
            <p:cNvPr id="19" name="Straight Arrow Connector 18">
              <a:extLst>
                <a:ext uri="{FF2B5EF4-FFF2-40B4-BE49-F238E27FC236}">
                  <a16:creationId xmlns:a16="http://schemas.microsoft.com/office/drawing/2014/main" id="{88492131-DB71-67ED-3634-0F9405848795}"/>
                </a:ext>
              </a:extLst>
            </p:cNvPr>
            <p:cNvCxnSpPr>
              <a:stCxn id="18" idx="3"/>
              <a:endCxn id="20" idx="1"/>
            </p:cNvCxnSpPr>
            <p:nvPr/>
          </p:nvCxnSpPr>
          <p:spPr>
            <a:xfrm>
              <a:off x="2061010" y="3086984"/>
              <a:ext cx="493568" cy="0"/>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125F509-713F-1DAB-7938-2CAAA3E452A0}"/>
                </a:ext>
              </a:extLst>
            </p:cNvPr>
            <p:cNvSpPr/>
            <p:nvPr/>
          </p:nvSpPr>
          <p:spPr>
            <a:xfrm>
              <a:off x="2554577" y="2224203"/>
              <a:ext cx="1563329" cy="17255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ysClr val="windowText" lastClr="000000"/>
                  </a:solidFill>
                </a:rPr>
                <a:t>Make Train/Test split (unless already done)</a:t>
              </a:r>
            </a:p>
          </p:txBody>
        </p:sp>
        <p:cxnSp>
          <p:nvCxnSpPr>
            <p:cNvPr id="21" name="Straight Arrow Connector 20">
              <a:extLst>
                <a:ext uri="{FF2B5EF4-FFF2-40B4-BE49-F238E27FC236}">
                  <a16:creationId xmlns:a16="http://schemas.microsoft.com/office/drawing/2014/main" id="{6F8F62A0-4475-ACDE-4244-C453D133A52E}"/>
                </a:ext>
              </a:extLst>
            </p:cNvPr>
            <p:cNvCxnSpPr>
              <a:stCxn id="20" idx="3"/>
              <a:endCxn id="23" idx="1"/>
            </p:cNvCxnSpPr>
            <p:nvPr/>
          </p:nvCxnSpPr>
          <p:spPr>
            <a:xfrm flipV="1">
              <a:off x="4117906" y="2655593"/>
              <a:ext cx="651857" cy="43139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A80BF93-0A02-5A62-9CF1-930AB33A1A33}"/>
                </a:ext>
              </a:extLst>
            </p:cNvPr>
            <p:cNvCxnSpPr>
              <a:stCxn id="20" idx="3"/>
              <a:endCxn id="24" idx="1"/>
            </p:cNvCxnSpPr>
            <p:nvPr/>
          </p:nvCxnSpPr>
          <p:spPr>
            <a:xfrm>
              <a:off x="4117906" y="3086984"/>
              <a:ext cx="651856" cy="803615"/>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3C95C4E-1E87-6822-495A-15D91CDEF26E}"/>
                </a:ext>
              </a:extLst>
            </p:cNvPr>
            <p:cNvSpPr/>
            <p:nvPr/>
          </p:nvSpPr>
          <p:spPr>
            <a:xfrm>
              <a:off x="4769763" y="2224202"/>
              <a:ext cx="1563329" cy="8627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ysClr val="windowText" lastClr="000000"/>
                  </a:solidFill>
                </a:rPr>
                <a:t>Perform K-Fold CV. Get the h-</a:t>
              </a:r>
              <a:r>
                <a:rPr lang="en-US" sz="1050" dirty="0" err="1">
                  <a:solidFill>
                    <a:sysClr val="windowText" lastClr="000000"/>
                  </a:solidFill>
                </a:rPr>
                <a:t>params</a:t>
              </a:r>
              <a:r>
                <a:rPr lang="en-US" sz="1050" dirty="0">
                  <a:solidFill>
                    <a:sysClr val="windowText" lastClr="000000"/>
                  </a:solidFill>
                </a:rPr>
                <a:t> with the lowest </a:t>
              </a:r>
              <a:r>
                <a:rPr lang="en-US" sz="1050" dirty="0" err="1">
                  <a:solidFill>
                    <a:sysClr val="windowText" lastClr="000000"/>
                  </a:solidFill>
                </a:rPr>
                <a:t>avg</a:t>
              </a:r>
              <a:r>
                <a:rPr lang="en-US" sz="1050" dirty="0">
                  <a:solidFill>
                    <a:sysClr val="windowText" lastClr="000000"/>
                  </a:solidFill>
                </a:rPr>
                <a:t> “error”</a:t>
              </a:r>
            </a:p>
          </p:txBody>
        </p:sp>
        <p:sp>
          <p:nvSpPr>
            <p:cNvPr id="24" name="Rectangle 23">
              <a:extLst>
                <a:ext uri="{FF2B5EF4-FFF2-40B4-BE49-F238E27FC236}">
                  <a16:creationId xmlns:a16="http://schemas.microsoft.com/office/drawing/2014/main" id="{00EFEDF3-7DFF-8547-3A1C-F354D911D18D}"/>
                </a:ext>
              </a:extLst>
            </p:cNvPr>
            <p:cNvSpPr/>
            <p:nvPr/>
          </p:nvSpPr>
          <p:spPr>
            <a:xfrm>
              <a:off x="4769762" y="3589383"/>
              <a:ext cx="1563329" cy="602432"/>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ysClr val="windowText" lastClr="000000"/>
                  </a:solidFill>
                </a:rPr>
                <a:t>This is the test set. DON’T PEEK!</a:t>
              </a:r>
            </a:p>
          </p:txBody>
        </p:sp>
        <p:sp>
          <p:nvSpPr>
            <p:cNvPr id="25" name="Rectangle 24">
              <a:extLst>
                <a:ext uri="{FF2B5EF4-FFF2-40B4-BE49-F238E27FC236}">
                  <a16:creationId xmlns:a16="http://schemas.microsoft.com/office/drawing/2014/main" id="{E1989F57-B039-AC2A-9B7C-F84C6EC79CAA}"/>
                </a:ext>
              </a:extLst>
            </p:cNvPr>
            <p:cNvSpPr/>
            <p:nvPr/>
          </p:nvSpPr>
          <p:spPr>
            <a:xfrm>
              <a:off x="7037581" y="2224202"/>
              <a:ext cx="1732935" cy="17526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ysClr val="windowText" lastClr="000000"/>
                  </a:solidFill>
                </a:rPr>
                <a:t>Retrain model using all training data and </a:t>
              </a:r>
              <a:r>
                <a:rPr lang="en-US" sz="1050" dirty="0" err="1">
                  <a:solidFill>
                    <a:sysClr val="windowText" lastClr="000000"/>
                  </a:solidFill>
                </a:rPr>
                <a:t>params</a:t>
              </a:r>
              <a:r>
                <a:rPr lang="en-US" sz="1050" dirty="0">
                  <a:solidFill>
                    <a:sysClr val="windowText" lastClr="000000"/>
                  </a:solidFill>
                </a:rPr>
                <a:t> from K-Fold CV.</a:t>
              </a:r>
            </a:p>
            <a:p>
              <a:pPr algn="ctr"/>
              <a:endParaRPr lang="en-US" sz="1050" dirty="0">
                <a:solidFill>
                  <a:sysClr val="windowText" lastClr="000000"/>
                </a:solidFill>
              </a:endParaRPr>
            </a:p>
            <a:p>
              <a:pPr algn="ctr"/>
              <a:r>
                <a:rPr lang="en-US" sz="1050" dirty="0">
                  <a:solidFill>
                    <a:sysClr val="windowText" lastClr="000000"/>
                  </a:solidFill>
                </a:rPr>
                <a:t>Report (final) stats on the test set.</a:t>
              </a:r>
            </a:p>
          </p:txBody>
        </p:sp>
        <p:cxnSp>
          <p:nvCxnSpPr>
            <p:cNvPr id="26" name="Straight Arrow Connector 25">
              <a:extLst>
                <a:ext uri="{FF2B5EF4-FFF2-40B4-BE49-F238E27FC236}">
                  <a16:creationId xmlns:a16="http://schemas.microsoft.com/office/drawing/2014/main" id="{56720E5C-1A73-9E47-EC2F-A594A0D8A219}"/>
                </a:ext>
              </a:extLst>
            </p:cNvPr>
            <p:cNvCxnSpPr>
              <a:stCxn id="23" idx="3"/>
              <a:endCxn id="25" idx="1"/>
            </p:cNvCxnSpPr>
            <p:nvPr/>
          </p:nvCxnSpPr>
          <p:spPr>
            <a:xfrm>
              <a:off x="6333092" y="2655593"/>
              <a:ext cx="704489" cy="444915"/>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D11455F-F76D-8C09-66A5-9E05D2A061B0}"/>
                </a:ext>
              </a:extLst>
            </p:cNvPr>
            <p:cNvCxnSpPr>
              <a:stCxn id="24" idx="3"/>
              <a:endCxn id="25" idx="1"/>
            </p:cNvCxnSpPr>
            <p:nvPr/>
          </p:nvCxnSpPr>
          <p:spPr>
            <a:xfrm flipV="1">
              <a:off x="6333091" y="3100508"/>
              <a:ext cx="704490" cy="79009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9C9F88C7-54B7-6D6C-9179-84E5BC2E503B}"/>
              </a:ext>
            </a:extLst>
          </p:cNvPr>
          <p:cNvSpPr txBox="1"/>
          <p:nvPr/>
        </p:nvSpPr>
        <p:spPr>
          <a:xfrm>
            <a:off x="2317754" y="4118748"/>
            <a:ext cx="4779818" cy="369332"/>
          </a:xfrm>
          <a:prstGeom prst="rect">
            <a:avLst/>
          </a:prstGeom>
          <a:noFill/>
        </p:spPr>
        <p:txBody>
          <a:bodyPr wrap="square" rtlCol="0">
            <a:spAutoFit/>
          </a:bodyPr>
          <a:lstStyle/>
          <a:p>
            <a:pPr algn="ctr"/>
            <a:r>
              <a:rPr lang="en-US" dirty="0"/>
              <a:t>*not always the workflow</a:t>
            </a:r>
          </a:p>
        </p:txBody>
      </p:sp>
    </p:spTree>
    <p:extLst>
      <p:ext uri="{BB962C8B-B14F-4D97-AF65-F5344CB8AC3E}">
        <p14:creationId xmlns:p14="http://schemas.microsoft.com/office/powerpoint/2010/main" val="154719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F1078-6F52-F71E-9255-584821354A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5933E4-7784-9406-BBC4-01AE9EAB3C71}"/>
              </a:ext>
            </a:extLst>
          </p:cNvPr>
          <p:cNvSpPr>
            <a:spLocks noGrp="1"/>
          </p:cNvSpPr>
          <p:nvPr>
            <p:ph type="title"/>
          </p:nvPr>
        </p:nvSpPr>
        <p:spPr/>
        <p:txBody>
          <a:bodyPr/>
          <a:lstStyle/>
          <a:p>
            <a:r>
              <a:rPr lang="en-US" dirty="0">
                <a:solidFill>
                  <a:srgbClr val="191300"/>
                </a:solidFill>
              </a:rPr>
              <a:t>A Data Scientist</a:t>
            </a:r>
            <a:endParaRPr lang="en-US" dirty="0"/>
          </a:p>
        </p:txBody>
      </p:sp>
      <p:pic>
        <p:nvPicPr>
          <p:cNvPr id="2" name="Picture 1">
            <a:hlinkClick r:id="rId2"/>
            <a:extLst>
              <a:ext uri="{FF2B5EF4-FFF2-40B4-BE49-F238E27FC236}">
                <a16:creationId xmlns:a16="http://schemas.microsoft.com/office/drawing/2014/main" id="{C6889F9C-4964-768B-74EA-3A305DC50012}"/>
              </a:ext>
            </a:extLst>
          </p:cNvPr>
          <p:cNvPicPr>
            <a:picLocks noChangeAspect="1"/>
          </p:cNvPicPr>
          <p:nvPr/>
        </p:nvPicPr>
        <p:blipFill>
          <a:blip r:embed="rId3"/>
          <a:stretch>
            <a:fillRect/>
          </a:stretch>
        </p:blipFill>
        <p:spPr>
          <a:xfrm>
            <a:off x="3200353" y="1129086"/>
            <a:ext cx="2743294" cy="3338770"/>
          </a:xfrm>
          <a:prstGeom prst="rect">
            <a:avLst/>
          </a:prstGeom>
          <a:ln>
            <a:solidFill>
              <a:schemeClr val="tx1"/>
            </a:solidFill>
          </a:ln>
        </p:spPr>
      </p:pic>
      <p:sp>
        <p:nvSpPr>
          <p:cNvPr id="6" name="TextBox 5">
            <a:extLst>
              <a:ext uri="{FF2B5EF4-FFF2-40B4-BE49-F238E27FC236}">
                <a16:creationId xmlns:a16="http://schemas.microsoft.com/office/drawing/2014/main" id="{BB9F1A0F-1E9E-583D-D7D8-CF739AE75AB3}"/>
              </a:ext>
            </a:extLst>
          </p:cNvPr>
          <p:cNvSpPr txBox="1"/>
          <p:nvPr/>
        </p:nvSpPr>
        <p:spPr>
          <a:xfrm>
            <a:off x="5943647" y="4087760"/>
            <a:ext cx="1873056" cy="276999"/>
          </a:xfrm>
          <a:prstGeom prst="rect">
            <a:avLst/>
          </a:prstGeom>
          <a:noFill/>
        </p:spPr>
        <p:txBody>
          <a:bodyPr wrap="square" rtlCol="0">
            <a:spAutoFit/>
          </a:bodyPr>
          <a:lstStyle/>
          <a:p>
            <a:r>
              <a:rPr lang="en-US" sz="1200" i="1" dirty="0"/>
              <a:t>Joe Blitzstein</a:t>
            </a:r>
          </a:p>
        </p:txBody>
      </p:sp>
    </p:spTree>
    <p:extLst>
      <p:ext uri="{BB962C8B-B14F-4D97-AF65-F5344CB8AC3E}">
        <p14:creationId xmlns:p14="http://schemas.microsoft.com/office/powerpoint/2010/main" val="9186937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7AF6E-0715-4D28-0832-03F6DDFE918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8F1D45F-ADE2-0E21-668E-513E8D7C72FB}"/>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40743145-3A3C-A3F7-EFEA-3E59C65ADEE4}"/>
              </a:ext>
            </a:extLst>
          </p:cNvPr>
          <p:cNvSpPr>
            <a:spLocks noGrp="1"/>
          </p:cNvSpPr>
          <p:nvPr>
            <p:ph type="title"/>
          </p:nvPr>
        </p:nvSpPr>
        <p:spPr/>
        <p:txBody>
          <a:bodyPr/>
          <a:lstStyle/>
          <a:p>
            <a:r>
              <a:rPr lang="en-US" dirty="0">
                <a:solidFill>
                  <a:srgbClr val="191300"/>
                </a:solidFill>
              </a:rPr>
              <a:t>Notebook #2</a:t>
            </a:r>
            <a:endParaRPr lang="en-US" dirty="0"/>
          </a:p>
        </p:txBody>
      </p:sp>
    </p:spTree>
    <p:extLst>
      <p:ext uri="{BB962C8B-B14F-4D97-AF65-F5344CB8AC3E}">
        <p14:creationId xmlns:p14="http://schemas.microsoft.com/office/powerpoint/2010/main" val="1798384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3A6AA-E942-E9AE-6F61-27EF75767BD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D5A0F40-8497-7840-8D60-417E8145BA38}"/>
              </a:ext>
            </a:extLst>
          </p:cNvPr>
          <p:cNvSpPr>
            <a:spLocks noGrp="1"/>
          </p:cNvSpPr>
          <p:nvPr>
            <p:ph type="body" idx="1"/>
          </p:nvPr>
        </p:nvSpPr>
        <p:spPr>
          <a:xfrm>
            <a:off x="447923" y="1305217"/>
            <a:ext cx="4276477" cy="2365901"/>
          </a:xfrm>
        </p:spPr>
        <p:txBody>
          <a:bodyPr/>
          <a:lstStyle/>
          <a:p>
            <a:r>
              <a:rPr lang="en-US" sz="1800" b="0" dirty="0">
                <a:solidFill>
                  <a:srgbClr val="000000"/>
                </a:solidFill>
                <a:latin typeface="Arial"/>
                <a:cs typeface="Arial"/>
              </a:rPr>
              <a:t>Beware of black boxes</a:t>
            </a:r>
          </a:p>
          <a:p>
            <a:endParaRPr lang="en-US" dirty="0"/>
          </a:p>
        </p:txBody>
      </p:sp>
      <p:sp>
        <p:nvSpPr>
          <p:cNvPr id="3" name="Title 2">
            <a:extLst>
              <a:ext uri="{FF2B5EF4-FFF2-40B4-BE49-F238E27FC236}">
                <a16:creationId xmlns:a16="http://schemas.microsoft.com/office/drawing/2014/main" id="{56583942-2364-0501-63E3-86288A1AFF9B}"/>
              </a:ext>
            </a:extLst>
          </p:cNvPr>
          <p:cNvSpPr>
            <a:spLocks noGrp="1"/>
          </p:cNvSpPr>
          <p:nvPr>
            <p:ph type="title"/>
          </p:nvPr>
        </p:nvSpPr>
        <p:spPr/>
        <p:txBody>
          <a:bodyPr/>
          <a:lstStyle/>
          <a:p>
            <a:r>
              <a:rPr lang="en-US" dirty="0">
                <a:solidFill>
                  <a:srgbClr val="191300"/>
                </a:solidFill>
              </a:rPr>
              <a:t>Ethics</a:t>
            </a:r>
            <a:endParaRPr lang="en-US" dirty="0"/>
          </a:p>
        </p:txBody>
      </p:sp>
      <p:pic>
        <p:nvPicPr>
          <p:cNvPr id="5" name="Picture 4">
            <a:hlinkClick r:id="rId2"/>
            <a:extLst>
              <a:ext uri="{FF2B5EF4-FFF2-40B4-BE49-F238E27FC236}">
                <a16:creationId xmlns:a16="http://schemas.microsoft.com/office/drawing/2014/main" id="{1E069CD9-5AF2-AE69-FB2D-B274500DEE60}"/>
              </a:ext>
            </a:extLst>
          </p:cNvPr>
          <p:cNvPicPr>
            <a:picLocks noChangeAspect="1"/>
          </p:cNvPicPr>
          <p:nvPr/>
        </p:nvPicPr>
        <p:blipFill>
          <a:blip r:embed="rId3"/>
          <a:stretch>
            <a:fillRect/>
          </a:stretch>
        </p:blipFill>
        <p:spPr>
          <a:xfrm>
            <a:off x="4942976" y="1704073"/>
            <a:ext cx="3753101" cy="2045914"/>
          </a:xfrm>
          <a:prstGeom prst="rect">
            <a:avLst/>
          </a:prstGeom>
        </p:spPr>
      </p:pic>
    </p:spTree>
    <p:extLst>
      <p:ext uri="{BB962C8B-B14F-4D97-AF65-F5344CB8AC3E}">
        <p14:creationId xmlns:p14="http://schemas.microsoft.com/office/powerpoint/2010/main" val="28695097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53809-8363-F525-B7A2-E0762C5129D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961E293-6F4B-0D4B-9C21-46B105F8D6A8}"/>
              </a:ext>
            </a:extLst>
          </p:cNvPr>
          <p:cNvSpPr>
            <a:spLocks noGrp="1"/>
          </p:cNvSpPr>
          <p:nvPr>
            <p:ph type="body" idx="1"/>
          </p:nvPr>
        </p:nvSpPr>
        <p:spPr>
          <a:xfrm>
            <a:off x="447923" y="1305217"/>
            <a:ext cx="4276477" cy="2365901"/>
          </a:xfrm>
        </p:spPr>
        <p:txBody>
          <a:bodyPr/>
          <a:lstStyle/>
          <a:p>
            <a:r>
              <a:rPr lang="en-US" sz="1800" b="0" dirty="0">
                <a:solidFill>
                  <a:srgbClr val="000000"/>
                </a:solidFill>
                <a:latin typeface="Arial"/>
                <a:cs typeface="Arial"/>
              </a:rPr>
              <a:t>Beware of black boxes</a:t>
            </a:r>
          </a:p>
          <a:p>
            <a:r>
              <a:rPr lang="en-US" sz="1800" b="0" i="0" u="none" strike="noStrike" cap="none" dirty="0">
                <a:solidFill>
                  <a:srgbClr val="000000"/>
                </a:solidFill>
                <a:latin typeface="Arial"/>
                <a:ea typeface="Arial"/>
                <a:cs typeface="Arial"/>
                <a:sym typeface="Arial"/>
              </a:rPr>
              <a:t>Pay attention to “</a:t>
            </a:r>
            <a:r>
              <a:rPr lang="en-US" sz="1800" b="0" dirty="0">
                <a:solidFill>
                  <a:srgbClr val="000000"/>
                </a:solidFill>
                <a:latin typeface="Arial"/>
                <a:ea typeface="Arial"/>
                <a:cs typeface="Arial"/>
                <a:sym typeface="Arial"/>
              </a:rPr>
              <a:t>explainable” ML</a:t>
            </a:r>
          </a:p>
          <a:p>
            <a:pPr lvl="1"/>
            <a:r>
              <a:rPr lang="en-US" sz="1600" b="0" i="0" u="none" strike="noStrike" cap="none" dirty="0">
                <a:solidFill>
                  <a:srgbClr val="000000"/>
                </a:solidFill>
                <a:latin typeface="Arial"/>
                <a:ea typeface="Arial"/>
                <a:cs typeface="Arial"/>
                <a:sym typeface="Arial"/>
              </a:rPr>
              <a:t>Just because something predicts we</a:t>
            </a:r>
            <a:r>
              <a:rPr lang="en-US" sz="1600" b="0" dirty="0">
                <a:solidFill>
                  <a:srgbClr val="000000"/>
                </a:solidFill>
                <a:latin typeface="Arial"/>
                <a:ea typeface="Arial"/>
                <a:cs typeface="Arial"/>
                <a:sym typeface="Arial"/>
              </a:rPr>
              <a:t>ll, doesn’t mean we can’t understand it</a:t>
            </a:r>
          </a:p>
          <a:p>
            <a:endParaRPr lang="en-US" dirty="0"/>
          </a:p>
        </p:txBody>
      </p:sp>
      <p:sp>
        <p:nvSpPr>
          <p:cNvPr id="3" name="Title 2">
            <a:extLst>
              <a:ext uri="{FF2B5EF4-FFF2-40B4-BE49-F238E27FC236}">
                <a16:creationId xmlns:a16="http://schemas.microsoft.com/office/drawing/2014/main" id="{5CDE4FFD-E4FE-A1B7-1B14-752FD88175C9}"/>
              </a:ext>
            </a:extLst>
          </p:cNvPr>
          <p:cNvSpPr>
            <a:spLocks noGrp="1"/>
          </p:cNvSpPr>
          <p:nvPr>
            <p:ph type="title"/>
          </p:nvPr>
        </p:nvSpPr>
        <p:spPr/>
        <p:txBody>
          <a:bodyPr/>
          <a:lstStyle/>
          <a:p>
            <a:r>
              <a:rPr lang="en-US" dirty="0">
                <a:solidFill>
                  <a:srgbClr val="191300"/>
                </a:solidFill>
              </a:rPr>
              <a:t>Ethics</a:t>
            </a:r>
            <a:endParaRPr lang="en-US" dirty="0"/>
          </a:p>
        </p:txBody>
      </p:sp>
      <p:pic>
        <p:nvPicPr>
          <p:cNvPr id="5" name="Picture 4">
            <a:hlinkClick r:id="rId2"/>
            <a:extLst>
              <a:ext uri="{FF2B5EF4-FFF2-40B4-BE49-F238E27FC236}">
                <a16:creationId xmlns:a16="http://schemas.microsoft.com/office/drawing/2014/main" id="{2A94B940-17E6-04BE-9E07-85A09A7097FE}"/>
              </a:ext>
            </a:extLst>
          </p:cNvPr>
          <p:cNvPicPr>
            <a:picLocks noChangeAspect="1"/>
          </p:cNvPicPr>
          <p:nvPr/>
        </p:nvPicPr>
        <p:blipFill>
          <a:blip r:embed="rId3"/>
          <a:stretch>
            <a:fillRect/>
          </a:stretch>
        </p:blipFill>
        <p:spPr>
          <a:xfrm>
            <a:off x="4942976" y="1704073"/>
            <a:ext cx="3753101" cy="2045914"/>
          </a:xfrm>
          <a:prstGeom prst="rect">
            <a:avLst/>
          </a:prstGeom>
        </p:spPr>
      </p:pic>
    </p:spTree>
    <p:extLst>
      <p:ext uri="{BB962C8B-B14F-4D97-AF65-F5344CB8AC3E}">
        <p14:creationId xmlns:p14="http://schemas.microsoft.com/office/powerpoint/2010/main" val="22906167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7CDE-7EE6-D24F-B8AD-22FD9F64E3F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6BDECD7-8569-27E1-D9D3-0B88DA8192DD}"/>
              </a:ext>
            </a:extLst>
          </p:cNvPr>
          <p:cNvSpPr>
            <a:spLocks noGrp="1"/>
          </p:cNvSpPr>
          <p:nvPr>
            <p:ph type="body" idx="1"/>
          </p:nvPr>
        </p:nvSpPr>
        <p:spPr>
          <a:xfrm>
            <a:off x="447923" y="1305217"/>
            <a:ext cx="4276477" cy="2365901"/>
          </a:xfrm>
        </p:spPr>
        <p:txBody>
          <a:bodyPr/>
          <a:lstStyle/>
          <a:p>
            <a:r>
              <a:rPr lang="en-US" sz="1800" b="0" dirty="0">
                <a:solidFill>
                  <a:srgbClr val="000000"/>
                </a:solidFill>
                <a:latin typeface="Arial"/>
                <a:cs typeface="Arial"/>
              </a:rPr>
              <a:t>Beware of black boxes</a:t>
            </a:r>
          </a:p>
          <a:p>
            <a:r>
              <a:rPr lang="en-US" sz="1800" b="0" i="0" u="none" strike="noStrike" cap="none" dirty="0">
                <a:solidFill>
                  <a:srgbClr val="000000"/>
                </a:solidFill>
                <a:latin typeface="Arial"/>
                <a:ea typeface="Arial"/>
                <a:cs typeface="Arial"/>
                <a:sym typeface="Arial"/>
              </a:rPr>
              <a:t>Pay attention to “</a:t>
            </a:r>
            <a:r>
              <a:rPr lang="en-US" sz="1800" b="0" dirty="0">
                <a:solidFill>
                  <a:srgbClr val="000000"/>
                </a:solidFill>
                <a:latin typeface="Arial"/>
                <a:ea typeface="Arial"/>
                <a:cs typeface="Arial"/>
                <a:sym typeface="Arial"/>
              </a:rPr>
              <a:t>explainable” ML</a:t>
            </a:r>
          </a:p>
          <a:p>
            <a:pPr lvl="1"/>
            <a:r>
              <a:rPr lang="en-US" sz="1600" b="0" i="0" u="none" strike="noStrike" cap="none" dirty="0">
                <a:solidFill>
                  <a:srgbClr val="000000"/>
                </a:solidFill>
                <a:latin typeface="Arial"/>
                <a:ea typeface="Arial"/>
                <a:cs typeface="Arial"/>
                <a:sym typeface="Arial"/>
              </a:rPr>
              <a:t>Just because something predicts we</a:t>
            </a:r>
            <a:r>
              <a:rPr lang="en-US" sz="1600" b="0" dirty="0">
                <a:solidFill>
                  <a:srgbClr val="000000"/>
                </a:solidFill>
                <a:latin typeface="Arial"/>
                <a:ea typeface="Arial"/>
                <a:cs typeface="Arial"/>
                <a:sym typeface="Arial"/>
              </a:rPr>
              <a:t>ll, doesn’t mean we can’t understand it</a:t>
            </a:r>
          </a:p>
          <a:p>
            <a:r>
              <a:rPr lang="en-US" sz="1800" b="0" i="0" u="none" strike="noStrike" cap="none" dirty="0">
                <a:solidFill>
                  <a:srgbClr val="000000"/>
                </a:solidFill>
                <a:latin typeface="Arial"/>
                <a:ea typeface="Arial"/>
                <a:cs typeface="Arial"/>
                <a:sym typeface="Arial"/>
              </a:rPr>
              <a:t>Pay attention to biases in your data!</a:t>
            </a:r>
          </a:p>
          <a:p>
            <a:pPr lvl="1"/>
            <a:r>
              <a:rPr lang="en-US" sz="1600" b="0" dirty="0">
                <a:solidFill>
                  <a:srgbClr val="000000"/>
                </a:solidFill>
                <a:latin typeface="Arial"/>
                <a:ea typeface="Arial"/>
                <a:cs typeface="Arial"/>
                <a:sym typeface="Arial"/>
              </a:rPr>
              <a:t>Your models will always reflect the biases they inherit</a:t>
            </a:r>
          </a:p>
          <a:p>
            <a:pPr lvl="1"/>
            <a:r>
              <a:rPr lang="en-US" sz="1600" b="0" i="0" u="none" strike="noStrike" cap="none" dirty="0">
                <a:solidFill>
                  <a:srgbClr val="000000"/>
                </a:solidFill>
                <a:latin typeface="Arial"/>
                <a:ea typeface="Arial"/>
                <a:cs typeface="Arial"/>
                <a:sym typeface="Arial"/>
              </a:rPr>
              <a:t>This can also relate to </a:t>
            </a:r>
            <a:r>
              <a:rPr lang="en-US" sz="1600" b="0" i="0" u="none" strike="noStrike" cap="none" dirty="0" err="1">
                <a:solidFill>
                  <a:srgbClr val="000000"/>
                </a:solidFill>
                <a:latin typeface="Arial"/>
                <a:ea typeface="Arial"/>
                <a:cs typeface="Arial"/>
                <a:sym typeface="Arial"/>
              </a:rPr>
              <a:t>blindspots</a:t>
            </a:r>
            <a:r>
              <a:rPr lang="en-US" sz="1600" b="0" i="0" u="none" strike="noStrike" cap="none" dirty="0">
                <a:solidFill>
                  <a:srgbClr val="000000"/>
                </a:solidFill>
                <a:latin typeface="Arial"/>
                <a:ea typeface="Arial"/>
                <a:cs typeface="Arial"/>
                <a:sym typeface="Arial"/>
              </a:rPr>
              <a:t> in your data</a:t>
            </a:r>
          </a:p>
          <a:p>
            <a:endParaRPr lang="en-US" dirty="0"/>
          </a:p>
        </p:txBody>
      </p:sp>
      <p:sp>
        <p:nvSpPr>
          <p:cNvPr id="3" name="Title 2">
            <a:extLst>
              <a:ext uri="{FF2B5EF4-FFF2-40B4-BE49-F238E27FC236}">
                <a16:creationId xmlns:a16="http://schemas.microsoft.com/office/drawing/2014/main" id="{245665C1-79B8-2D28-9962-D00A1BA722F3}"/>
              </a:ext>
            </a:extLst>
          </p:cNvPr>
          <p:cNvSpPr>
            <a:spLocks noGrp="1"/>
          </p:cNvSpPr>
          <p:nvPr>
            <p:ph type="title"/>
          </p:nvPr>
        </p:nvSpPr>
        <p:spPr/>
        <p:txBody>
          <a:bodyPr/>
          <a:lstStyle/>
          <a:p>
            <a:r>
              <a:rPr lang="en-US" dirty="0">
                <a:solidFill>
                  <a:srgbClr val="191300"/>
                </a:solidFill>
              </a:rPr>
              <a:t>Ethics</a:t>
            </a:r>
            <a:endParaRPr lang="en-US" dirty="0"/>
          </a:p>
        </p:txBody>
      </p:sp>
      <p:pic>
        <p:nvPicPr>
          <p:cNvPr id="5" name="Picture 4">
            <a:hlinkClick r:id="rId2"/>
            <a:extLst>
              <a:ext uri="{FF2B5EF4-FFF2-40B4-BE49-F238E27FC236}">
                <a16:creationId xmlns:a16="http://schemas.microsoft.com/office/drawing/2014/main" id="{6363C3D9-A2C3-01D5-DEDC-EB6CB1657457}"/>
              </a:ext>
            </a:extLst>
          </p:cNvPr>
          <p:cNvPicPr>
            <a:picLocks noChangeAspect="1"/>
          </p:cNvPicPr>
          <p:nvPr/>
        </p:nvPicPr>
        <p:blipFill>
          <a:blip r:embed="rId3"/>
          <a:stretch>
            <a:fillRect/>
          </a:stretch>
        </p:blipFill>
        <p:spPr>
          <a:xfrm>
            <a:off x="4942976" y="1704073"/>
            <a:ext cx="3753101" cy="2045914"/>
          </a:xfrm>
          <a:prstGeom prst="rect">
            <a:avLst/>
          </a:prstGeom>
        </p:spPr>
      </p:pic>
    </p:spTree>
    <p:extLst>
      <p:ext uri="{BB962C8B-B14F-4D97-AF65-F5344CB8AC3E}">
        <p14:creationId xmlns:p14="http://schemas.microsoft.com/office/powerpoint/2010/main" val="194056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D5170-4588-198F-DBAD-D02134C8D8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5BE6594-AE68-3B63-8B4A-CF399C581AB3}"/>
              </a:ext>
            </a:extLst>
          </p:cNvPr>
          <p:cNvSpPr>
            <a:spLocks noGrp="1"/>
          </p:cNvSpPr>
          <p:nvPr>
            <p:ph type="body" idx="1"/>
          </p:nvPr>
        </p:nvSpPr>
        <p:spPr/>
        <p:txBody>
          <a:bodyPr/>
          <a:lstStyle/>
          <a:p>
            <a:pPr marL="76200" indent="0">
              <a:buNone/>
            </a:pPr>
            <a:r>
              <a:rPr lang="en-US" b="0" dirty="0">
                <a:solidFill>
                  <a:srgbClr val="000000"/>
                </a:solidFill>
                <a:latin typeface="Arial"/>
                <a:cs typeface="Arial"/>
              </a:rPr>
              <a:t>Your homework for next week:</a:t>
            </a:r>
          </a:p>
          <a:p>
            <a:pPr lvl="1"/>
            <a:r>
              <a:rPr lang="en-US" sz="1800" b="0" dirty="0">
                <a:solidFill>
                  <a:srgbClr val="000000"/>
                </a:solidFill>
                <a:latin typeface="Arial"/>
                <a:cs typeface="Arial"/>
              </a:rPr>
              <a:t>On the back end of the second notebook</a:t>
            </a:r>
          </a:p>
          <a:p>
            <a:pPr lvl="1"/>
            <a:r>
              <a:rPr lang="en-US" sz="1800" b="0" i="0" u="none" strike="noStrike" cap="none" dirty="0">
                <a:solidFill>
                  <a:srgbClr val="000000"/>
                </a:solidFill>
                <a:latin typeface="Arial"/>
                <a:ea typeface="Arial"/>
                <a:cs typeface="Arial"/>
                <a:sym typeface="Arial"/>
              </a:rPr>
              <a:t>Do the readings/</a:t>
            </a:r>
            <a:r>
              <a:rPr lang="en-US" sz="1800" b="0" dirty="0">
                <a:solidFill>
                  <a:srgbClr val="000000"/>
                </a:solidFill>
                <a:latin typeface="Arial"/>
                <a:ea typeface="Arial"/>
                <a:cs typeface="Arial"/>
                <a:sym typeface="Arial"/>
              </a:rPr>
              <a:t>watch the videos</a:t>
            </a:r>
            <a:endParaRPr lang="en-US" sz="1800" b="0" i="0" u="none" strike="noStrike" cap="none" dirty="0">
              <a:solidFill>
                <a:srgbClr val="000000"/>
              </a:solidFill>
              <a:latin typeface="Arial"/>
              <a:ea typeface="Arial"/>
              <a:cs typeface="Arial"/>
              <a:sym typeface="Arial"/>
            </a:endParaRPr>
          </a:p>
          <a:p>
            <a:endParaRPr lang="en-US" dirty="0"/>
          </a:p>
        </p:txBody>
      </p:sp>
      <p:sp>
        <p:nvSpPr>
          <p:cNvPr id="3" name="Title 2">
            <a:extLst>
              <a:ext uri="{FF2B5EF4-FFF2-40B4-BE49-F238E27FC236}">
                <a16:creationId xmlns:a16="http://schemas.microsoft.com/office/drawing/2014/main" id="{3323F38A-D898-FF0B-5CFA-7207EA63DB41}"/>
              </a:ext>
            </a:extLst>
          </p:cNvPr>
          <p:cNvSpPr>
            <a:spLocks noGrp="1"/>
          </p:cNvSpPr>
          <p:nvPr>
            <p:ph type="title"/>
          </p:nvPr>
        </p:nvSpPr>
        <p:spPr/>
        <p:txBody>
          <a:bodyPr/>
          <a:lstStyle/>
          <a:p>
            <a:r>
              <a:rPr lang="en-US" dirty="0">
                <a:solidFill>
                  <a:srgbClr val="191300"/>
                </a:solidFill>
              </a:rPr>
              <a:t>Homework</a:t>
            </a:r>
            <a:endParaRPr lang="en-US" dirty="0"/>
          </a:p>
        </p:txBody>
      </p:sp>
    </p:spTree>
    <p:extLst>
      <p:ext uri="{BB962C8B-B14F-4D97-AF65-F5344CB8AC3E}">
        <p14:creationId xmlns:p14="http://schemas.microsoft.com/office/powerpoint/2010/main" val="36423908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903AF-6ABA-B037-FFCD-D1A5DB3141E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B488BE5-D944-C4B5-84F4-D7290A8219B9}"/>
              </a:ext>
            </a:extLst>
          </p:cNvPr>
          <p:cNvSpPr>
            <a:spLocks noGrp="1"/>
          </p:cNvSpPr>
          <p:nvPr>
            <p:ph type="body" idx="1"/>
          </p:nvPr>
        </p:nvSpPr>
        <p:spPr/>
        <p:txBody>
          <a:bodyPr/>
          <a:lstStyle/>
          <a:p>
            <a:r>
              <a:rPr lang="en-US" b="0" dirty="0">
                <a:solidFill>
                  <a:srgbClr val="000000"/>
                </a:solidFill>
                <a:latin typeface="Arial"/>
                <a:cs typeface="Arial"/>
              </a:rPr>
              <a:t>Level-setting</a:t>
            </a:r>
            <a:endParaRPr lang="en-US" b="0" i="0" u="none" strike="noStrike" cap="none" dirty="0">
              <a:solidFill>
                <a:srgbClr val="000000"/>
              </a:solidFill>
              <a:latin typeface="Arial"/>
              <a:ea typeface="Arial"/>
              <a:cs typeface="Arial"/>
              <a:sym typeface="Arial"/>
            </a:endParaRPr>
          </a:p>
          <a:p>
            <a:r>
              <a:rPr lang="en-US" b="0" i="0" u="none" strike="noStrike" cap="none" dirty="0">
                <a:solidFill>
                  <a:srgbClr val="000000"/>
                </a:solidFill>
                <a:latin typeface="Arial"/>
                <a:ea typeface="Arial"/>
                <a:cs typeface="Arial"/>
                <a:sym typeface="Arial"/>
              </a:rPr>
              <a:t>Model Selection</a:t>
            </a:r>
          </a:p>
          <a:p>
            <a:r>
              <a:rPr lang="en-US" b="0" dirty="0">
                <a:solidFill>
                  <a:srgbClr val="000000"/>
                </a:solidFill>
                <a:latin typeface="Arial"/>
                <a:ea typeface="Arial"/>
                <a:cs typeface="Arial"/>
                <a:sym typeface="Arial"/>
              </a:rPr>
              <a:t>Warm Up Exercise</a:t>
            </a:r>
            <a:endParaRPr lang="en-US" b="0" i="0" u="none" strike="noStrike" cap="none" dirty="0">
              <a:solidFill>
                <a:srgbClr val="000000"/>
              </a:solidFill>
              <a:latin typeface="Arial"/>
              <a:ea typeface="Arial"/>
              <a:cs typeface="Arial"/>
              <a:sym typeface="Arial"/>
            </a:endParaRPr>
          </a:p>
          <a:p>
            <a:r>
              <a:rPr lang="en-US" b="0" dirty="0">
                <a:solidFill>
                  <a:srgbClr val="000000"/>
                </a:solidFill>
                <a:latin typeface="Arial"/>
                <a:ea typeface="Arial"/>
                <a:cs typeface="Arial"/>
                <a:sym typeface="Arial"/>
              </a:rPr>
              <a:t>Machine Learning Overview</a:t>
            </a:r>
          </a:p>
          <a:p>
            <a:r>
              <a:rPr lang="en-US" b="0" i="0" u="none" strike="noStrike" cap="none" dirty="0">
                <a:solidFill>
                  <a:srgbClr val="000000"/>
                </a:solidFill>
                <a:latin typeface="Arial"/>
                <a:ea typeface="Arial"/>
                <a:cs typeface="Arial"/>
                <a:sym typeface="Arial"/>
              </a:rPr>
              <a:t>Basics</a:t>
            </a:r>
          </a:p>
          <a:p>
            <a:r>
              <a:rPr lang="en-US" b="0" dirty="0">
                <a:solidFill>
                  <a:srgbClr val="000000"/>
                </a:solidFill>
                <a:latin typeface="Arial"/>
                <a:ea typeface="Arial"/>
                <a:cs typeface="Arial"/>
                <a:sym typeface="Arial"/>
              </a:rPr>
              <a:t>Programming Exercise</a:t>
            </a:r>
            <a:endParaRPr lang="en-US" b="0" i="0" u="none" strike="noStrike" cap="none" dirty="0">
              <a:solidFill>
                <a:srgbClr val="000000"/>
              </a:solidFill>
              <a:latin typeface="Arial"/>
              <a:ea typeface="Arial"/>
              <a:cs typeface="Arial"/>
              <a:sym typeface="Arial"/>
            </a:endParaRPr>
          </a:p>
          <a:p>
            <a:endParaRPr lang="en-US" dirty="0"/>
          </a:p>
        </p:txBody>
      </p:sp>
      <p:sp>
        <p:nvSpPr>
          <p:cNvPr id="3" name="Title 2">
            <a:extLst>
              <a:ext uri="{FF2B5EF4-FFF2-40B4-BE49-F238E27FC236}">
                <a16:creationId xmlns:a16="http://schemas.microsoft.com/office/drawing/2014/main" id="{068D3C57-F68C-8A85-E4A9-F6866A4BF77E}"/>
              </a:ext>
            </a:extLst>
          </p:cNvPr>
          <p:cNvSpPr>
            <a:spLocks noGrp="1"/>
          </p:cNvSpPr>
          <p:nvPr>
            <p:ph type="title"/>
          </p:nvPr>
        </p:nvSpPr>
        <p:spPr/>
        <p:txBody>
          <a:bodyPr/>
          <a:lstStyle/>
          <a:p>
            <a:r>
              <a:rPr lang="en-US" dirty="0">
                <a:solidFill>
                  <a:srgbClr val="191300"/>
                </a:solidFill>
              </a:rPr>
              <a:t>Wrapping Up</a:t>
            </a:r>
            <a:endParaRPr lang="en-US" dirty="0"/>
          </a:p>
        </p:txBody>
      </p:sp>
    </p:spTree>
    <p:extLst>
      <p:ext uri="{BB962C8B-B14F-4D97-AF65-F5344CB8AC3E}">
        <p14:creationId xmlns:p14="http://schemas.microsoft.com/office/powerpoint/2010/main" val="86170565"/>
      </p:ext>
    </p:extLst>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3134</TotalTime>
  <Words>3489</Words>
  <Application>Microsoft Office PowerPoint</Application>
  <PresentationFormat>On-screen Show (16:9)</PresentationFormat>
  <Paragraphs>558</Paragraphs>
  <Slides>95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95</vt:i4>
      </vt:variant>
    </vt:vector>
  </HeadingPairs>
  <TitlesOfParts>
    <vt:vector size="101" baseType="lpstr">
      <vt:lpstr>Open Sans</vt:lpstr>
      <vt:lpstr>Arial</vt:lpstr>
      <vt:lpstr>Merriweather Sans</vt:lpstr>
      <vt:lpstr>Encode Sans Black</vt:lpstr>
      <vt:lpstr>Calibri</vt:lpstr>
      <vt:lpstr>1_Custom Design</vt:lpstr>
      <vt:lpstr>ISEA Week 5 – Machine Learning Fundamentals</vt:lpstr>
      <vt:lpstr>Outline</vt:lpstr>
      <vt:lpstr>Who Am I?</vt:lpstr>
      <vt:lpstr>You Will Need…</vt:lpstr>
      <vt:lpstr>A Data Scientist</vt:lpstr>
      <vt:lpstr>A Data Scientist</vt:lpstr>
      <vt:lpstr>A Data Scientist</vt:lpstr>
      <vt:lpstr>A Data Scientist</vt:lpstr>
      <vt:lpstr>A Data Scientist</vt:lpstr>
      <vt:lpstr>A Data Scientist</vt:lpstr>
      <vt:lpstr>A Data Scientist</vt:lpstr>
      <vt:lpstr>A Data Scientist</vt:lpstr>
      <vt:lpstr>A Data Scientist</vt:lpstr>
      <vt:lpstr>How To Build A Model (A Game)</vt:lpstr>
      <vt:lpstr>How To Build A Model (A Game)</vt:lpstr>
      <vt:lpstr>Multiple Paradigms of Regression</vt:lpstr>
      <vt:lpstr>Multiple Paradigms of Regression</vt:lpstr>
      <vt:lpstr>Example: Earnings</vt:lpstr>
      <vt:lpstr>Example: Earnings</vt:lpstr>
      <vt:lpstr>Example: Earnings</vt:lpstr>
      <vt:lpstr>Example: Earnings</vt:lpstr>
      <vt:lpstr>Example: Earnings</vt:lpstr>
      <vt:lpstr>Example: Earnings</vt:lpstr>
      <vt:lpstr>Example: Earnings</vt:lpstr>
      <vt:lpstr>The Model Is Right…?</vt:lpstr>
      <vt:lpstr>Models for Predictions</vt:lpstr>
      <vt:lpstr>Models for Predictions</vt:lpstr>
      <vt:lpstr>Models for Predictions</vt:lpstr>
      <vt:lpstr>Models for Predictions</vt:lpstr>
      <vt:lpstr>Models for Predictions</vt:lpstr>
      <vt:lpstr>What is Machine Learning?</vt:lpstr>
      <vt:lpstr>What is Machine Learning?</vt:lpstr>
      <vt:lpstr>What is Machine Learning?</vt:lpstr>
      <vt:lpstr>What is Machine Learning?</vt:lpstr>
      <vt:lpstr>What is Machine Learning?</vt:lpstr>
      <vt:lpstr>“Flavors” of Machine Learning</vt:lpstr>
      <vt:lpstr>Supervised Learning</vt:lpstr>
      <vt:lpstr>Unsupervised Learning</vt:lpstr>
      <vt:lpstr>“Pop” Quiz</vt:lpstr>
      <vt:lpstr>Semi-supervised Learning</vt:lpstr>
      <vt:lpstr>Reinforcement Learning</vt:lpstr>
      <vt:lpstr>ML Basics</vt:lpstr>
      <vt:lpstr>ML Basics</vt:lpstr>
      <vt:lpstr>Designing for Prediction: Key Ideas</vt:lpstr>
      <vt:lpstr>Modeling Education and Income</vt:lpstr>
      <vt:lpstr>Modeling Education and Income</vt:lpstr>
      <vt:lpstr>Modeling Education and Income</vt:lpstr>
      <vt:lpstr>Modeling Education and Income</vt:lpstr>
      <vt:lpstr>Modeling Education and Income</vt:lpstr>
      <vt:lpstr>Modeling Education and Income</vt:lpstr>
      <vt:lpstr>Notebook #1</vt:lpstr>
      <vt:lpstr>Determining Model Fit</vt:lpstr>
      <vt:lpstr>Determining Model Fit</vt:lpstr>
      <vt:lpstr>Determining Model Fit</vt:lpstr>
      <vt:lpstr>The ML Dilemma</vt:lpstr>
      <vt:lpstr>The ML Dilemma</vt:lpstr>
      <vt:lpstr>The ML Dilemma</vt:lpstr>
      <vt:lpstr>Bias-Variance Tradeoff</vt:lpstr>
      <vt:lpstr>Overfitting and Underfitting</vt:lpstr>
      <vt:lpstr>Overfitting and Underfitting</vt:lpstr>
      <vt:lpstr>Overfitting and Underfitting</vt:lpstr>
      <vt:lpstr>Training, Validation, and Test Data</vt:lpstr>
      <vt:lpstr>Training, Validation, and Test Data</vt:lpstr>
      <vt:lpstr>Training, Validation, and Test Data</vt:lpstr>
      <vt:lpstr>Training, Validation, and Test Data</vt:lpstr>
      <vt:lpstr>Test Data</vt:lpstr>
      <vt:lpstr>How Prediction Experiments Work</vt:lpstr>
      <vt:lpstr>A Typical (Supervised) ML Experiment</vt:lpstr>
      <vt:lpstr>A Typical (Supervised) ML Experiment</vt:lpstr>
      <vt:lpstr>A Typical (Supervised) ML Experiment</vt:lpstr>
      <vt:lpstr>What is a Hyperparameter?</vt:lpstr>
      <vt:lpstr>What is a Hyperparameter?</vt:lpstr>
      <vt:lpstr>Bootstrapping</vt:lpstr>
      <vt:lpstr>Bootstrapping</vt:lpstr>
      <vt:lpstr>Bootstrapping</vt:lpstr>
      <vt:lpstr>K-Fold Cross Validation</vt:lpstr>
      <vt:lpstr>K-Fold Cross Validation</vt:lpstr>
      <vt:lpstr>K-Fold Cross Validation</vt:lpstr>
      <vt:lpstr>K-Fold Cross Validation</vt:lpstr>
      <vt:lpstr>K-Fold CV to Sweep</vt:lpstr>
      <vt:lpstr>K-Fold CV to Sweep</vt:lpstr>
      <vt:lpstr>Evaluation Metrics</vt:lpstr>
      <vt:lpstr>Evaluation Metrics</vt:lpstr>
      <vt:lpstr>Evaluation Metrics</vt:lpstr>
      <vt:lpstr>Baselines</vt:lpstr>
      <vt:lpstr>Baselines</vt:lpstr>
      <vt:lpstr>Error Analysis</vt:lpstr>
      <vt:lpstr>Error Analysis</vt:lpstr>
      <vt:lpstr>The Workflow*</vt:lpstr>
      <vt:lpstr>Notebook #2</vt:lpstr>
      <vt:lpstr>Ethics</vt:lpstr>
      <vt:lpstr>Ethics</vt:lpstr>
      <vt:lpstr>Ethics</vt:lpstr>
      <vt:lpstr>Homework</vt:lpstr>
      <vt:lpstr>Wrapping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POWERPOINT TEMPLATE</dc:title>
  <dc:creator>Alanya Cannon</dc:creator>
  <cp:lastModifiedBy>Lovenoor Aulck</cp:lastModifiedBy>
  <cp:revision>81</cp:revision>
  <dcterms:created xsi:type="dcterms:W3CDTF">2014-10-14T00:51:43Z</dcterms:created>
  <dcterms:modified xsi:type="dcterms:W3CDTF">2024-02-23T19:56:21Z</dcterms:modified>
</cp:coreProperties>
</file>