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7"/>
  </p:notesMasterIdLst>
  <p:sldIdLst>
    <p:sldId id="256" r:id="rId2"/>
    <p:sldId id="1157" r:id="rId3"/>
    <p:sldId id="1165" r:id="rId4"/>
    <p:sldId id="1166" r:id="rId5"/>
    <p:sldId id="1167" r:id="rId6"/>
    <p:sldId id="1168" r:id="rId7"/>
    <p:sldId id="1170" r:id="rId8"/>
    <p:sldId id="1171" r:id="rId9"/>
    <p:sldId id="1172" r:id="rId10"/>
    <p:sldId id="1173" r:id="rId11"/>
    <p:sldId id="1174" r:id="rId12"/>
    <p:sldId id="1175" r:id="rId13"/>
    <p:sldId id="1176" r:id="rId14"/>
    <p:sldId id="1177" r:id="rId15"/>
    <p:sldId id="1178" r:id="rId16"/>
    <p:sldId id="1111" r:id="rId17"/>
    <p:sldId id="1162" r:id="rId18"/>
    <p:sldId id="1062" r:id="rId19"/>
    <p:sldId id="1164" r:id="rId20"/>
    <p:sldId id="1163" r:id="rId21"/>
    <p:sldId id="1179" r:id="rId22"/>
    <p:sldId id="1180" r:id="rId23"/>
    <p:sldId id="1182" r:id="rId24"/>
    <p:sldId id="1181" r:id="rId25"/>
    <p:sldId id="1183" r:id="rId26"/>
    <p:sldId id="1184" r:id="rId27"/>
    <p:sldId id="1093" r:id="rId28"/>
    <p:sldId id="1193" r:id="rId29"/>
    <p:sldId id="1192" r:id="rId30"/>
    <p:sldId id="1194" r:id="rId31"/>
    <p:sldId id="1185" r:id="rId32"/>
    <p:sldId id="1195" r:id="rId33"/>
    <p:sldId id="1196" r:id="rId34"/>
    <p:sldId id="1201" r:id="rId35"/>
    <p:sldId id="1200" r:id="rId36"/>
    <p:sldId id="1202" r:id="rId37"/>
    <p:sldId id="1205" r:id="rId38"/>
    <p:sldId id="1203" r:id="rId39"/>
    <p:sldId id="1204" r:id="rId40"/>
    <p:sldId id="1207" r:id="rId41"/>
    <p:sldId id="1206" r:id="rId42"/>
    <p:sldId id="1209" r:id="rId43"/>
    <p:sldId id="1210" r:id="rId44"/>
    <p:sldId id="1211" r:id="rId45"/>
    <p:sldId id="1214" r:id="rId46"/>
    <p:sldId id="1215" r:id="rId47"/>
    <p:sldId id="1213" r:id="rId48"/>
    <p:sldId id="1216" r:id="rId49"/>
    <p:sldId id="1217" r:id="rId50"/>
    <p:sldId id="1218" r:id="rId51"/>
    <p:sldId id="1220" r:id="rId52"/>
    <p:sldId id="1221" r:id="rId53"/>
    <p:sldId id="1222" r:id="rId54"/>
    <p:sldId id="1224" r:id="rId55"/>
    <p:sldId id="1225" r:id="rId56"/>
    <p:sldId id="1226" r:id="rId57"/>
    <p:sldId id="1271" r:id="rId58"/>
    <p:sldId id="1227" r:id="rId59"/>
    <p:sldId id="1228" r:id="rId60"/>
    <p:sldId id="1229" r:id="rId61"/>
    <p:sldId id="1230" r:id="rId62"/>
    <p:sldId id="1219" r:id="rId63"/>
    <p:sldId id="1212" r:id="rId64"/>
    <p:sldId id="1231" r:id="rId65"/>
    <p:sldId id="1232" r:id="rId66"/>
    <p:sldId id="1233" r:id="rId67"/>
    <p:sldId id="1234" r:id="rId68"/>
    <p:sldId id="1235" r:id="rId69"/>
    <p:sldId id="1236" r:id="rId70"/>
    <p:sldId id="1272" r:id="rId71"/>
    <p:sldId id="1208" r:id="rId72"/>
    <p:sldId id="1186" r:id="rId73"/>
    <p:sldId id="1237" r:id="rId74"/>
    <p:sldId id="1238" r:id="rId75"/>
    <p:sldId id="1239" r:id="rId76"/>
    <p:sldId id="1240" r:id="rId77"/>
    <p:sldId id="1241" r:id="rId78"/>
    <p:sldId id="1242" r:id="rId79"/>
    <p:sldId id="1243" r:id="rId80"/>
    <p:sldId id="1197" r:id="rId81"/>
    <p:sldId id="1244" r:id="rId82"/>
    <p:sldId id="1245" r:id="rId83"/>
    <p:sldId id="1246" r:id="rId84"/>
    <p:sldId id="1247" r:id="rId85"/>
    <p:sldId id="1248" r:id="rId86"/>
    <p:sldId id="1249" r:id="rId87"/>
    <p:sldId id="1250" r:id="rId88"/>
    <p:sldId id="1251" r:id="rId89"/>
    <p:sldId id="1253" r:id="rId90"/>
    <p:sldId id="1254" r:id="rId91"/>
    <p:sldId id="1255" r:id="rId92"/>
    <p:sldId id="1256" r:id="rId93"/>
    <p:sldId id="1257" r:id="rId94"/>
    <p:sldId id="1258" r:id="rId95"/>
    <p:sldId id="1259" r:id="rId96"/>
    <p:sldId id="1260" r:id="rId97"/>
    <p:sldId id="1261" r:id="rId98"/>
    <p:sldId id="1262" r:id="rId99"/>
    <p:sldId id="1263" r:id="rId100"/>
    <p:sldId id="1265" r:id="rId101"/>
    <p:sldId id="1266" r:id="rId102"/>
    <p:sldId id="1268" r:id="rId103"/>
    <p:sldId id="1264" r:id="rId104"/>
    <p:sldId id="1191" r:id="rId105"/>
    <p:sldId id="1270" r:id="rId106"/>
  </p:sldIdLst>
  <p:sldSz cx="9144000" cy="5143500" type="screen16x9"/>
  <p:notesSz cx="6858000" cy="9144000"/>
  <p:embeddedFontLst>
    <p:embeddedFont>
      <p:font typeface="Encode Sans Black" panose="020B0604020202020204" charset="0"/>
      <p:bold r:id="rId108"/>
    </p:embeddedFont>
    <p:embeddedFont>
      <p:font typeface="Merriweather Sans" pitchFamily="2" charset="0"/>
      <p:regular r:id="rId109"/>
      <p:bold r:id="rId110"/>
      <p:italic r:id="rId111"/>
      <p:boldItalic r:id="rId112"/>
    </p:embeddedFont>
    <p:embeddedFont>
      <p:font typeface="Open Sans" panose="020B060603050402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4" roundtripDataSignature="AMtx7mh1OC3nQsa+HYyAALZGgW/rCUwx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24" autoAdjust="0"/>
    <p:restoredTop sz="94660"/>
  </p:normalViewPr>
  <p:slideViewPr>
    <p:cSldViewPr snapToGrid="0">
      <p:cViewPr varScale="1">
        <p:scale>
          <a:sx n="155" d="100"/>
          <a:sy n="155" d="100"/>
        </p:scale>
        <p:origin x="708" y="132"/>
      </p:cViewPr>
      <p:guideLst>
        <p:guide orient="horz" pos="1620"/>
        <p:guide pos="28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6.fntdata"/><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116" Type="http://schemas.openxmlformats.org/officeDocument/2006/relationships/font" Target="fonts/font9.fntdata"/><Relationship Id="rId124"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7.fntdata"/><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6B6C-23DF-E09C-4A67-C0A421E73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B001B-1768-DD66-3F0E-97F247723E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B0A8FC-A2D2-678A-D49B-62BE7FC0D5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717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99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856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3EF3-1CAE-1902-1C5B-6A95B2B08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A62EA-B61E-1E56-528D-C8BCA3BC06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EE8071-B798-9845-67CF-288DFDAD240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144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DA9D-D56A-6925-AE8C-0B79383AA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B7D66-784D-BB53-5CA9-5A2D2DB3B9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B9C235-0619-5684-8D69-D1131C8AB1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71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13510-2E1C-D966-B8D4-EE1FD235E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BF113-207A-7D77-A901-F1497A767E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2955B2-7332-783A-D39F-F00909EDE0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797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05208-C282-E74B-EF25-325818A85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24B0-6F3B-561B-8E95-ED7AE533D9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0B71D3-A6A9-57B6-FDF3-BF8A87FF4A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22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B2333-4E63-FA89-6B66-0B23E15BB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7B502-FF52-D5F2-2BB3-37A26C69DC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C94DDE-3442-5D39-1D83-8E02248781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19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1025-6757-3E0A-404A-BAA39B657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04C3F-0013-F59D-45BB-DDB8A896BF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5534CE-A0DD-E3F9-17DE-273071CB5A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945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60375" y="644993"/>
            <a:ext cx="697230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191300"/>
              </a:buClr>
              <a:buSzPts val="5000"/>
              <a:buFont typeface="Encode Sans Black"/>
              <a:buNone/>
              <a:defRPr sz="5000" b="1" i="0" u="none" strike="noStrike" cap="none">
                <a:solidFill>
                  <a:srgbClr val="191300"/>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 name="Google Shape;11;p6"/>
          <p:cNvPicPr preferRelativeResize="0"/>
          <p:nvPr/>
        </p:nvPicPr>
        <p:blipFill rotWithShape="1">
          <a:blip r:embed="rId2">
            <a:alphaModFix/>
          </a:blip>
          <a:srcRect/>
          <a:stretch/>
        </p:blipFill>
        <p:spPr>
          <a:xfrm>
            <a:off x="568081" y="3426449"/>
            <a:ext cx="1600200" cy="139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 Content" userDrawn="1">
  <p:cSld name="Header + Content">
    <p:spTree>
      <p:nvGrpSpPr>
        <p:cNvPr id="1" name="Shape 21"/>
        <p:cNvGrpSpPr/>
        <p:nvPr/>
      </p:nvGrpSpPr>
      <p:grpSpPr>
        <a:xfrm>
          <a:off x="0" y="0"/>
          <a:ext cx="0" cy="0"/>
          <a:chOff x="0" y="0"/>
          <a:chExt cx="0" cy="0"/>
        </a:xfrm>
      </p:grpSpPr>
      <p:sp>
        <p:nvSpPr>
          <p:cNvPr id="24" name="Google Shape;24;p9"/>
          <p:cNvSpPr txBox="1">
            <a:spLocks noGrp="1"/>
          </p:cNvSpPr>
          <p:nvPr>
            <p:ph type="body" idx="1"/>
          </p:nvPr>
        </p:nvSpPr>
        <p:spPr>
          <a:xfrm>
            <a:off x="447923" y="1305217"/>
            <a:ext cx="8197114" cy="236590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191300"/>
              </a:buClr>
              <a:buSzPts val="2400"/>
              <a:buFont typeface="Merriweather Sans"/>
              <a:buChar char="&gt;"/>
              <a:defRPr sz="2400" b="1" i="0" u="none" strike="noStrike" cap="none">
                <a:solidFill>
                  <a:srgbClr val="191300"/>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191300"/>
              </a:buClr>
              <a:buSzPts val="2000"/>
              <a:buFont typeface="Arial"/>
              <a:buChar char="–"/>
              <a:defRPr sz="2000" b="1" i="0" u="none" strike="noStrike" cap="none">
                <a:solidFill>
                  <a:srgbClr val="191300"/>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191300"/>
              </a:buClr>
              <a:buSzPts val="1800"/>
              <a:buFont typeface="Merriweather Sans"/>
              <a:buChar char="&gt;"/>
              <a:defRPr sz="1800" b="1" i="0" u="none" strike="noStrike" cap="none">
                <a:solidFill>
                  <a:srgbClr val="191300"/>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191300"/>
              </a:buClr>
              <a:buSzPts val="1600"/>
              <a:buFont typeface="Arial"/>
              <a:buChar char="–"/>
              <a:defRPr sz="1600" b="1" i="0" u="none" strike="noStrike" cap="none">
                <a:solidFill>
                  <a:srgbClr val="191300"/>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191300"/>
              </a:buClr>
              <a:buSzPts val="1400"/>
              <a:buFont typeface="Merriweather Sans"/>
              <a:buChar char="&gt;"/>
              <a:defRPr sz="1400" b="1" i="0" u="none" strike="noStrike" cap="none">
                <a:solidFill>
                  <a:srgbClr val="191300"/>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Google Shape;13;p7">
            <a:extLst>
              <a:ext uri="{FF2B5EF4-FFF2-40B4-BE49-F238E27FC236}">
                <a16:creationId xmlns:a16="http://schemas.microsoft.com/office/drawing/2014/main" id="{F083C4EA-6423-D797-EABA-11E6514D24E7}"/>
              </a:ext>
            </a:extLst>
          </p:cNvPr>
          <p:cNvSpPr txBox="1">
            <a:spLocks noGrp="1"/>
          </p:cNvSpPr>
          <p:nvPr>
            <p:ph type="title"/>
          </p:nvPr>
        </p:nvSpPr>
        <p:spPr>
          <a:xfrm>
            <a:off x="447922" y="26385"/>
            <a:ext cx="8197109" cy="9937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 name="Google Shape;14;p7">
            <a:extLst>
              <a:ext uri="{FF2B5EF4-FFF2-40B4-BE49-F238E27FC236}">
                <a16:creationId xmlns:a16="http://schemas.microsoft.com/office/drawing/2014/main" id="{698DE944-F8C9-248D-00E5-60D1191F0739}"/>
              </a:ext>
            </a:extLst>
          </p:cNvPr>
          <p:cNvPicPr preferRelativeResize="0"/>
          <p:nvPr userDrawn="1"/>
        </p:nvPicPr>
        <p:blipFill rotWithShape="1">
          <a:blip r:embed="rId2">
            <a:alphaModFix/>
          </a:blip>
          <a:srcRect/>
          <a:stretch/>
        </p:blipFill>
        <p:spPr>
          <a:xfrm>
            <a:off x="549031" y="1020608"/>
            <a:ext cx="1103781" cy="9636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 descr="A purple text on a black background&#10;&#10;Description automatically generated"/>
          <p:cNvPicPr preferRelativeResize="0"/>
          <p:nvPr/>
        </p:nvPicPr>
        <p:blipFill rotWithShape="1">
          <a:blip r:embed="rId4">
            <a:alphaModFix/>
          </a:blip>
          <a:srcRect b="13468"/>
          <a:stretch/>
        </p:blipFill>
        <p:spPr>
          <a:xfrm>
            <a:off x="2179964" y="4462911"/>
            <a:ext cx="2595310" cy="540651"/>
          </a:xfrm>
          <a:prstGeom prst="rect">
            <a:avLst/>
          </a:prstGeom>
          <a:noFill/>
          <a:ln>
            <a:noFill/>
          </a:ln>
        </p:spPr>
      </p:pic>
      <p:pic>
        <p:nvPicPr>
          <p:cNvPr id="8" name="Google Shape;8;p5" descr="Blue text on a black background&#10;&#10;Description automatically generated"/>
          <p:cNvPicPr preferRelativeResize="0"/>
          <p:nvPr/>
        </p:nvPicPr>
        <p:blipFill rotWithShape="1">
          <a:blip r:embed="rId5">
            <a:alphaModFix/>
          </a:blip>
          <a:srcRect/>
          <a:stretch/>
        </p:blipFill>
        <p:spPr>
          <a:xfrm>
            <a:off x="241242" y="4509786"/>
            <a:ext cx="1870118" cy="446903"/>
          </a:xfrm>
          <a:prstGeom prst="rect">
            <a:avLst/>
          </a:prstGeom>
          <a:noFill/>
          <a:ln>
            <a:noFill/>
          </a:ln>
        </p:spPr>
      </p:pic>
      <p:pic>
        <p:nvPicPr>
          <p:cNvPr id="2" name="Picture 1" descr="A green text on a black background&#10;&#10;Description automatically generated">
            <a:extLst>
              <a:ext uri="{FF2B5EF4-FFF2-40B4-BE49-F238E27FC236}">
                <a16:creationId xmlns:a16="http://schemas.microsoft.com/office/drawing/2014/main" id="{F896DFE8-8F15-DB0D-1EA6-024234FEB52C}"/>
              </a:ext>
            </a:extLst>
          </p:cNvPr>
          <p:cNvPicPr>
            <a:picLocks noChangeAspect="1"/>
          </p:cNvPicPr>
          <p:nvPr userDrawn="1"/>
        </p:nvPicPr>
        <p:blipFill>
          <a:blip r:embed="rId6"/>
          <a:stretch>
            <a:fillRect/>
          </a:stretch>
        </p:blipFill>
        <p:spPr>
          <a:xfrm>
            <a:off x="7304492" y="4618318"/>
            <a:ext cx="1598266" cy="338371"/>
          </a:xfrm>
          <a:prstGeom prst="rect">
            <a:avLst/>
          </a:prstGeom>
        </p:spPr>
      </p:pic>
      <p:pic>
        <p:nvPicPr>
          <p:cNvPr id="4" name="Picture 3" descr="A logo for a university&#10;&#10;Description automatically generated">
            <a:extLst>
              <a:ext uri="{FF2B5EF4-FFF2-40B4-BE49-F238E27FC236}">
                <a16:creationId xmlns:a16="http://schemas.microsoft.com/office/drawing/2014/main" id="{66D8E0FB-A664-8694-972C-5EF4D39B2701}"/>
              </a:ext>
            </a:extLst>
          </p:cNvPr>
          <p:cNvPicPr>
            <a:picLocks noChangeAspect="1"/>
          </p:cNvPicPr>
          <p:nvPr userDrawn="1"/>
        </p:nvPicPr>
        <p:blipFill rotWithShape="1">
          <a:blip r:embed="rId7"/>
          <a:srcRect l="21010" t="45012" r="13691" b="41749"/>
          <a:stretch/>
        </p:blipFill>
        <p:spPr>
          <a:xfrm>
            <a:off x="4843878" y="4411141"/>
            <a:ext cx="2392010" cy="62759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logs.nvidia.com/blog/what-is-a-transformer-model/"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Sqa8Zo2XWc4&amp;t=1072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echcrunch.com/2024/02/23/embarrassing-and-wrong-google-admits-it-lost-control-of-image-generating-a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echcrunch.com/2024/02/23/embarrassing-and-wrong-google-admits-it-lost-control-of-image-generating-ai/"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owardsdatascience.com/a-comprehensive-guide-to-convolutional-neural-networks-the-eli5-way-3bd2b1164a53"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cs231n.github.io/convolutional-network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towardsdatascience.com/illustrated-guide-to-recurrent-neural-networks-79e5eb8049c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84.xml.rels><?xml version="1.0" encoding="UTF-8" standalone="yes"?>
<Relationships xmlns="http://schemas.openxmlformats.org/package/2006/relationships"><Relationship Id="rId3" Type="http://schemas.openxmlformats.org/officeDocument/2006/relationships/hyperlink" Target="https://towardsdatascience.com/illustrated-guide-to-recurrent-neural-networks-79e5eb8049c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85.xml.rels><?xml version="1.0" encoding="UTF-8" standalone="yes"?>
<Relationships xmlns="http://schemas.openxmlformats.org/package/2006/relationships"><Relationship Id="rId3" Type="http://schemas.openxmlformats.org/officeDocument/2006/relationships/hyperlink" Target="https://towardsdatascience.com/illustrated-guide-to-recurrent-neural-networks-79e5eb8049c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86.xml.rels><?xml version="1.0" encoding="UTF-8" standalone="yes"?>
<Relationships xmlns="http://schemas.openxmlformats.org/package/2006/relationships"><Relationship Id="rId3" Type="http://schemas.openxmlformats.org/officeDocument/2006/relationships/hyperlink" Target="https://towardsdatascience.com/illustrated-guide-to-recurrent-neural-networks-79e5eb8049c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87.xml.rels><?xml version="1.0" encoding="UTF-8" standalone="yes"?>
<Relationships xmlns="http://schemas.openxmlformats.org/package/2006/relationships"><Relationship Id="rId3" Type="http://schemas.openxmlformats.org/officeDocument/2006/relationships/hyperlink" Target="https://towardsdatascience.com/illustrated-guide-to-recurrent-neural-networks-79e5eb8049c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8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wildml.com/2015/09/recurrent-neural-networks-tutorial-part-1-introduction-to-rnns/" TargetMode="External"/><Relationship Id="rId7" Type="http://schemas.openxmlformats.org/officeDocument/2006/relationships/hyperlink" Target="http://colah.github.io/posts/2015-08-Understanding-LSTM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towardsdatascience.com/illustrated-guide-to-recurrent-neural-networks-79e5eb8049c9" TargetMode="External"/><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rxiv.org/abs/1406.2661"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aws.amazon.com/what-is/gan/"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1"/>
          <p:cNvSpPr txBox="1">
            <a:spLocks noGrp="1"/>
          </p:cNvSpPr>
          <p:nvPr>
            <p:ph type="title"/>
          </p:nvPr>
        </p:nvSpPr>
        <p:spPr>
          <a:xfrm>
            <a:off x="460375" y="644993"/>
            <a:ext cx="6972300" cy="264175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91300"/>
              </a:buClr>
              <a:buSzPts val="5000"/>
              <a:buFont typeface="Encode Sans Black"/>
              <a:buNone/>
            </a:pPr>
            <a:r>
              <a:rPr lang="en-US" dirty="0">
                <a:solidFill>
                  <a:srgbClr val="191300"/>
                </a:solidFill>
              </a:rPr>
              <a:t>ISEA Week 6 – Machine Learning Applications</a:t>
            </a:r>
            <a:endParaRPr dirty="0"/>
          </a:p>
        </p:txBody>
      </p:sp>
      <p:sp>
        <p:nvSpPr>
          <p:cNvPr id="2" name="Google Shape;29;p1">
            <a:extLst>
              <a:ext uri="{FF2B5EF4-FFF2-40B4-BE49-F238E27FC236}">
                <a16:creationId xmlns:a16="http://schemas.microsoft.com/office/drawing/2014/main" id="{544A78E6-25AB-1E43-B974-63523F990989}"/>
              </a:ext>
            </a:extLst>
          </p:cNvPr>
          <p:cNvSpPr txBox="1">
            <a:spLocks/>
          </p:cNvSpPr>
          <p:nvPr/>
        </p:nvSpPr>
        <p:spPr>
          <a:xfrm>
            <a:off x="460375" y="3361038"/>
            <a:ext cx="6972300" cy="87452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300"/>
              </a:buClr>
              <a:buSzPts val="5000"/>
              <a:buFont typeface="Encode Sans Black"/>
              <a:buNone/>
              <a:defRPr sz="5000" b="1" i="0" u="none" strike="noStrike" cap="none">
                <a:solidFill>
                  <a:srgbClr val="191300"/>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t>Lovenoor (Lavi) Aulck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43D3-3AF2-677F-5E5B-58D9B8E5E5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850032-A0CC-6E77-3554-014A4EADD8F5}"/>
              </a:ext>
            </a:extLst>
          </p:cNvPr>
          <p:cNvSpPr>
            <a:spLocks noGrp="1"/>
          </p:cNvSpPr>
          <p:nvPr>
            <p:ph type="title"/>
          </p:nvPr>
        </p:nvSpPr>
        <p:spPr/>
        <p:txBody>
          <a:bodyPr/>
          <a:lstStyle/>
          <a:p>
            <a:r>
              <a:rPr lang="en-US" dirty="0">
                <a:solidFill>
                  <a:srgbClr val="191300"/>
                </a:solidFill>
              </a:rPr>
              <a:t>Training, Validation, and Test Data</a:t>
            </a:r>
            <a:endParaRPr lang="en-US" dirty="0"/>
          </a:p>
        </p:txBody>
      </p:sp>
      <p:sp>
        <p:nvSpPr>
          <p:cNvPr id="6" name="Text Placeholder 1">
            <a:extLst>
              <a:ext uri="{FF2B5EF4-FFF2-40B4-BE49-F238E27FC236}">
                <a16:creationId xmlns:a16="http://schemas.microsoft.com/office/drawing/2014/main" id="{A009CF02-953B-4FC7-3774-E04E9057FFF0}"/>
              </a:ext>
            </a:extLst>
          </p:cNvPr>
          <p:cNvSpPr>
            <a:spLocks noGrp="1"/>
          </p:cNvSpPr>
          <p:nvPr>
            <p:ph type="body" idx="1"/>
          </p:nvPr>
        </p:nvSpPr>
        <p:spPr>
          <a:xfrm>
            <a:off x="447923" y="1305217"/>
            <a:ext cx="8197114" cy="2365901"/>
          </a:xfrm>
        </p:spPr>
        <p:txBody>
          <a:bodyPr/>
          <a:lstStyle/>
          <a:p>
            <a:pPr>
              <a:buSzPct val="100000"/>
            </a:pPr>
            <a:r>
              <a:rPr lang="en-US" sz="1800" dirty="0"/>
              <a:t>Training set</a:t>
            </a:r>
            <a:r>
              <a:rPr lang="en-US" sz="1800" b="0" dirty="0"/>
              <a:t>: a set of examples used for learning, to which we fit parameters of a model</a:t>
            </a:r>
          </a:p>
          <a:p>
            <a:pPr>
              <a:buSzPct val="100000"/>
            </a:pPr>
            <a:r>
              <a:rPr lang="en-US" sz="1800" dirty="0"/>
              <a:t>Validation set</a:t>
            </a:r>
            <a:r>
              <a:rPr lang="en-US" sz="1800" b="0" dirty="0"/>
              <a:t>: a set of examples used to tune model hyperparameters of a model (often a subset of the training set)</a:t>
            </a:r>
          </a:p>
          <a:p>
            <a:pPr>
              <a:buSzPct val="100000"/>
            </a:pPr>
            <a:r>
              <a:rPr lang="en-US" sz="1800" dirty="0"/>
              <a:t>Test set</a:t>
            </a:r>
            <a:r>
              <a:rPr lang="en-US" sz="1800" b="0" dirty="0"/>
              <a:t>: a set of examples used only to assess the performance of a fully-specified model. DO NOT look at the test data to guide model design!!</a:t>
            </a:r>
          </a:p>
          <a:p>
            <a:endParaRPr lang="en-US" sz="2000" b="0" dirty="0"/>
          </a:p>
          <a:p>
            <a:endParaRPr lang="en-US" sz="2000" b="0" dirty="0"/>
          </a:p>
        </p:txBody>
      </p:sp>
      <p:pic>
        <p:nvPicPr>
          <p:cNvPr id="2" name="Picture 1">
            <a:extLst>
              <a:ext uri="{FF2B5EF4-FFF2-40B4-BE49-F238E27FC236}">
                <a16:creationId xmlns:a16="http://schemas.microsoft.com/office/drawing/2014/main" id="{33DE6382-B52C-667C-810B-CFD8F04084D5}"/>
              </a:ext>
            </a:extLst>
          </p:cNvPr>
          <p:cNvPicPr>
            <a:picLocks noChangeAspect="1"/>
          </p:cNvPicPr>
          <p:nvPr/>
        </p:nvPicPr>
        <p:blipFill>
          <a:blip r:embed="rId2"/>
          <a:stretch>
            <a:fillRect/>
          </a:stretch>
        </p:blipFill>
        <p:spPr>
          <a:xfrm>
            <a:off x="2348778" y="3312374"/>
            <a:ext cx="4446443" cy="1182902"/>
          </a:xfrm>
          <a:prstGeom prst="rect">
            <a:avLst/>
          </a:prstGeom>
        </p:spPr>
      </p:pic>
    </p:spTree>
    <p:extLst>
      <p:ext uri="{BB962C8B-B14F-4D97-AF65-F5344CB8AC3E}">
        <p14:creationId xmlns:p14="http://schemas.microsoft.com/office/powerpoint/2010/main" val="3712570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0DF0-F844-F265-29F9-F3051998CD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0AF0C0-E640-3765-4F9D-ED6458652057}"/>
              </a:ext>
            </a:extLst>
          </p:cNvPr>
          <p:cNvSpPr>
            <a:spLocks noGrp="1"/>
          </p:cNvSpPr>
          <p:nvPr>
            <p:ph type="title"/>
          </p:nvPr>
        </p:nvSpPr>
        <p:spPr/>
        <p:txBody>
          <a:bodyPr/>
          <a:lstStyle/>
          <a:p>
            <a:r>
              <a:rPr lang="en-US" dirty="0">
                <a:solidFill>
                  <a:srgbClr val="191300"/>
                </a:solidFill>
              </a:rPr>
              <a:t>Transformers</a:t>
            </a:r>
            <a:endParaRPr lang="en-US" dirty="0"/>
          </a:p>
        </p:txBody>
      </p:sp>
      <p:sp>
        <p:nvSpPr>
          <p:cNvPr id="6" name="Text Placeholder 1">
            <a:extLst>
              <a:ext uri="{FF2B5EF4-FFF2-40B4-BE49-F238E27FC236}">
                <a16:creationId xmlns:a16="http://schemas.microsoft.com/office/drawing/2014/main" id="{BA90A752-174C-2578-49FD-28594EFEE8D5}"/>
              </a:ext>
            </a:extLst>
          </p:cNvPr>
          <p:cNvSpPr>
            <a:spLocks noGrp="1"/>
          </p:cNvSpPr>
          <p:nvPr>
            <p:ph type="body" idx="1"/>
          </p:nvPr>
        </p:nvSpPr>
        <p:spPr>
          <a:xfrm>
            <a:off x="447923" y="1305217"/>
            <a:ext cx="8197114" cy="2365901"/>
          </a:xfrm>
        </p:spPr>
        <p:txBody>
          <a:bodyPr/>
          <a:lstStyle/>
          <a:p>
            <a:pPr>
              <a:buSzPct val="100000"/>
            </a:pPr>
            <a:r>
              <a:rPr lang="en-US" sz="1800" b="0" dirty="0"/>
              <a:t>Basis of much of modern “AI” and LLMs</a:t>
            </a:r>
          </a:p>
          <a:p>
            <a:pPr>
              <a:buSzPct val="100000"/>
            </a:pPr>
            <a:endParaRPr lang="en-US" sz="1800" b="0" dirty="0"/>
          </a:p>
          <a:p>
            <a:pPr>
              <a:buSzPct val="100000"/>
            </a:pPr>
            <a:r>
              <a:rPr lang="en-US" sz="1800" b="0" dirty="0"/>
              <a:t>General idea:</a:t>
            </a:r>
          </a:p>
          <a:p>
            <a:pPr lvl="1">
              <a:buSzPct val="100000"/>
            </a:pPr>
            <a:r>
              <a:rPr lang="en-US" sz="1400" b="0" dirty="0"/>
              <a:t>A neural network that learns context by tracking relationships in sequential data</a:t>
            </a:r>
          </a:p>
          <a:p>
            <a:pPr lvl="1">
              <a:buSzPct val="100000"/>
            </a:pPr>
            <a:r>
              <a:rPr lang="en-US" sz="1400" b="0" dirty="0"/>
              <a:t>Traditional AI frameworks often rely on encoder/decoder relationships</a:t>
            </a:r>
          </a:p>
          <a:p>
            <a:pPr lvl="1">
              <a:buSzPct val="100000"/>
            </a:pPr>
            <a:r>
              <a:rPr lang="en-US" sz="1400" b="0" dirty="0"/>
              <a:t>Attention: allows a model to pay “attention” to different parts of a sequence at once</a:t>
            </a:r>
          </a:p>
        </p:txBody>
      </p:sp>
    </p:spTree>
    <p:extLst>
      <p:ext uri="{BB962C8B-B14F-4D97-AF65-F5344CB8AC3E}">
        <p14:creationId xmlns:p14="http://schemas.microsoft.com/office/powerpoint/2010/main" val="244453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27DD-51AA-6265-CBC4-14D66DFB64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6CE285-EEE2-61E7-2FB0-4E14B5AF604C}"/>
              </a:ext>
            </a:extLst>
          </p:cNvPr>
          <p:cNvSpPr>
            <a:spLocks noGrp="1"/>
          </p:cNvSpPr>
          <p:nvPr>
            <p:ph type="title"/>
          </p:nvPr>
        </p:nvSpPr>
        <p:spPr/>
        <p:txBody>
          <a:bodyPr/>
          <a:lstStyle/>
          <a:p>
            <a:r>
              <a:rPr lang="en-US" dirty="0">
                <a:solidFill>
                  <a:srgbClr val="191300"/>
                </a:solidFill>
              </a:rPr>
              <a:t>Transformers</a:t>
            </a:r>
            <a:endParaRPr lang="en-US" dirty="0"/>
          </a:p>
        </p:txBody>
      </p:sp>
      <p:pic>
        <p:nvPicPr>
          <p:cNvPr id="7" name="Picture 6">
            <a:extLst>
              <a:ext uri="{FF2B5EF4-FFF2-40B4-BE49-F238E27FC236}">
                <a16:creationId xmlns:a16="http://schemas.microsoft.com/office/drawing/2014/main" id="{C93E4011-F947-D626-034E-3F1CEB3A0C2F}"/>
              </a:ext>
            </a:extLst>
          </p:cNvPr>
          <p:cNvPicPr>
            <a:picLocks noChangeAspect="1"/>
          </p:cNvPicPr>
          <p:nvPr/>
        </p:nvPicPr>
        <p:blipFill>
          <a:blip r:embed="rId2"/>
          <a:stretch>
            <a:fillRect/>
          </a:stretch>
        </p:blipFill>
        <p:spPr>
          <a:xfrm>
            <a:off x="3143236" y="420130"/>
            <a:ext cx="2806480" cy="3941805"/>
          </a:xfrm>
          <a:prstGeom prst="rect">
            <a:avLst/>
          </a:prstGeom>
        </p:spPr>
      </p:pic>
      <p:sp>
        <p:nvSpPr>
          <p:cNvPr id="8" name="TextBox 7">
            <a:extLst>
              <a:ext uri="{FF2B5EF4-FFF2-40B4-BE49-F238E27FC236}">
                <a16:creationId xmlns:a16="http://schemas.microsoft.com/office/drawing/2014/main" id="{0FD6E3B0-7BDC-6805-E0BB-B37AB6297573}"/>
              </a:ext>
            </a:extLst>
          </p:cNvPr>
          <p:cNvSpPr txBox="1"/>
          <p:nvPr/>
        </p:nvSpPr>
        <p:spPr>
          <a:xfrm>
            <a:off x="5441356" y="4100325"/>
            <a:ext cx="2460962" cy="261610"/>
          </a:xfrm>
          <a:prstGeom prst="rect">
            <a:avLst/>
          </a:prstGeom>
          <a:noFill/>
        </p:spPr>
        <p:txBody>
          <a:bodyPr wrap="square" rtlCol="0">
            <a:spAutoFit/>
          </a:bodyPr>
          <a:lstStyle/>
          <a:p>
            <a:r>
              <a:rPr lang="en-US" sz="1100" dirty="0"/>
              <a:t>AWS</a:t>
            </a:r>
          </a:p>
        </p:txBody>
      </p:sp>
    </p:spTree>
    <p:extLst>
      <p:ext uri="{BB962C8B-B14F-4D97-AF65-F5344CB8AC3E}">
        <p14:creationId xmlns:p14="http://schemas.microsoft.com/office/powerpoint/2010/main" val="31620444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3EA06-4452-F0AA-778F-8E5542B9C3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E34A9A-CE47-2E1C-CE8E-E81E4B27E960}"/>
              </a:ext>
            </a:extLst>
          </p:cNvPr>
          <p:cNvSpPr>
            <a:spLocks noGrp="1"/>
          </p:cNvSpPr>
          <p:nvPr>
            <p:ph type="title"/>
          </p:nvPr>
        </p:nvSpPr>
        <p:spPr/>
        <p:txBody>
          <a:bodyPr/>
          <a:lstStyle/>
          <a:p>
            <a:r>
              <a:rPr lang="en-US" dirty="0">
                <a:solidFill>
                  <a:srgbClr val="191300"/>
                </a:solidFill>
              </a:rPr>
              <a:t>Transformers</a:t>
            </a:r>
            <a:endParaRPr lang="en-US" dirty="0"/>
          </a:p>
        </p:txBody>
      </p:sp>
      <p:pic>
        <p:nvPicPr>
          <p:cNvPr id="7" name="Picture 6">
            <a:extLst>
              <a:ext uri="{FF2B5EF4-FFF2-40B4-BE49-F238E27FC236}">
                <a16:creationId xmlns:a16="http://schemas.microsoft.com/office/drawing/2014/main" id="{40588398-D575-517D-4548-BA3743E3752E}"/>
              </a:ext>
            </a:extLst>
          </p:cNvPr>
          <p:cNvPicPr>
            <a:picLocks noChangeAspect="1"/>
          </p:cNvPicPr>
          <p:nvPr/>
        </p:nvPicPr>
        <p:blipFill>
          <a:blip r:embed="rId2"/>
          <a:stretch>
            <a:fillRect/>
          </a:stretch>
        </p:blipFill>
        <p:spPr>
          <a:xfrm>
            <a:off x="3143236" y="420130"/>
            <a:ext cx="2806480" cy="3941805"/>
          </a:xfrm>
          <a:prstGeom prst="rect">
            <a:avLst/>
          </a:prstGeom>
        </p:spPr>
      </p:pic>
      <p:sp>
        <p:nvSpPr>
          <p:cNvPr id="8" name="TextBox 7">
            <a:extLst>
              <a:ext uri="{FF2B5EF4-FFF2-40B4-BE49-F238E27FC236}">
                <a16:creationId xmlns:a16="http://schemas.microsoft.com/office/drawing/2014/main" id="{36BD7DF0-D9EE-2B67-B64B-53B1BDC96729}"/>
              </a:ext>
            </a:extLst>
          </p:cNvPr>
          <p:cNvSpPr txBox="1"/>
          <p:nvPr/>
        </p:nvSpPr>
        <p:spPr>
          <a:xfrm>
            <a:off x="5441356" y="4100325"/>
            <a:ext cx="2460962" cy="261610"/>
          </a:xfrm>
          <a:prstGeom prst="rect">
            <a:avLst/>
          </a:prstGeom>
          <a:noFill/>
        </p:spPr>
        <p:txBody>
          <a:bodyPr wrap="square" rtlCol="0">
            <a:spAutoFit/>
          </a:bodyPr>
          <a:lstStyle/>
          <a:p>
            <a:r>
              <a:rPr lang="en-US" sz="1100" dirty="0"/>
              <a:t>AWS</a:t>
            </a:r>
          </a:p>
        </p:txBody>
      </p:sp>
      <p:sp>
        <p:nvSpPr>
          <p:cNvPr id="2" name="Rectangle 1">
            <a:extLst>
              <a:ext uri="{FF2B5EF4-FFF2-40B4-BE49-F238E27FC236}">
                <a16:creationId xmlns:a16="http://schemas.microsoft.com/office/drawing/2014/main" id="{A72DD584-622B-DB07-E23E-D06120C4E8FF}"/>
              </a:ext>
            </a:extLst>
          </p:cNvPr>
          <p:cNvSpPr/>
          <p:nvPr/>
        </p:nvSpPr>
        <p:spPr>
          <a:xfrm>
            <a:off x="3064476" y="3274541"/>
            <a:ext cx="1309816" cy="3274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F701BD-8C70-23BF-D28A-5197E81BA05D}"/>
              </a:ext>
            </a:extLst>
          </p:cNvPr>
          <p:cNvSpPr/>
          <p:nvPr/>
        </p:nvSpPr>
        <p:spPr>
          <a:xfrm>
            <a:off x="4639900" y="3272482"/>
            <a:ext cx="1309816" cy="3274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7806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B01BE-AB4E-FC1F-884C-F1ABEA420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E48CBA-42FC-3925-939C-5A9650F4097D}"/>
              </a:ext>
            </a:extLst>
          </p:cNvPr>
          <p:cNvSpPr>
            <a:spLocks noGrp="1"/>
          </p:cNvSpPr>
          <p:nvPr>
            <p:ph type="title"/>
          </p:nvPr>
        </p:nvSpPr>
        <p:spPr/>
        <p:txBody>
          <a:bodyPr/>
          <a:lstStyle/>
          <a:p>
            <a:r>
              <a:rPr lang="en-US" dirty="0">
                <a:solidFill>
                  <a:srgbClr val="191300"/>
                </a:solidFill>
              </a:rPr>
              <a:t>Transformers</a:t>
            </a:r>
            <a:endParaRPr lang="en-US" dirty="0"/>
          </a:p>
        </p:txBody>
      </p:sp>
      <p:pic>
        <p:nvPicPr>
          <p:cNvPr id="7" name="Picture 6">
            <a:hlinkClick r:id="rId2"/>
            <a:extLst>
              <a:ext uri="{FF2B5EF4-FFF2-40B4-BE49-F238E27FC236}">
                <a16:creationId xmlns:a16="http://schemas.microsoft.com/office/drawing/2014/main" id="{1E7DB16B-AD79-C203-63A5-3328D692DAA4}"/>
              </a:ext>
            </a:extLst>
          </p:cNvPr>
          <p:cNvPicPr>
            <a:picLocks noChangeAspect="1"/>
          </p:cNvPicPr>
          <p:nvPr/>
        </p:nvPicPr>
        <p:blipFill>
          <a:blip r:embed="rId3"/>
          <a:stretch>
            <a:fillRect/>
          </a:stretch>
        </p:blipFill>
        <p:spPr>
          <a:xfrm>
            <a:off x="647571" y="1413176"/>
            <a:ext cx="3840301" cy="1601874"/>
          </a:xfrm>
          <a:prstGeom prst="rect">
            <a:avLst/>
          </a:prstGeom>
          <a:ln>
            <a:solidFill>
              <a:schemeClr val="tx1"/>
            </a:solidFill>
          </a:ln>
        </p:spPr>
      </p:pic>
      <p:pic>
        <p:nvPicPr>
          <p:cNvPr id="9" name="Picture 8">
            <a:extLst>
              <a:ext uri="{FF2B5EF4-FFF2-40B4-BE49-F238E27FC236}">
                <a16:creationId xmlns:a16="http://schemas.microsoft.com/office/drawing/2014/main" id="{86DFCA1E-CC80-D44A-DDB1-84EE3B530EB9}"/>
              </a:ext>
            </a:extLst>
          </p:cNvPr>
          <p:cNvPicPr>
            <a:picLocks noChangeAspect="1"/>
          </p:cNvPicPr>
          <p:nvPr/>
        </p:nvPicPr>
        <p:blipFill>
          <a:blip r:embed="rId4"/>
          <a:stretch>
            <a:fillRect/>
          </a:stretch>
        </p:blipFill>
        <p:spPr>
          <a:xfrm>
            <a:off x="4572000" y="3047486"/>
            <a:ext cx="4167667" cy="1189080"/>
          </a:xfrm>
          <a:prstGeom prst="rect">
            <a:avLst/>
          </a:prstGeom>
          <a:ln>
            <a:solidFill>
              <a:schemeClr val="tx1"/>
            </a:solidFill>
          </a:ln>
        </p:spPr>
      </p:pic>
    </p:spTree>
    <p:extLst>
      <p:ext uri="{BB962C8B-B14F-4D97-AF65-F5344CB8AC3E}">
        <p14:creationId xmlns:p14="http://schemas.microsoft.com/office/powerpoint/2010/main" val="11954874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316F6-57D9-084C-7F17-4D1B1F4F43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4B0945-53A7-3A5D-BD1C-8804ED96C509}"/>
              </a:ext>
            </a:extLst>
          </p:cNvPr>
          <p:cNvSpPr>
            <a:spLocks noGrp="1"/>
          </p:cNvSpPr>
          <p:nvPr>
            <p:ph type="title"/>
          </p:nvPr>
        </p:nvSpPr>
        <p:spPr/>
        <p:txBody>
          <a:bodyPr/>
          <a:lstStyle/>
          <a:p>
            <a:r>
              <a:rPr lang="en-US" dirty="0">
                <a:solidFill>
                  <a:srgbClr val="191300"/>
                </a:solidFill>
              </a:rPr>
              <a:t>Notebook</a:t>
            </a:r>
            <a:endParaRPr lang="en-US" dirty="0"/>
          </a:p>
        </p:txBody>
      </p:sp>
    </p:spTree>
    <p:extLst>
      <p:ext uri="{BB962C8B-B14F-4D97-AF65-F5344CB8AC3E}">
        <p14:creationId xmlns:p14="http://schemas.microsoft.com/office/powerpoint/2010/main" val="28733606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F2D8A-FCA1-6F67-E5A7-17FD00645B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52B-6FA4-1689-65EB-2BA0B67E8186}"/>
              </a:ext>
            </a:extLst>
          </p:cNvPr>
          <p:cNvSpPr>
            <a:spLocks noGrp="1"/>
          </p:cNvSpPr>
          <p:nvPr>
            <p:ph type="body" idx="1"/>
          </p:nvPr>
        </p:nvSpPr>
        <p:spPr/>
        <p:txBody>
          <a:bodyPr/>
          <a:lstStyle/>
          <a:p>
            <a:r>
              <a:rPr lang="en-US" b="0" dirty="0">
                <a:solidFill>
                  <a:srgbClr val="000000"/>
                </a:solidFill>
                <a:latin typeface="Arial"/>
                <a:cs typeface="Arial"/>
              </a:rPr>
              <a:t>Recap</a:t>
            </a:r>
          </a:p>
          <a:p>
            <a:r>
              <a:rPr lang="en-US" b="0" dirty="0">
                <a:solidFill>
                  <a:srgbClr val="000000"/>
                </a:solidFill>
                <a:latin typeface="Arial"/>
                <a:cs typeface="Arial"/>
              </a:rPr>
              <a:t>Continuing Modeling Exercise</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Break/Discussion</a:t>
            </a:r>
          </a:p>
          <a:p>
            <a:r>
              <a:rPr lang="en-US" b="0" i="0" u="none" strike="noStrike" cap="none" dirty="0">
                <a:solidFill>
                  <a:srgbClr val="000000"/>
                </a:solidFill>
                <a:latin typeface="Arial"/>
                <a:ea typeface="Arial"/>
                <a:cs typeface="Arial"/>
                <a:sym typeface="Arial"/>
              </a:rPr>
              <a:t>Neural Networks</a:t>
            </a:r>
          </a:p>
          <a:p>
            <a:r>
              <a:rPr lang="en-US" b="0" dirty="0">
                <a:solidFill>
                  <a:srgbClr val="000000"/>
                </a:solidFill>
                <a:latin typeface="Arial"/>
                <a:ea typeface="Arial"/>
                <a:cs typeface="Arial"/>
                <a:sym typeface="Arial"/>
              </a:rPr>
              <a:t>Break</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Neural Network Flavors</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Programming Exercise (time permitting)</a:t>
            </a:r>
            <a:endParaRPr lang="en-US" b="0" i="0" u="none" strike="noStrike" cap="none" dirty="0">
              <a:solidFill>
                <a:srgbClr val="000000"/>
              </a:solidFill>
              <a:latin typeface="Arial"/>
              <a:ea typeface="Arial"/>
              <a:cs typeface="Arial"/>
              <a:sym typeface="Arial"/>
            </a:endParaRPr>
          </a:p>
          <a:p>
            <a:endParaRPr lang="en-US" dirty="0"/>
          </a:p>
        </p:txBody>
      </p:sp>
      <p:sp>
        <p:nvSpPr>
          <p:cNvPr id="3" name="Title 2">
            <a:extLst>
              <a:ext uri="{FF2B5EF4-FFF2-40B4-BE49-F238E27FC236}">
                <a16:creationId xmlns:a16="http://schemas.microsoft.com/office/drawing/2014/main" id="{8A6994E2-2FD2-58B2-3731-244FAB11BBA8}"/>
              </a:ext>
            </a:extLst>
          </p:cNvPr>
          <p:cNvSpPr>
            <a:spLocks noGrp="1"/>
          </p:cNvSpPr>
          <p:nvPr>
            <p:ph type="title"/>
          </p:nvPr>
        </p:nvSpPr>
        <p:spPr/>
        <p:txBody>
          <a:bodyPr/>
          <a:lstStyle/>
          <a:p>
            <a:r>
              <a:rPr lang="en-US" dirty="0">
                <a:solidFill>
                  <a:srgbClr val="191300"/>
                </a:solidFill>
              </a:rPr>
              <a:t>Outline</a:t>
            </a:r>
            <a:endParaRPr lang="en-US" dirty="0"/>
          </a:p>
        </p:txBody>
      </p:sp>
    </p:spTree>
    <p:extLst>
      <p:ext uri="{BB962C8B-B14F-4D97-AF65-F5344CB8AC3E}">
        <p14:creationId xmlns:p14="http://schemas.microsoft.com/office/powerpoint/2010/main" val="1475668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BE2A5-46D5-ABE4-FD00-6E00DAAAF7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796056-A5ED-CC70-E7C5-00B8B9574404}"/>
              </a:ext>
            </a:extLst>
          </p:cNvPr>
          <p:cNvSpPr>
            <a:spLocks noGrp="1"/>
          </p:cNvSpPr>
          <p:nvPr>
            <p:ph type="title"/>
          </p:nvPr>
        </p:nvSpPr>
        <p:spPr/>
        <p:txBody>
          <a:bodyPr/>
          <a:lstStyle/>
          <a:p>
            <a:r>
              <a:rPr lang="en-US" dirty="0">
                <a:solidFill>
                  <a:srgbClr val="191300"/>
                </a:solidFill>
              </a:rPr>
              <a:t>Bootstrapping</a:t>
            </a:r>
            <a:endParaRPr lang="en-US" dirty="0"/>
          </a:p>
        </p:txBody>
      </p:sp>
      <p:sp>
        <p:nvSpPr>
          <p:cNvPr id="6" name="Text Placeholder 1">
            <a:extLst>
              <a:ext uri="{FF2B5EF4-FFF2-40B4-BE49-F238E27FC236}">
                <a16:creationId xmlns:a16="http://schemas.microsoft.com/office/drawing/2014/main" id="{DA13F168-F5E3-5CAE-0270-CD813605D476}"/>
              </a:ext>
            </a:extLst>
          </p:cNvPr>
          <p:cNvSpPr>
            <a:spLocks noGrp="1"/>
          </p:cNvSpPr>
          <p:nvPr>
            <p:ph type="body" idx="1"/>
          </p:nvPr>
        </p:nvSpPr>
        <p:spPr>
          <a:xfrm>
            <a:off x="447923" y="1305217"/>
            <a:ext cx="8197114" cy="2365901"/>
          </a:xfrm>
        </p:spPr>
        <p:txBody>
          <a:bodyPr/>
          <a:lstStyle/>
          <a:p>
            <a:pPr>
              <a:buSzPct val="100000"/>
            </a:pPr>
            <a:r>
              <a:rPr lang="en-US" sz="1800" b="0" dirty="0"/>
              <a:t>Given unlimited data, it’s easy to get new test data (assuming IID). What if you have limited data?</a:t>
            </a:r>
          </a:p>
          <a:p>
            <a:pPr>
              <a:buSzPct val="100000"/>
            </a:pPr>
            <a:endParaRPr lang="en-US" sz="1800" b="0" dirty="0"/>
          </a:p>
          <a:p>
            <a:pPr>
              <a:buSzPct val="100000"/>
            </a:pPr>
            <a:r>
              <a:rPr lang="en-US" sz="1800" b="0" dirty="0"/>
              <a:t>Your “random” sample of training data may still not be representative</a:t>
            </a:r>
          </a:p>
          <a:p>
            <a:pPr lvl="1">
              <a:buSzPct val="100000"/>
            </a:pPr>
            <a:r>
              <a:rPr lang="en-US" sz="1600" b="0" dirty="0"/>
              <a:t>Remember: GIGO! (Garbage in, garbage out)</a:t>
            </a:r>
          </a:p>
          <a:p>
            <a:pPr lvl="1">
              <a:buSzPct val="100000"/>
            </a:pPr>
            <a:endParaRPr lang="en-US" sz="1600" b="0" dirty="0"/>
          </a:p>
          <a:p>
            <a:pPr>
              <a:buSzPct val="100000"/>
            </a:pPr>
            <a:r>
              <a:rPr lang="en-US" sz="1800" b="0" dirty="0"/>
              <a:t>Bootstrapping can help us recycle and maximize data usage</a:t>
            </a:r>
          </a:p>
          <a:p>
            <a:pPr lvl="1">
              <a:buSzPct val="100000"/>
            </a:pPr>
            <a:r>
              <a:rPr lang="en-US" sz="1600" b="0" dirty="0"/>
              <a:t>It also allows us an easy avenue to tune hyperparameters</a:t>
            </a:r>
          </a:p>
          <a:p>
            <a:endParaRPr lang="en-US" sz="2000" b="0" dirty="0"/>
          </a:p>
          <a:p>
            <a:endParaRPr lang="en-US" sz="2000" b="0" dirty="0"/>
          </a:p>
        </p:txBody>
      </p:sp>
    </p:spTree>
    <p:extLst>
      <p:ext uri="{BB962C8B-B14F-4D97-AF65-F5344CB8AC3E}">
        <p14:creationId xmlns:p14="http://schemas.microsoft.com/office/powerpoint/2010/main" val="377062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1D81-F864-A056-02AD-F720BE995D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34C916-5321-21D5-9D21-B2F09634B283}"/>
              </a:ext>
            </a:extLst>
          </p:cNvPr>
          <p:cNvSpPr>
            <a:spLocks noGrp="1"/>
          </p:cNvSpPr>
          <p:nvPr>
            <p:ph type="title"/>
          </p:nvPr>
        </p:nvSpPr>
        <p:spPr/>
        <p:txBody>
          <a:bodyPr/>
          <a:lstStyle/>
          <a:p>
            <a:r>
              <a:rPr lang="en-US" dirty="0">
                <a:solidFill>
                  <a:srgbClr val="191300"/>
                </a:solidFill>
              </a:rPr>
              <a:t>K-Fold Cross Validation</a:t>
            </a:r>
            <a:endParaRPr lang="en-US" dirty="0"/>
          </a:p>
        </p:txBody>
      </p:sp>
      <p:grpSp>
        <p:nvGrpSpPr>
          <p:cNvPr id="57" name="Group 56"/>
          <p:cNvGrpSpPr/>
          <p:nvPr/>
        </p:nvGrpSpPr>
        <p:grpSpPr>
          <a:xfrm>
            <a:off x="952846" y="1345984"/>
            <a:ext cx="7238309" cy="2933700"/>
            <a:chOff x="838200" y="1863470"/>
            <a:chExt cx="9651078" cy="3911600"/>
          </a:xfrm>
        </p:grpSpPr>
        <p:grpSp>
          <p:nvGrpSpPr>
            <p:cNvPr id="5" name="Group 4"/>
            <p:cNvGrpSpPr/>
            <p:nvPr/>
          </p:nvGrpSpPr>
          <p:grpSpPr>
            <a:xfrm>
              <a:off x="838200" y="2219499"/>
              <a:ext cx="1514302" cy="3542268"/>
              <a:chOff x="904702" y="2369128"/>
              <a:chExt cx="1514302" cy="3542268"/>
            </a:xfrm>
          </p:grpSpPr>
          <p:sp>
            <p:nvSpPr>
              <p:cNvPr id="7" name="Rectangle 6"/>
              <p:cNvSpPr/>
              <p:nvPr/>
            </p:nvSpPr>
            <p:spPr>
              <a:xfrm>
                <a:off x="904702" y="2369128"/>
                <a:ext cx="1514302" cy="3574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Validation</a:t>
                </a:r>
              </a:p>
            </p:txBody>
          </p:sp>
          <p:sp>
            <p:nvSpPr>
              <p:cNvPr id="8" name="Rectangle 7"/>
              <p:cNvSpPr/>
              <p:nvPr/>
            </p:nvSpPr>
            <p:spPr>
              <a:xfrm>
                <a:off x="904702" y="2726576"/>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904702" y="37887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904702" y="308402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904702" y="343134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904702" y="41342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p:cNvSpPr/>
              <p:nvPr/>
            </p:nvSpPr>
            <p:spPr>
              <a:xfrm>
                <a:off x="904702" y="4491736"/>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p:cNvSpPr/>
              <p:nvPr/>
            </p:nvSpPr>
            <p:spPr>
              <a:xfrm>
                <a:off x="904702" y="555394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p:cNvSpPr/>
              <p:nvPr/>
            </p:nvSpPr>
            <p:spPr>
              <a:xfrm>
                <a:off x="904702" y="484918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p:cNvSpPr/>
              <p:nvPr/>
            </p:nvSpPr>
            <p:spPr>
              <a:xfrm>
                <a:off x="904702" y="519650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TextBox 17"/>
            <p:cNvSpPr txBox="1"/>
            <p:nvPr/>
          </p:nvSpPr>
          <p:spPr>
            <a:xfrm>
              <a:off x="1088968" y="1863470"/>
              <a:ext cx="1629295" cy="338555"/>
            </a:xfrm>
            <a:prstGeom prst="rect">
              <a:avLst/>
            </a:prstGeom>
            <a:noFill/>
          </p:spPr>
          <p:txBody>
            <a:bodyPr wrap="square" rtlCol="0">
              <a:spAutoFit/>
            </a:bodyPr>
            <a:lstStyle/>
            <a:p>
              <a:r>
                <a:rPr lang="en-US" sz="1050" dirty="0"/>
                <a:t>Round 1</a:t>
              </a:r>
            </a:p>
          </p:txBody>
        </p:sp>
        <p:grpSp>
          <p:nvGrpSpPr>
            <p:cNvPr id="19" name="Group 18"/>
            <p:cNvGrpSpPr/>
            <p:nvPr/>
          </p:nvGrpSpPr>
          <p:grpSpPr>
            <a:xfrm>
              <a:off x="2718262" y="2232802"/>
              <a:ext cx="1514302" cy="3542268"/>
              <a:chOff x="904702" y="2369128"/>
              <a:chExt cx="1514302" cy="3542268"/>
            </a:xfrm>
          </p:grpSpPr>
          <p:sp>
            <p:nvSpPr>
              <p:cNvPr id="20" name="Rectangle 19"/>
              <p:cNvSpPr/>
              <p:nvPr/>
            </p:nvSpPr>
            <p:spPr>
              <a:xfrm>
                <a:off x="904702" y="2369128"/>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Rectangle 20"/>
              <p:cNvSpPr/>
              <p:nvPr/>
            </p:nvSpPr>
            <p:spPr>
              <a:xfrm>
                <a:off x="904702" y="2726576"/>
                <a:ext cx="1514302" cy="3574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Validation</a:t>
                </a:r>
              </a:p>
            </p:txBody>
          </p:sp>
          <p:sp>
            <p:nvSpPr>
              <p:cNvPr id="22" name="Rectangle 21"/>
              <p:cNvSpPr/>
              <p:nvPr/>
            </p:nvSpPr>
            <p:spPr>
              <a:xfrm>
                <a:off x="904702" y="37887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p:cNvSpPr/>
              <p:nvPr/>
            </p:nvSpPr>
            <p:spPr>
              <a:xfrm>
                <a:off x="904702" y="308402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p:cNvSpPr/>
              <p:nvPr/>
            </p:nvSpPr>
            <p:spPr>
              <a:xfrm>
                <a:off x="904702" y="343134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p:cNvSpPr/>
              <p:nvPr/>
            </p:nvSpPr>
            <p:spPr>
              <a:xfrm>
                <a:off x="904702" y="41342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25"/>
              <p:cNvSpPr/>
              <p:nvPr/>
            </p:nvSpPr>
            <p:spPr>
              <a:xfrm>
                <a:off x="904702" y="4491736"/>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p:cNvSpPr/>
              <p:nvPr/>
            </p:nvSpPr>
            <p:spPr>
              <a:xfrm>
                <a:off x="904702" y="555394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27"/>
              <p:cNvSpPr/>
              <p:nvPr/>
            </p:nvSpPr>
            <p:spPr>
              <a:xfrm>
                <a:off x="904702" y="484918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ectangle 28"/>
              <p:cNvSpPr/>
              <p:nvPr/>
            </p:nvSpPr>
            <p:spPr>
              <a:xfrm>
                <a:off x="904702" y="519650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0" name="TextBox 29"/>
            <p:cNvSpPr txBox="1"/>
            <p:nvPr/>
          </p:nvSpPr>
          <p:spPr>
            <a:xfrm>
              <a:off x="2969031" y="1876773"/>
              <a:ext cx="1629295" cy="338555"/>
            </a:xfrm>
            <a:prstGeom prst="rect">
              <a:avLst/>
            </a:prstGeom>
            <a:noFill/>
          </p:spPr>
          <p:txBody>
            <a:bodyPr wrap="square" rtlCol="0">
              <a:spAutoFit/>
            </a:bodyPr>
            <a:lstStyle/>
            <a:p>
              <a:r>
                <a:rPr lang="en-US" sz="1050" dirty="0"/>
                <a:t>Round 2</a:t>
              </a:r>
            </a:p>
          </p:txBody>
        </p:sp>
        <p:grpSp>
          <p:nvGrpSpPr>
            <p:cNvPr id="31" name="Group 30"/>
            <p:cNvGrpSpPr/>
            <p:nvPr/>
          </p:nvGrpSpPr>
          <p:grpSpPr>
            <a:xfrm>
              <a:off x="4598324" y="2225473"/>
              <a:ext cx="1514302" cy="3542268"/>
              <a:chOff x="904702" y="2369128"/>
              <a:chExt cx="1514302" cy="3542268"/>
            </a:xfrm>
          </p:grpSpPr>
          <p:sp>
            <p:nvSpPr>
              <p:cNvPr id="32" name="Rectangle 31"/>
              <p:cNvSpPr/>
              <p:nvPr/>
            </p:nvSpPr>
            <p:spPr>
              <a:xfrm>
                <a:off x="904702" y="2369128"/>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Rectangle 32"/>
              <p:cNvSpPr/>
              <p:nvPr/>
            </p:nvSpPr>
            <p:spPr>
              <a:xfrm>
                <a:off x="904702" y="2726576"/>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4" name="Rectangle 33"/>
              <p:cNvSpPr/>
              <p:nvPr/>
            </p:nvSpPr>
            <p:spPr>
              <a:xfrm>
                <a:off x="904702" y="37887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Rectangle 34"/>
              <p:cNvSpPr/>
              <p:nvPr/>
            </p:nvSpPr>
            <p:spPr>
              <a:xfrm>
                <a:off x="904702" y="3084024"/>
                <a:ext cx="1514302" cy="3574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Validation</a:t>
                </a:r>
              </a:p>
            </p:txBody>
          </p:sp>
          <p:sp>
            <p:nvSpPr>
              <p:cNvPr id="36" name="Rectangle 35"/>
              <p:cNvSpPr/>
              <p:nvPr/>
            </p:nvSpPr>
            <p:spPr>
              <a:xfrm>
                <a:off x="904702" y="343134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ectangle 36"/>
              <p:cNvSpPr/>
              <p:nvPr/>
            </p:nvSpPr>
            <p:spPr>
              <a:xfrm>
                <a:off x="904702" y="41342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ectangle 37"/>
              <p:cNvSpPr/>
              <p:nvPr/>
            </p:nvSpPr>
            <p:spPr>
              <a:xfrm>
                <a:off x="904702" y="4491736"/>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38"/>
              <p:cNvSpPr/>
              <p:nvPr/>
            </p:nvSpPr>
            <p:spPr>
              <a:xfrm>
                <a:off x="904702" y="555394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39"/>
              <p:cNvSpPr/>
              <p:nvPr/>
            </p:nvSpPr>
            <p:spPr>
              <a:xfrm>
                <a:off x="904702" y="484918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40"/>
              <p:cNvSpPr/>
              <p:nvPr/>
            </p:nvSpPr>
            <p:spPr>
              <a:xfrm>
                <a:off x="904702" y="519650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2" name="TextBox 41"/>
            <p:cNvSpPr txBox="1"/>
            <p:nvPr/>
          </p:nvSpPr>
          <p:spPr>
            <a:xfrm>
              <a:off x="4849092" y="1869445"/>
              <a:ext cx="1629295" cy="338555"/>
            </a:xfrm>
            <a:prstGeom prst="rect">
              <a:avLst/>
            </a:prstGeom>
            <a:noFill/>
          </p:spPr>
          <p:txBody>
            <a:bodyPr wrap="square" rtlCol="0">
              <a:spAutoFit/>
            </a:bodyPr>
            <a:lstStyle/>
            <a:p>
              <a:r>
                <a:rPr lang="en-US" sz="1050" dirty="0"/>
                <a:t>Round 3</a:t>
              </a:r>
            </a:p>
          </p:txBody>
        </p:sp>
        <p:cxnSp>
          <p:nvCxnSpPr>
            <p:cNvPr id="44" name="Straight Arrow Connector 43"/>
            <p:cNvCxnSpPr/>
            <p:nvPr/>
          </p:nvCxnSpPr>
          <p:spPr>
            <a:xfrm>
              <a:off x="6312173" y="3822242"/>
              <a:ext cx="192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8609216" y="2219499"/>
              <a:ext cx="1514302" cy="3542268"/>
              <a:chOff x="904702" y="2369128"/>
              <a:chExt cx="1514302" cy="3542268"/>
            </a:xfrm>
          </p:grpSpPr>
          <p:sp>
            <p:nvSpPr>
              <p:cNvPr id="46" name="Rectangle 45"/>
              <p:cNvSpPr/>
              <p:nvPr/>
            </p:nvSpPr>
            <p:spPr>
              <a:xfrm>
                <a:off x="904702" y="2369128"/>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7" name="Rectangle 46"/>
              <p:cNvSpPr/>
              <p:nvPr/>
            </p:nvSpPr>
            <p:spPr>
              <a:xfrm>
                <a:off x="904702" y="2726576"/>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8" name="Rectangle 47"/>
              <p:cNvSpPr/>
              <p:nvPr/>
            </p:nvSpPr>
            <p:spPr>
              <a:xfrm>
                <a:off x="904702" y="37887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48"/>
              <p:cNvSpPr/>
              <p:nvPr/>
            </p:nvSpPr>
            <p:spPr>
              <a:xfrm>
                <a:off x="904702" y="3084024"/>
                <a:ext cx="1514302" cy="3574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0" name="Rectangle 49"/>
              <p:cNvSpPr/>
              <p:nvPr/>
            </p:nvSpPr>
            <p:spPr>
              <a:xfrm>
                <a:off x="904702" y="343134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Rectangle 50"/>
              <p:cNvSpPr/>
              <p:nvPr/>
            </p:nvSpPr>
            <p:spPr>
              <a:xfrm>
                <a:off x="904702" y="4134288"/>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51"/>
              <p:cNvSpPr/>
              <p:nvPr/>
            </p:nvSpPr>
            <p:spPr>
              <a:xfrm>
                <a:off x="904702" y="4491736"/>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Rectangle 52"/>
              <p:cNvSpPr/>
              <p:nvPr/>
            </p:nvSpPr>
            <p:spPr>
              <a:xfrm>
                <a:off x="904702" y="5553948"/>
                <a:ext cx="1514302" cy="3574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Validation</a:t>
                </a:r>
              </a:p>
            </p:txBody>
          </p:sp>
          <p:sp>
            <p:nvSpPr>
              <p:cNvPr id="54" name="Rectangle 53"/>
              <p:cNvSpPr/>
              <p:nvPr/>
            </p:nvSpPr>
            <p:spPr>
              <a:xfrm>
                <a:off x="904702" y="4849184"/>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54"/>
              <p:cNvSpPr/>
              <p:nvPr/>
            </p:nvSpPr>
            <p:spPr>
              <a:xfrm>
                <a:off x="904702" y="5196500"/>
                <a:ext cx="1514302" cy="357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6" name="TextBox 55"/>
            <p:cNvSpPr txBox="1"/>
            <p:nvPr/>
          </p:nvSpPr>
          <p:spPr>
            <a:xfrm>
              <a:off x="8859983" y="1863470"/>
              <a:ext cx="1629295" cy="338555"/>
            </a:xfrm>
            <a:prstGeom prst="rect">
              <a:avLst/>
            </a:prstGeom>
            <a:noFill/>
          </p:spPr>
          <p:txBody>
            <a:bodyPr wrap="square" rtlCol="0">
              <a:spAutoFit/>
            </a:bodyPr>
            <a:lstStyle/>
            <a:p>
              <a:r>
                <a:rPr lang="en-US" sz="1050" dirty="0"/>
                <a:t>Round 10</a:t>
              </a:r>
            </a:p>
          </p:txBody>
        </p:sp>
      </p:grpSp>
    </p:spTree>
    <p:extLst>
      <p:ext uri="{BB962C8B-B14F-4D97-AF65-F5344CB8AC3E}">
        <p14:creationId xmlns:p14="http://schemas.microsoft.com/office/powerpoint/2010/main" val="45748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E78B-DE81-92D6-BCDE-ED5EACF91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CBA554-872D-E6EF-4619-099276C8441F}"/>
              </a:ext>
            </a:extLst>
          </p:cNvPr>
          <p:cNvSpPr>
            <a:spLocks noGrp="1"/>
          </p:cNvSpPr>
          <p:nvPr>
            <p:ph type="title"/>
          </p:nvPr>
        </p:nvSpPr>
        <p:spPr/>
        <p:txBody>
          <a:bodyPr/>
          <a:lstStyle/>
          <a:p>
            <a:r>
              <a:rPr lang="en-US" dirty="0">
                <a:solidFill>
                  <a:srgbClr val="191300"/>
                </a:solidFill>
              </a:rPr>
              <a:t>Evaluation Metrics</a:t>
            </a:r>
            <a:endParaRPr lang="en-US" dirty="0"/>
          </a:p>
        </p:txBody>
      </p:sp>
      <p:sp>
        <p:nvSpPr>
          <p:cNvPr id="6" name="Text Placeholder 1">
            <a:extLst>
              <a:ext uri="{FF2B5EF4-FFF2-40B4-BE49-F238E27FC236}">
                <a16:creationId xmlns:a16="http://schemas.microsoft.com/office/drawing/2014/main" id="{8BBBA9F6-B48C-0EC7-3800-EBE69F08BE87}"/>
              </a:ext>
            </a:extLst>
          </p:cNvPr>
          <p:cNvSpPr>
            <a:spLocks noGrp="1"/>
          </p:cNvSpPr>
          <p:nvPr>
            <p:ph type="body" idx="1"/>
          </p:nvPr>
        </p:nvSpPr>
        <p:spPr>
          <a:xfrm>
            <a:off x="447923" y="1305217"/>
            <a:ext cx="8197114" cy="2365901"/>
          </a:xfrm>
        </p:spPr>
        <p:txBody>
          <a:bodyPr/>
          <a:lstStyle/>
          <a:p>
            <a:pPr>
              <a:buSzPct val="100000"/>
            </a:pPr>
            <a:r>
              <a:rPr lang="en-US" sz="2000" b="0" dirty="0"/>
              <a:t>Figuring out which to use can be critical for evaluation</a:t>
            </a:r>
          </a:p>
          <a:p>
            <a:pPr lvl="1">
              <a:buSzPct val="100000"/>
            </a:pPr>
            <a:r>
              <a:rPr lang="en-US" sz="1400" b="0" dirty="0"/>
              <a:t>Can also weigh multiple metrics at once</a:t>
            </a:r>
          </a:p>
          <a:p>
            <a:pPr>
              <a:buSzPct val="100000"/>
            </a:pPr>
            <a:r>
              <a:rPr lang="en-US" sz="1800" b="0" dirty="0"/>
              <a:t>Classification:</a:t>
            </a:r>
          </a:p>
          <a:p>
            <a:pPr lvl="1">
              <a:buSzPct val="100000"/>
            </a:pPr>
            <a:r>
              <a:rPr lang="en-US" sz="1400" b="0" dirty="0"/>
              <a:t>Accuracy</a:t>
            </a:r>
          </a:p>
          <a:p>
            <a:pPr lvl="1">
              <a:buSzPct val="100000"/>
            </a:pPr>
            <a:r>
              <a:rPr lang="en-US" sz="1400" b="0" dirty="0"/>
              <a:t>Precision/recall</a:t>
            </a:r>
          </a:p>
          <a:p>
            <a:pPr lvl="1">
              <a:buSzPct val="100000"/>
            </a:pPr>
            <a:r>
              <a:rPr lang="en-US" sz="1400" b="0" dirty="0"/>
              <a:t>AUROC</a:t>
            </a:r>
          </a:p>
          <a:p>
            <a:pPr>
              <a:buSzPct val="100000"/>
            </a:pPr>
            <a:r>
              <a:rPr lang="en-US" sz="1800" b="0" dirty="0"/>
              <a:t>Regression:</a:t>
            </a:r>
          </a:p>
          <a:p>
            <a:pPr lvl="1">
              <a:buSzPct val="100000"/>
            </a:pPr>
            <a:r>
              <a:rPr lang="en-US" sz="1400" b="0" dirty="0"/>
              <a:t>MSE/RMSE</a:t>
            </a:r>
          </a:p>
          <a:p>
            <a:pPr>
              <a:buSzPct val="100000"/>
            </a:pPr>
            <a:r>
              <a:rPr lang="en-US" sz="1800" b="0" dirty="0"/>
              <a:t>Log loss for either</a:t>
            </a:r>
          </a:p>
          <a:p>
            <a:pPr>
              <a:buSzPct val="100000"/>
            </a:pPr>
            <a:r>
              <a:rPr lang="en-US" sz="1800" b="0" dirty="0"/>
              <a:t>Many, many more</a:t>
            </a:r>
          </a:p>
          <a:p>
            <a:pPr>
              <a:buSzPct val="100000"/>
            </a:pPr>
            <a:endParaRPr lang="en-US" sz="1600" b="0" dirty="0"/>
          </a:p>
          <a:p>
            <a:endParaRPr lang="en-US" sz="2000" b="0" dirty="0"/>
          </a:p>
        </p:txBody>
      </p:sp>
    </p:spTree>
    <p:extLst>
      <p:ext uri="{BB962C8B-B14F-4D97-AF65-F5344CB8AC3E}">
        <p14:creationId xmlns:p14="http://schemas.microsoft.com/office/powerpoint/2010/main" val="248851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AC69-FE85-E1AD-420C-181FA36053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328F95-CECD-5B98-38AE-1A22B9C0FE94}"/>
              </a:ext>
            </a:extLst>
          </p:cNvPr>
          <p:cNvSpPr>
            <a:spLocks noGrp="1"/>
          </p:cNvSpPr>
          <p:nvPr>
            <p:ph type="title"/>
          </p:nvPr>
        </p:nvSpPr>
        <p:spPr/>
        <p:txBody>
          <a:bodyPr/>
          <a:lstStyle/>
          <a:p>
            <a:r>
              <a:rPr lang="en-US" dirty="0">
                <a:solidFill>
                  <a:srgbClr val="191300"/>
                </a:solidFill>
              </a:rPr>
              <a:t>Baselines</a:t>
            </a:r>
            <a:endParaRPr lang="en-US" dirty="0"/>
          </a:p>
        </p:txBody>
      </p:sp>
      <p:sp>
        <p:nvSpPr>
          <p:cNvPr id="6" name="Text Placeholder 1">
            <a:extLst>
              <a:ext uri="{FF2B5EF4-FFF2-40B4-BE49-F238E27FC236}">
                <a16:creationId xmlns:a16="http://schemas.microsoft.com/office/drawing/2014/main" id="{66B40672-074A-A9D5-4F95-56E7B1797F67}"/>
              </a:ext>
            </a:extLst>
          </p:cNvPr>
          <p:cNvSpPr>
            <a:spLocks noGrp="1"/>
          </p:cNvSpPr>
          <p:nvPr>
            <p:ph type="body" idx="1"/>
          </p:nvPr>
        </p:nvSpPr>
        <p:spPr>
          <a:xfrm>
            <a:off x="447923" y="1305217"/>
            <a:ext cx="8197114" cy="2365901"/>
          </a:xfrm>
        </p:spPr>
        <p:txBody>
          <a:bodyPr/>
          <a:lstStyle/>
          <a:p>
            <a:pPr>
              <a:buSzPct val="100000"/>
            </a:pPr>
            <a:r>
              <a:rPr lang="en-US" sz="2000" b="0" dirty="0"/>
              <a:t>We also often need to quantify progress (accuracy, correctness) relative to something meaningful. The following are often used:</a:t>
            </a:r>
          </a:p>
          <a:p>
            <a:pPr lvl="1">
              <a:buSzPct val="100000"/>
            </a:pPr>
            <a:r>
              <a:rPr lang="en-US" sz="1600" b="0" dirty="0"/>
              <a:t>vs random guessing</a:t>
            </a:r>
          </a:p>
          <a:p>
            <a:pPr lvl="1">
              <a:buSzPct val="100000"/>
            </a:pPr>
            <a:r>
              <a:rPr lang="en-US" sz="1600" b="0" dirty="0"/>
              <a:t>vs most likely label</a:t>
            </a:r>
          </a:p>
          <a:p>
            <a:pPr lvl="1">
              <a:buSzPct val="100000"/>
            </a:pPr>
            <a:r>
              <a:rPr lang="en-US" sz="1600" b="0" dirty="0"/>
              <a:t>vs state of the art</a:t>
            </a:r>
          </a:p>
          <a:p>
            <a:pPr lvl="1">
              <a:buSzPct val="100000"/>
            </a:pPr>
            <a:r>
              <a:rPr lang="en-US" sz="1600" b="0" dirty="0"/>
              <a:t>vs something else simple/intuitive</a:t>
            </a:r>
          </a:p>
          <a:p>
            <a:pPr lvl="1">
              <a:buSzPct val="100000"/>
            </a:pPr>
            <a:endParaRPr lang="en-US" sz="1600" b="0" dirty="0"/>
          </a:p>
          <a:p>
            <a:pPr>
              <a:buSzPct val="100000"/>
            </a:pPr>
            <a:r>
              <a:rPr lang="en-US" sz="2000" b="0" dirty="0"/>
              <a:t>Example: if our dataset has 90% of students retained, is an accuracy of 90% when predicting retention really all that great?</a:t>
            </a:r>
          </a:p>
          <a:p>
            <a:pPr>
              <a:buSzPct val="100000"/>
            </a:pPr>
            <a:endParaRPr lang="en-US" sz="1600" b="0" dirty="0"/>
          </a:p>
          <a:p>
            <a:endParaRPr lang="en-US" sz="2000" b="0" dirty="0"/>
          </a:p>
        </p:txBody>
      </p:sp>
    </p:spTree>
    <p:extLst>
      <p:ext uri="{BB962C8B-B14F-4D97-AF65-F5344CB8AC3E}">
        <p14:creationId xmlns:p14="http://schemas.microsoft.com/office/powerpoint/2010/main" val="2840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7CDE-7EE6-D24F-B8AD-22FD9F64E3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BDECD7-8569-27E1-D9D3-0B88DA8192DD}"/>
              </a:ext>
            </a:extLst>
          </p:cNvPr>
          <p:cNvSpPr>
            <a:spLocks noGrp="1"/>
          </p:cNvSpPr>
          <p:nvPr>
            <p:ph type="body" idx="1"/>
          </p:nvPr>
        </p:nvSpPr>
        <p:spPr>
          <a:xfrm>
            <a:off x="447923" y="1305217"/>
            <a:ext cx="4276477" cy="2365901"/>
          </a:xfrm>
        </p:spPr>
        <p:txBody>
          <a:bodyPr/>
          <a:lstStyle/>
          <a:p>
            <a:r>
              <a:rPr lang="en-US" sz="1800" b="0" dirty="0">
                <a:solidFill>
                  <a:srgbClr val="000000"/>
                </a:solidFill>
                <a:latin typeface="Arial"/>
                <a:cs typeface="Arial"/>
              </a:rPr>
              <a:t>Beware of black boxes</a:t>
            </a:r>
          </a:p>
          <a:p>
            <a:r>
              <a:rPr lang="en-US" sz="1800" b="0" i="0" u="none" strike="noStrike" cap="none" dirty="0">
                <a:solidFill>
                  <a:srgbClr val="000000"/>
                </a:solidFill>
                <a:latin typeface="Arial"/>
                <a:ea typeface="Arial"/>
                <a:cs typeface="Arial"/>
                <a:sym typeface="Arial"/>
              </a:rPr>
              <a:t>Pay attention to “</a:t>
            </a:r>
            <a:r>
              <a:rPr lang="en-US" sz="1800" b="0" dirty="0">
                <a:solidFill>
                  <a:srgbClr val="000000"/>
                </a:solidFill>
                <a:latin typeface="Arial"/>
                <a:ea typeface="Arial"/>
                <a:cs typeface="Arial"/>
                <a:sym typeface="Arial"/>
              </a:rPr>
              <a:t>explainable” ML</a:t>
            </a:r>
          </a:p>
          <a:p>
            <a:pPr lvl="1"/>
            <a:r>
              <a:rPr lang="en-US" sz="1600" b="0" i="0" u="none" strike="noStrike" cap="none" dirty="0">
                <a:solidFill>
                  <a:srgbClr val="000000"/>
                </a:solidFill>
                <a:latin typeface="Arial"/>
                <a:ea typeface="Arial"/>
                <a:cs typeface="Arial"/>
                <a:sym typeface="Arial"/>
              </a:rPr>
              <a:t>Just because something predicts we</a:t>
            </a:r>
            <a:r>
              <a:rPr lang="en-US" sz="1600" b="0" dirty="0">
                <a:solidFill>
                  <a:srgbClr val="000000"/>
                </a:solidFill>
                <a:latin typeface="Arial"/>
                <a:ea typeface="Arial"/>
                <a:cs typeface="Arial"/>
                <a:sym typeface="Arial"/>
              </a:rPr>
              <a:t>ll, doesn’t mean we can’t understand it</a:t>
            </a:r>
          </a:p>
          <a:p>
            <a:r>
              <a:rPr lang="en-US" sz="1800" b="0" i="0" u="none" strike="noStrike" cap="none" dirty="0">
                <a:solidFill>
                  <a:srgbClr val="000000"/>
                </a:solidFill>
                <a:latin typeface="Arial"/>
                <a:ea typeface="Arial"/>
                <a:cs typeface="Arial"/>
                <a:sym typeface="Arial"/>
              </a:rPr>
              <a:t>Pay attention to biases in your data!</a:t>
            </a:r>
          </a:p>
          <a:p>
            <a:pPr lvl="1"/>
            <a:r>
              <a:rPr lang="en-US" sz="1600" b="0" dirty="0">
                <a:solidFill>
                  <a:srgbClr val="000000"/>
                </a:solidFill>
                <a:latin typeface="Arial"/>
                <a:ea typeface="Arial"/>
                <a:cs typeface="Arial"/>
                <a:sym typeface="Arial"/>
              </a:rPr>
              <a:t>Your models will always reflect the biases they inherit</a:t>
            </a:r>
          </a:p>
          <a:p>
            <a:pPr lvl="1"/>
            <a:r>
              <a:rPr lang="en-US" sz="1600" b="0" i="0" u="none" strike="noStrike" cap="none" dirty="0">
                <a:solidFill>
                  <a:srgbClr val="000000"/>
                </a:solidFill>
                <a:latin typeface="Arial"/>
                <a:ea typeface="Arial"/>
                <a:cs typeface="Arial"/>
                <a:sym typeface="Arial"/>
              </a:rPr>
              <a:t>This can also relate to </a:t>
            </a:r>
            <a:r>
              <a:rPr lang="en-US" sz="1600" b="0" i="0" u="none" strike="noStrike" cap="none" dirty="0" err="1">
                <a:solidFill>
                  <a:srgbClr val="000000"/>
                </a:solidFill>
                <a:latin typeface="Arial"/>
                <a:ea typeface="Arial"/>
                <a:cs typeface="Arial"/>
                <a:sym typeface="Arial"/>
              </a:rPr>
              <a:t>blindspots</a:t>
            </a:r>
            <a:r>
              <a:rPr lang="en-US" sz="1600" b="0" i="0" u="none" strike="noStrike" cap="none" dirty="0">
                <a:solidFill>
                  <a:srgbClr val="000000"/>
                </a:solidFill>
                <a:latin typeface="Arial"/>
                <a:ea typeface="Arial"/>
                <a:cs typeface="Arial"/>
                <a:sym typeface="Arial"/>
              </a:rPr>
              <a:t> in your data</a:t>
            </a:r>
          </a:p>
          <a:p>
            <a:endParaRPr lang="en-US" dirty="0"/>
          </a:p>
        </p:txBody>
      </p:sp>
      <p:sp>
        <p:nvSpPr>
          <p:cNvPr id="3" name="Title 2">
            <a:extLst>
              <a:ext uri="{FF2B5EF4-FFF2-40B4-BE49-F238E27FC236}">
                <a16:creationId xmlns:a16="http://schemas.microsoft.com/office/drawing/2014/main" id="{245665C1-79B8-2D28-9962-D00A1BA722F3}"/>
              </a:ext>
            </a:extLst>
          </p:cNvPr>
          <p:cNvSpPr>
            <a:spLocks noGrp="1"/>
          </p:cNvSpPr>
          <p:nvPr>
            <p:ph type="title"/>
          </p:nvPr>
        </p:nvSpPr>
        <p:spPr/>
        <p:txBody>
          <a:bodyPr/>
          <a:lstStyle/>
          <a:p>
            <a:r>
              <a:rPr lang="en-US" dirty="0">
                <a:solidFill>
                  <a:srgbClr val="191300"/>
                </a:solidFill>
              </a:rPr>
              <a:t>Ethics</a:t>
            </a:r>
            <a:endParaRPr lang="en-US" dirty="0"/>
          </a:p>
        </p:txBody>
      </p:sp>
      <p:pic>
        <p:nvPicPr>
          <p:cNvPr id="5" name="Picture 4">
            <a:hlinkClick r:id="rId2"/>
            <a:extLst>
              <a:ext uri="{FF2B5EF4-FFF2-40B4-BE49-F238E27FC236}">
                <a16:creationId xmlns:a16="http://schemas.microsoft.com/office/drawing/2014/main" id="{6363C3D9-A2C3-01D5-DEDC-EB6CB1657457}"/>
              </a:ext>
            </a:extLst>
          </p:cNvPr>
          <p:cNvPicPr>
            <a:picLocks noChangeAspect="1"/>
          </p:cNvPicPr>
          <p:nvPr/>
        </p:nvPicPr>
        <p:blipFill>
          <a:blip r:embed="rId3"/>
          <a:stretch>
            <a:fillRect/>
          </a:stretch>
        </p:blipFill>
        <p:spPr>
          <a:xfrm>
            <a:off x="4942976" y="1704073"/>
            <a:ext cx="3753101" cy="2045914"/>
          </a:xfrm>
          <a:prstGeom prst="rect">
            <a:avLst/>
          </a:prstGeom>
        </p:spPr>
      </p:pic>
    </p:spTree>
    <p:extLst>
      <p:ext uri="{BB962C8B-B14F-4D97-AF65-F5344CB8AC3E}">
        <p14:creationId xmlns:p14="http://schemas.microsoft.com/office/powerpoint/2010/main" val="339724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403E5-8E86-AFD3-0CE0-AA54B49FA9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16A265-C351-1E41-FD58-05BF4F4DB850}"/>
              </a:ext>
            </a:extLst>
          </p:cNvPr>
          <p:cNvSpPr>
            <a:spLocks noGrp="1"/>
          </p:cNvSpPr>
          <p:nvPr>
            <p:ph type="title"/>
          </p:nvPr>
        </p:nvSpPr>
        <p:spPr/>
        <p:txBody>
          <a:bodyPr/>
          <a:lstStyle/>
          <a:p>
            <a:r>
              <a:rPr lang="en-US" dirty="0">
                <a:solidFill>
                  <a:srgbClr val="191300"/>
                </a:solidFill>
              </a:rPr>
              <a:t>In The News</a:t>
            </a:r>
            <a:endParaRPr lang="en-US" dirty="0"/>
          </a:p>
        </p:txBody>
      </p:sp>
      <p:pic>
        <p:nvPicPr>
          <p:cNvPr id="4" name="Picture 3">
            <a:hlinkClick r:id="rId2"/>
            <a:extLst>
              <a:ext uri="{FF2B5EF4-FFF2-40B4-BE49-F238E27FC236}">
                <a16:creationId xmlns:a16="http://schemas.microsoft.com/office/drawing/2014/main" id="{1AC98C26-E383-4140-072E-E203E06232F5}"/>
              </a:ext>
            </a:extLst>
          </p:cNvPr>
          <p:cNvPicPr>
            <a:picLocks noChangeAspect="1"/>
          </p:cNvPicPr>
          <p:nvPr/>
        </p:nvPicPr>
        <p:blipFill>
          <a:blip r:embed="rId3"/>
          <a:stretch>
            <a:fillRect/>
          </a:stretch>
        </p:blipFill>
        <p:spPr>
          <a:xfrm>
            <a:off x="498969" y="2256257"/>
            <a:ext cx="4710567" cy="771381"/>
          </a:xfrm>
          <a:prstGeom prst="rect">
            <a:avLst/>
          </a:prstGeom>
          <a:ln>
            <a:solidFill>
              <a:schemeClr val="tx1"/>
            </a:solidFill>
          </a:ln>
        </p:spPr>
      </p:pic>
    </p:spTree>
    <p:extLst>
      <p:ext uri="{BB962C8B-B14F-4D97-AF65-F5344CB8AC3E}">
        <p14:creationId xmlns:p14="http://schemas.microsoft.com/office/powerpoint/2010/main" val="801536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79D18-77B4-4C3A-8819-1B4708BD48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AF4AD0-56A7-102C-E6C0-96ABDD696DD2}"/>
              </a:ext>
            </a:extLst>
          </p:cNvPr>
          <p:cNvSpPr>
            <a:spLocks noGrp="1"/>
          </p:cNvSpPr>
          <p:nvPr>
            <p:ph type="title"/>
          </p:nvPr>
        </p:nvSpPr>
        <p:spPr/>
        <p:txBody>
          <a:bodyPr/>
          <a:lstStyle/>
          <a:p>
            <a:r>
              <a:rPr lang="en-US" dirty="0">
                <a:solidFill>
                  <a:srgbClr val="191300"/>
                </a:solidFill>
              </a:rPr>
              <a:t>In The News</a:t>
            </a:r>
            <a:endParaRPr lang="en-US" dirty="0"/>
          </a:p>
        </p:txBody>
      </p:sp>
      <p:pic>
        <p:nvPicPr>
          <p:cNvPr id="4" name="Picture 3">
            <a:hlinkClick r:id="rId2"/>
            <a:extLst>
              <a:ext uri="{FF2B5EF4-FFF2-40B4-BE49-F238E27FC236}">
                <a16:creationId xmlns:a16="http://schemas.microsoft.com/office/drawing/2014/main" id="{C0CD1394-DCAB-8E5C-F4BC-8EE618C60AAB}"/>
              </a:ext>
            </a:extLst>
          </p:cNvPr>
          <p:cNvPicPr>
            <a:picLocks noChangeAspect="1"/>
          </p:cNvPicPr>
          <p:nvPr/>
        </p:nvPicPr>
        <p:blipFill>
          <a:blip r:embed="rId3"/>
          <a:stretch>
            <a:fillRect/>
          </a:stretch>
        </p:blipFill>
        <p:spPr>
          <a:xfrm>
            <a:off x="498969" y="2256257"/>
            <a:ext cx="4710567" cy="771381"/>
          </a:xfrm>
          <a:prstGeom prst="rect">
            <a:avLst/>
          </a:prstGeom>
          <a:ln>
            <a:solidFill>
              <a:schemeClr val="tx1"/>
            </a:solidFill>
          </a:ln>
        </p:spPr>
      </p:pic>
      <p:pic>
        <p:nvPicPr>
          <p:cNvPr id="14" name="Picture 13">
            <a:extLst>
              <a:ext uri="{FF2B5EF4-FFF2-40B4-BE49-F238E27FC236}">
                <a16:creationId xmlns:a16="http://schemas.microsoft.com/office/drawing/2014/main" id="{FB50ACD8-73B8-666A-7900-C2C143DEFD13}"/>
              </a:ext>
            </a:extLst>
          </p:cNvPr>
          <p:cNvPicPr>
            <a:picLocks noChangeAspect="1"/>
          </p:cNvPicPr>
          <p:nvPr/>
        </p:nvPicPr>
        <p:blipFill>
          <a:blip r:embed="rId4"/>
          <a:stretch>
            <a:fillRect/>
          </a:stretch>
        </p:blipFill>
        <p:spPr>
          <a:xfrm>
            <a:off x="5567640" y="879763"/>
            <a:ext cx="3077391" cy="3383973"/>
          </a:xfrm>
          <a:prstGeom prst="rect">
            <a:avLst/>
          </a:prstGeom>
        </p:spPr>
      </p:pic>
    </p:spTree>
    <p:extLst>
      <p:ext uri="{BB962C8B-B14F-4D97-AF65-F5344CB8AC3E}">
        <p14:creationId xmlns:p14="http://schemas.microsoft.com/office/powerpoint/2010/main" val="616636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2C51-05F2-27A3-9D22-5AB3875F50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E81DFC-4079-148E-AE58-93E2BFFB7A5C}"/>
              </a:ext>
            </a:extLst>
          </p:cNvPr>
          <p:cNvSpPr>
            <a:spLocks noGrp="1"/>
          </p:cNvSpPr>
          <p:nvPr>
            <p:ph type="body" idx="1"/>
          </p:nvPr>
        </p:nvSpPr>
        <p:spPr/>
        <p:txBody>
          <a:bodyPr/>
          <a:lstStyle/>
          <a:p>
            <a:r>
              <a:rPr lang="en-US" b="0" dirty="0">
                <a:solidFill>
                  <a:srgbClr val="000000"/>
                </a:solidFill>
                <a:latin typeface="Arial"/>
                <a:cs typeface="Arial"/>
              </a:rPr>
              <a:t>Recap</a:t>
            </a:r>
          </a:p>
          <a:p>
            <a:r>
              <a:rPr lang="en-US" b="0" dirty="0">
                <a:solidFill>
                  <a:srgbClr val="000000"/>
                </a:solidFill>
                <a:latin typeface="Arial"/>
                <a:cs typeface="Arial"/>
              </a:rPr>
              <a:t>Continuing Modeling Exercise</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Break/Discussion</a:t>
            </a:r>
          </a:p>
          <a:p>
            <a:r>
              <a:rPr lang="en-US" b="0" i="0" u="none" strike="noStrike" cap="none" dirty="0">
                <a:solidFill>
                  <a:srgbClr val="000000"/>
                </a:solidFill>
                <a:latin typeface="Arial"/>
                <a:ea typeface="Arial"/>
                <a:cs typeface="Arial"/>
                <a:sym typeface="Arial"/>
              </a:rPr>
              <a:t>Neural Networks</a:t>
            </a:r>
          </a:p>
          <a:p>
            <a:r>
              <a:rPr lang="en-US" b="0" dirty="0">
                <a:solidFill>
                  <a:srgbClr val="000000"/>
                </a:solidFill>
                <a:latin typeface="Arial"/>
                <a:ea typeface="Arial"/>
                <a:cs typeface="Arial"/>
                <a:sym typeface="Arial"/>
              </a:rPr>
              <a:t>Break</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Neural Network Flavors</a:t>
            </a:r>
            <a:endParaRPr lang="en-US" b="0" i="0" u="none" strike="noStrike" cap="none" dirty="0">
              <a:solidFill>
                <a:srgbClr val="000000"/>
              </a:solidFill>
              <a:latin typeface="Arial"/>
              <a:ea typeface="Arial"/>
              <a:cs typeface="Arial"/>
              <a:sym typeface="Arial"/>
            </a:endParaRPr>
          </a:p>
          <a:p>
            <a:r>
              <a:rPr lang="en-US" b="0" dirty="0">
                <a:solidFill>
                  <a:srgbClr val="000000"/>
                </a:solidFill>
                <a:latin typeface="Arial"/>
                <a:ea typeface="Arial"/>
                <a:cs typeface="Arial"/>
                <a:sym typeface="Arial"/>
              </a:rPr>
              <a:t>Programming Exercise (time permitting)</a:t>
            </a:r>
            <a:endParaRPr lang="en-US" b="0" i="0" u="none" strike="noStrike" cap="none" dirty="0">
              <a:solidFill>
                <a:srgbClr val="000000"/>
              </a:solidFill>
              <a:latin typeface="Arial"/>
              <a:ea typeface="Arial"/>
              <a:cs typeface="Arial"/>
              <a:sym typeface="Arial"/>
            </a:endParaRPr>
          </a:p>
          <a:p>
            <a:endParaRPr lang="en-US" dirty="0"/>
          </a:p>
        </p:txBody>
      </p:sp>
      <p:sp>
        <p:nvSpPr>
          <p:cNvPr id="3" name="Title 2">
            <a:extLst>
              <a:ext uri="{FF2B5EF4-FFF2-40B4-BE49-F238E27FC236}">
                <a16:creationId xmlns:a16="http://schemas.microsoft.com/office/drawing/2014/main" id="{C84B1E17-5707-E869-FC91-7CBA2F6241A5}"/>
              </a:ext>
            </a:extLst>
          </p:cNvPr>
          <p:cNvSpPr>
            <a:spLocks noGrp="1"/>
          </p:cNvSpPr>
          <p:nvPr>
            <p:ph type="title"/>
          </p:nvPr>
        </p:nvSpPr>
        <p:spPr/>
        <p:txBody>
          <a:bodyPr/>
          <a:lstStyle/>
          <a:p>
            <a:r>
              <a:rPr lang="en-US" dirty="0">
                <a:solidFill>
                  <a:srgbClr val="191300"/>
                </a:solidFill>
              </a:rPr>
              <a:t>Outline</a:t>
            </a:r>
            <a:endParaRPr lang="en-US" dirty="0"/>
          </a:p>
        </p:txBody>
      </p:sp>
    </p:spTree>
    <p:extLst>
      <p:ext uri="{BB962C8B-B14F-4D97-AF65-F5344CB8AC3E}">
        <p14:creationId xmlns:p14="http://schemas.microsoft.com/office/powerpoint/2010/main" val="82871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A85B-C649-CE9A-D6F3-29AD1232D2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E502D4-B3DA-71F5-F24B-C3977F8C56DC}"/>
              </a:ext>
            </a:extLst>
          </p:cNvPr>
          <p:cNvSpPr>
            <a:spLocks noGrp="1"/>
          </p:cNvSpPr>
          <p:nvPr>
            <p:ph type="body" idx="1"/>
          </p:nvPr>
        </p:nvSpPr>
        <p:spPr/>
        <p:txBody>
          <a:bodyPr/>
          <a:lstStyle/>
          <a:p>
            <a:r>
              <a:rPr lang="en-US" b="0" i="0" u="none" strike="noStrike" cap="none" dirty="0">
                <a:solidFill>
                  <a:srgbClr val="191300"/>
                </a:solidFill>
                <a:latin typeface="Open Sans"/>
                <a:ea typeface="Open Sans"/>
                <a:cs typeface="Open Sans"/>
                <a:sym typeface="Open Sans"/>
              </a:rPr>
              <a:t>You will need to have the following python packages installed and working for the demos:</a:t>
            </a:r>
          </a:p>
          <a:p>
            <a:pPr lvl="1"/>
            <a:r>
              <a:rPr lang="en-US" sz="1400" b="0" dirty="0"/>
              <a:t>pandas</a:t>
            </a:r>
          </a:p>
          <a:p>
            <a:pPr lvl="1"/>
            <a:r>
              <a:rPr lang="en-US" sz="1400" b="0" dirty="0" err="1">
                <a:sym typeface="Arial"/>
              </a:rPr>
              <a:t>numpy</a:t>
            </a:r>
            <a:endParaRPr lang="en-US" sz="1400" b="0" dirty="0">
              <a:sym typeface="Arial"/>
            </a:endParaRPr>
          </a:p>
          <a:p>
            <a:pPr lvl="1"/>
            <a:r>
              <a:rPr lang="en-US" sz="1400" b="0" dirty="0">
                <a:sym typeface="Arial"/>
              </a:rPr>
              <a:t>seaborn (and/or matplotlib)</a:t>
            </a:r>
          </a:p>
          <a:p>
            <a:pPr lvl="1"/>
            <a:r>
              <a:rPr lang="en-US" sz="1400" b="0" dirty="0" err="1">
                <a:sym typeface="Arial"/>
              </a:rPr>
              <a:t>sklearn</a:t>
            </a:r>
            <a:endParaRPr lang="en-US" sz="1400" b="0" dirty="0">
              <a:sym typeface="Arial"/>
            </a:endParaRPr>
          </a:p>
          <a:p>
            <a:pPr lvl="1"/>
            <a:r>
              <a:rPr lang="en-US" sz="1400" b="0" dirty="0" err="1">
                <a:sym typeface="Arial"/>
              </a:rPr>
              <a:t>statsmodels</a:t>
            </a:r>
            <a:endParaRPr lang="en-US" sz="1400" b="0" dirty="0">
              <a:sym typeface="Arial"/>
            </a:endParaRPr>
          </a:p>
          <a:p>
            <a:pPr lvl="1"/>
            <a:r>
              <a:rPr lang="en-US" sz="1400" b="0" dirty="0">
                <a:sym typeface="Arial"/>
              </a:rPr>
              <a:t>random</a:t>
            </a:r>
          </a:p>
          <a:p>
            <a:pPr lvl="1"/>
            <a:r>
              <a:rPr lang="en-US" sz="1400" b="0" dirty="0">
                <a:sym typeface="Arial"/>
              </a:rPr>
              <a:t>torch</a:t>
            </a:r>
          </a:p>
          <a:p>
            <a:pPr lvl="1"/>
            <a:r>
              <a:rPr lang="en-US" sz="1400" b="0" dirty="0" err="1">
                <a:sym typeface="Arial"/>
              </a:rPr>
              <a:t>pytorch_tabnet</a:t>
            </a:r>
            <a:endParaRPr lang="en-US" sz="1400" b="0" dirty="0">
              <a:sym typeface="Arial"/>
            </a:endParaRPr>
          </a:p>
          <a:p>
            <a:pPr lvl="1"/>
            <a:endParaRPr lang="en-US" sz="1400" b="0" dirty="0">
              <a:sym typeface="Arial"/>
            </a:endParaRPr>
          </a:p>
        </p:txBody>
      </p:sp>
      <p:sp>
        <p:nvSpPr>
          <p:cNvPr id="3" name="Title 2">
            <a:extLst>
              <a:ext uri="{FF2B5EF4-FFF2-40B4-BE49-F238E27FC236}">
                <a16:creationId xmlns:a16="http://schemas.microsoft.com/office/drawing/2014/main" id="{7438EEAE-9EA0-219B-2482-6E27A62BF8BB}"/>
              </a:ext>
            </a:extLst>
          </p:cNvPr>
          <p:cNvSpPr>
            <a:spLocks noGrp="1"/>
          </p:cNvSpPr>
          <p:nvPr>
            <p:ph type="title"/>
          </p:nvPr>
        </p:nvSpPr>
        <p:spPr/>
        <p:txBody>
          <a:bodyPr/>
          <a:lstStyle/>
          <a:p>
            <a:r>
              <a:rPr lang="en-US" dirty="0">
                <a:solidFill>
                  <a:srgbClr val="191300"/>
                </a:solidFill>
              </a:rPr>
              <a:t>You Will Need…</a:t>
            </a:r>
            <a:endParaRPr lang="en-US" dirty="0"/>
          </a:p>
        </p:txBody>
      </p:sp>
    </p:spTree>
    <p:extLst>
      <p:ext uri="{BB962C8B-B14F-4D97-AF65-F5344CB8AC3E}">
        <p14:creationId xmlns:p14="http://schemas.microsoft.com/office/powerpoint/2010/main" val="396232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244C-120F-368A-70F4-67F8AD8874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1629AF-602B-E477-AB23-1692BC8BA986}"/>
              </a:ext>
            </a:extLst>
          </p:cNvPr>
          <p:cNvSpPr>
            <a:spLocks noGrp="1"/>
          </p:cNvSpPr>
          <p:nvPr>
            <p:ph type="title"/>
          </p:nvPr>
        </p:nvSpPr>
        <p:spPr/>
        <p:txBody>
          <a:bodyPr/>
          <a:lstStyle/>
          <a:p>
            <a:r>
              <a:rPr lang="en-US" dirty="0">
                <a:solidFill>
                  <a:srgbClr val="191300"/>
                </a:solidFill>
              </a:rPr>
              <a:t>Recap</a:t>
            </a:r>
            <a:endParaRPr lang="en-US" dirty="0"/>
          </a:p>
        </p:txBody>
      </p:sp>
    </p:spTree>
    <p:extLst>
      <p:ext uri="{BB962C8B-B14F-4D97-AF65-F5344CB8AC3E}">
        <p14:creationId xmlns:p14="http://schemas.microsoft.com/office/powerpoint/2010/main" val="119820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AFBBE-F5D2-E3D0-8014-68F0D8C66C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8455EF-C8A1-7A61-65AE-821B02CAC68A}"/>
              </a:ext>
            </a:extLst>
          </p:cNvPr>
          <p:cNvSpPr>
            <a:spLocks noGrp="1"/>
          </p:cNvSpPr>
          <p:nvPr>
            <p:ph type="title"/>
          </p:nvPr>
        </p:nvSpPr>
        <p:spPr/>
        <p:txBody>
          <a:bodyPr/>
          <a:lstStyle/>
          <a:p>
            <a:r>
              <a:rPr lang="en-US" dirty="0">
                <a:solidFill>
                  <a:srgbClr val="191300"/>
                </a:solidFill>
              </a:rPr>
              <a:t>Notebook</a:t>
            </a:r>
            <a:endParaRPr lang="en-US" dirty="0"/>
          </a:p>
        </p:txBody>
      </p:sp>
    </p:spTree>
    <p:extLst>
      <p:ext uri="{BB962C8B-B14F-4D97-AF65-F5344CB8AC3E}">
        <p14:creationId xmlns:p14="http://schemas.microsoft.com/office/powerpoint/2010/main" val="93927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710EB-E229-4456-0BC0-9E7383D28A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9F9318-FA75-0B60-CAE7-6AE0FE1BD99F}"/>
              </a:ext>
            </a:extLst>
          </p:cNvPr>
          <p:cNvSpPr>
            <a:spLocks noGrp="1"/>
          </p:cNvSpPr>
          <p:nvPr>
            <p:ph type="body" idx="1"/>
          </p:nvPr>
        </p:nvSpPr>
        <p:spPr/>
        <p:txBody>
          <a:bodyPr/>
          <a:lstStyle/>
          <a:p>
            <a:r>
              <a:rPr lang="en-US" sz="2000" b="0" i="0" u="none" strike="noStrike" cap="none" dirty="0">
                <a:solidFill>
                  <a:srgbClr val="191300"/>
                </a:solidFill>
                <a:latin typeface="Open Sans"/>
                <a:ea typeface="Open Sans"/>
                <a:cs typeface="Open Sans"/>
                <a:sym typeface="Open Sans"/>
              </a:rPr>
              <a:t>During break, think about an application of machine learning in your work</a:t>
            </a:r>
          </a:p>
          <a:p>
            <a:pPr lvl="1"/>
            <a:r>
              <a:rPr lang="en-US" sz="1800" b="0" dirty="0"/>
              <a:t>What would you try to predict/group/optimize?</a:t>
            </a:r>
          </a:p>
          <a:p>
            <a:pPr lvl="1"/>
            <a:r>
              <a:rPr lang="en-US" sz="1800" b="0" dirty="0">
                <a:sym typeface="Arial"/>
              </a:rPr>
              <a:t>What are some potential gains from this work?</a:t>
            </a:r>
          </a:p>
          <a:p>
            <a:pPr lvl="1"/>
            <a:r>
              <a:rPr lang="en-US" sz="1800" b="0" dirty="0">
                <a:sym typeface="Arial"/>
              </a:rPr>
              <a:t>What are some roadblocks?</a:t>
            </a:r>
            <a:endParaRPr lang="en-US" sz="600" b="0" dirty="0">
              <a:sym typeface="Arial"/>
            </a:endParaRPr>
          </a:p>
          <a:p>
            <a:pPr lvl="1"/>
            <a:endParaRPr lang="en-US" sz="1400" b="0" dirty="0">
              <a:sym typeface="Arial"/>
            </a:endParaRPr>
          </a:p>
        </p:txBody>
      </p:sp>
      <p:sp>
        <p:nvSpPr>
          <p:cNvPr id="3" name="Title 2">
            <a:extLst>
              <a:ext uri="{FF2B5EF4-FFF2-40B4-BE49-F238E27FC236}">
                <a16:creationId xmlns:a16="http://schemas.microsoft.com/office/drawing/2014/main" id="{692AF3A2-5B1F-40AF-5360-0B7B9B60C925}"/>
              </a:ext>
            </a:extLst>
          </p:cNvPr>
          <p:cNvSpPr>
            <a:spLocks noGrp="1"/>
          </p:cNvSpPr>
          <p:nvPr>
            <p:ph type="title"/>
          </p:nvPr>
        </p:nvSpPr>
        <p:spPr/>
        <p:txBody>
          <a:bodyPr/>
          <a:lstStyle/>
          <a:p>
            <a:r>
              <a:rPr lang="en-US" dirty="0">
                <a:solidFill>
                  <a:srgbClr val="191300"/>
                </a:solidFill>
              </a:rPr>
              <a:t>Break</a:t>
            </a:r>
            <a:endParaRPr lang="en-US" dirty="0"/>
          </a:p>
        </p:txBody>
      </p:sp>
    </p:spTree>
    <p:extLst>
      <p:ext uri="{BB962C8B-B14F-4D97-AF65-F5344CB8AC3E}">
        <p14:creationId xmlns:p14="http://schemas.microsoft.com/office/powerpoint/2010/main" val="4071106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721A-4783-3BF4-B624-59D365A9D9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355D48-C1B1-DEAD-3EF4-ECD3EC45F6E7}"/>
              </a:ext>
            </a:extLst>
          </p:cNvPr>
          <p:cNvSpPr>
            <a:spLocks noGrp="1"/>
          </p:cNvSpPr>
          <p:nvPr>
            <p:ph type="body" idx="1"/>
          </p:nvPr>
        </p:nvSpPr>
        <p:spPr/>
        <p:txBody>
          <a:bodyPr/>
          <a:lstStyle/>
          <a:p>
            <a:r>
              <a:rPr lang="en-US" sz="2000" b="0" i="0" u="none" strike="noStrike" cap="none" dirty="0">
                <a:solidFill>
                  <a:srgbClr val="191300"/>
                </a:solidFill>
                <a:latin typeface="Open Sans"/>
                <a:ea typeface="Open Sans"/>
                <a:cs typeface="Open Sans"/>
                <a:sym typeface="Open Sans"/>
              </a:rPr>
              <a:t>During break, think about an application of machine learning in your work</a:t>
            </a:r>
          </a:p>
          <a:p>
            <a:pPr lvl="1"/>
            <a:r>
              <a:rPr lang="en-US" sz="1800" b="0" dirty="0"/>
              <a:t>What would you try to predict/group/optimize?</a:t>
            </a:r>
          </a:p>
          <a:p>
            <a:pPr lvl="1"/>
            <a:r>
              <a:rPr lang="en-US" sz="1800" b="0" dirty="0">
                <a:sym typeface="Arial"/>
              </a:rPr>
              <a:t>What are some potential gains from this work?</a:t>
            </a:r>
          </a:p>
          <a:p>
            <a:pPr lvl="1"/>
            <a:r>
              <a:rPr lang="en-US" sz="1800" b="0" dirty="0">
                <a:sym typeface="Arial"/>
              </a:rPr>
              <a:t>What are some roadblocks?</a:t>
            </a:r>
            <a:endParaRPr lang="en-US" sz="600" b="0" dirty="0">
              <a:sym typeface="Arial"/>
            </a:endParaRPr>
          </a:p>
          <a:p>
            <a:pPr lvl="1"/>
            <a:endParaRPr lang="en-US" sz="1050" b="0" dirty="0">
              <a:sym typeface="Arial"/>
            </a:endParaRPr>
          </a:p>
          <a:p>
            <a:pPr lvl="1"/>
            <a:r>
              <a:rPr lang="en-US" sz="1800" b="0" dirty="0">
                <a:sym typeface="Arial"/>
              </a:rPr>
              <a:t>For Lavi:</a:t>
            </a:r>
          </a:p>
          <a:p>
            <a:pPr lvl="2"/>
            <a:r>
              <a:rPr lang="en-US" b="0" dirty="0">
                <a:sym typeface="Arial"/>
              </a:rPr>
              <a:t>Predict students’ major enrollment</a:t>
            </a:r>
          </a:p>
        </p:txBody>
      </p:sp>
      <p:sp>
        <p:nvSpPr>
          <p:cNvPr id="3" name="Title 2">
            <a:extLst>
              <a:ext uri="{FF2B5EF4-FFF2-40B4-BE49-F238E27FC236}">
                <a16:creationId xmlns:a16="http://schemas.microsoft.com/office/drawing/2014/main" id="{B14F871C-ED47-4227-6265-C867DA20A794}"/>
              </a:ext>
            </a:extLst>
          </p:cNvPr>
          <p:cNvSpPr>
            <a:spLocks noGrp="1"/>
          </p:cNvSpPr>
          <p:nvPr>
            <p:ph type="title"/>
          </p:nvPr>
        </p:nvSpPr>
        <p:spPr/>
        <p:txBody>
          <a:bodyPr/>
          <a:lstStyle/>
          <a:p>
            <a:r>
              <a:rPr lang="en-US" dirty="0">
                <a:solidFill>
                  <a:srgbClr val="191300"/>
                </a:solidFill>
              </a:rPr>
              <a:t>Break</a:t>
            </a:r>
            <a:endParaRPr lang="en-US" dirty="0"/>
          </a:p>
        </p:txBody>
      </p:sp>
    </p:spTree>
    <p:extLst>
      <p:ext uri="{BB962C8B-B14F-4D97-AF65-F5344CB8AC3E}">
        <p14:creationId xmlns:p14="http://schemas.microsoft.com/office/powerpoint/2010/main" val="1396708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2C10-3CA4-611F-2242-EFCE221BB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853EB6-E409-A581-6F52-ADF07FAF7070}"/>
              </a:ext>
            </a:extLst>
          </p:cNvPr>
          <p:cNvSpPr>
            <a:spLocks noGrp="1"/>
          </p:cNvSpPr>
          <p:nvPr>
            <p:ph type="body" idx="1"/>
          </p:nvPr>
        </p:nvSpPr>
        <p:spPr/>
        <p:txBody>
          <a:bodyPr/>
          <a:lstStyle/>
          <a:p>
            <a:r>
              <a:rPr lang="en-US" sz="2000" b="0" i="0" u="none" strike="noStrike" cap="none" dirty="0">
                <a:solidFill>
                  <a:srgbClr val="191300"/>
                </a:solidFill>
                <a:latin typeface="Open Sans"/>
                <a:ea typeface="Open Sans"/>
                <a:cs typeface="Open Sans"/>
                <a:sym typeface="Open Sans"/>
              </a:rPr>
              <a:t>During break, think about an application of machine learning in your work</a:t>
            </a:r>
          </a:p>
          <a:p>
            <a:pPr lvl="1"/>
            <a:r>
              <a:rPr lang="en-US" sz="1800" b="0" dirty="0"/>
              <a:t>What would you try to predict/group/optimize?</a:t>
            </a:r>
          </a:p>
          <a:p>
            <a:pPr lvl="1"/>
            <a:r>
              <a:rPr lang="en-US" sz="1800" b="0" dirty="0">
                <a:sym typeface="Arial"/>
              </a:rPr>
              <a:t>What are some potential gains from this work?</a:t>
            </a:r>
          </a:p>
          <a:p>
            <a:pPr lvl="1"/>
            <a:r>
              <a:rPr lang="en-US" sz="1800" b="0" dirty="0">
                <a:sym typeface="Arial"/>
              </a:rPr>
              <a:t>What are some roadblocks?</a:t>
            </a:r>
            <a:endParaRPr lang="en-US" sz="600" b="0" dirty="0">
              <a:sym typeface="Arial"/>
            </a:endParaRPr>
          </a:p>
          <a:p>
            <a:pPr lvl="1"/>
            <a:endParaRPr lang="en-US" sz="1050" b="0" dirty="0">
              <a:sym typeface="Arial"/>
            </a:endParaRPr>
          </a:p>
          <a:p>
            <a:pPr lvl="1"/>
            <a:r>
              <a:rPr lang="en-US" sz="1800" b="0" dirty="0">
                <a:sym typeface="Arial"/>
              </a:rPr>
              <a:t>For Lavi:</a:t>
            </a:r>
          </a:p>
          <a:p>
            <a:pPr lvl="2"/>
            <a:r>
              <a:rPr lang="en-US" b="0" dirty="0">
                <a:sym typeface="Arial"/>
              </a:rPr>
              <a:t>Predict students’ major enrollment</a:t>
            </a:r>
          </a:p>
          <a:p>
            <a:pPr lvl="2"/>
            <a:r>
              <a:rPr lang="en-US" b="0" dirty="0">
                <a:sym typeface="Arial"/>
              </a:rPr>
              <a:t>Allows for better resource allocation and planning</a:t>
            </a:r>
          </a:p>
        </p:txBody>
      </p:sp>
      <p:sp>
        <p:nvSpPr>
          <p:cNvPr id="3" name="Title 2">
            <a:extLst>
              <a:ext uri="{FF2B5EF4-FFF2-40B4-BE49-F238E27FC236}">
                <a16:creationId xmlns:a16="http://schemas.microsoft.com/office/drawing/2014/main" id="{074053B1-91BA-5A01-C98C-CF5432F064F2}"/>
              </a:ext>
            </a:extLst>
          </p:cNvPr>
          <p:cNvSpPr>
            <a:spLocks noGrp="1"/>
          </p:cNvSpPr>
          <p:nvPr>
            <p:ph type="title"/>
          </p:nvPr>
        </p:nvSpPr>
        <p:spPr/>
        <p:txBody>
          <a:bodyPr/>
          <a:lstStyle/>
          <a:p>
            <a:r>
              <a:rPr lang="en-US" dirty="0">
                <a:solidFill>
                  <a:srgbClr val="191300"/>
                </a:solidFill>
              </a:rPr>
              <a:t>Break</a:t>
            </a:r>
            <a:endParaRPr lang="en-US" dirty="0"/>
          </a:p>
        </p:txBody>
      </p:sp>
    </p:spTree>
    <p:extLst>
      <p:ext uri="{BB962C8B-B14F-4D97-AF65-F5344CB8AC3E}">
        <p14:creationId xmlns:p14="http://schemas.microsoft.com/office/powerpoint/2010/main" val="384702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34799-3E7A-A805-CC34-5C483094A0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7DA306-3C05-F460-BFDF-823848ED2A50}"/>
              </a:ext>
            </a:extLst>
          </p:cNvPr>
          <p:cNvSpPr>
            <a:spLocks noGrp="1"/>
          </p:cNvSpPr>
          <p:nvPr>
            <p:ph type="body" idx="1"/>
          </p:nvPr>
        </p:nvSpPr>
        <p:spPr/>
        <p:txBody>
          <a:bodyPr/>
          <a:lstStyle/>
          <a:p>
            <a:r>
              <a:rPr lang="en-US" sz="2000" b="0" i="0" u="none" strike="noStrike" cap="none" dirty="0">
                <a:solidFill>
                  <a:srgbClr val="191300"/>
                </a:solidFill>
                <a:latin typeface="Open Sans"/>
                <a:ea typeface="Open Sans"/>
                <a:cs typeface="Open Sans"/>
                <a:sym typeface="Open Sans"/>
              </a:rPr>
              <a:t>During break, think about an application of machine learning in your work</a:t>
            </a:r>
          </a:p>
          <a:p>
            <a:pPr lvl="1"/>
            <a:r>
              <a:rPr lang="en-US" sz="1800" b="0" dirty="0"/>
              <a:t>What would you try to predict/group/optimize?</a:t>
            </a:r>
          </a:p>
          <a:p>
            <a:pPr lvl="1"/>
            <a:r>
              <a:rPr lang="en-US" sz="1800" b="0" dirty="0">
                <a:sym typeface="Arial"/>
              </a:rPr>
              <a:t>What are some potential gains from this work?</a:t>
            </a:r>
          </a:p>
          <a:p>
            <a:pPr lvl="1"/>
            <a:r>
              <a:rPr lang="en-US" sz="1800" b="0" dirty="0">
                <a:sym typeface="Arial"/>
              </a:rPr>
              <a:t>What are some roadblocks?</a:t>
            </a:r>
            <a:endParaRPr lang="en-US" sz="600" b="0" dirty="0">
              <a:sym typeface="Arial"/>
            </a:endParaRPr>
          </a:p>
          <a:p>
            <a:pPr lvl="1"/>
            <a:endParaRPr lang="en-US" sz="1050" b="0" dirty="0">
              <a:sym typeface="Arial"/>
            </a:endParaRPr>
          </a:p>
          <a:p>
            <a:pPr lvl="1"/>
            <a:r>
              <a:rPr lang="en-US" sz="1800" b="0" dirty="0">
                <a:sym typeface="Arial"/>
              </a:rPr>
              <a:t>For Lavi:</a:t>
            </a:r>
          </a:p>
          <a:p>
            <a:pPr lvl="2"/>
            <a:r>
              <a:rPr lang="en-US" b="0" dirty="0">
                <a:sym typeface="Arial"/>
              </a:rPr>
              <a:t>Predict students’ major enrollment</a:t>
            </a:r>
          </a:p>
          <a:p>
            <a:pPr lvl="2"/>
            <a:r>
              <a:rPr lang="en-US" b="0" dirty="0">
                <a:sym typeface="Arial"/>
              </a:rPr>
              <a:t>Allows for better resource allocation and planning</a:t>
            </a:r>
          </a:p>
          <a:p>
            <a:pPr lvl="2"/>
            <a:r>
              <a:rPr lang="en-US" b="0" dirty="0">
                <a:sym typeface="Arial"/>
              </a:rPr>
              <a:t>Resources. Also, students are (very) unpredictable!</a:t>
            </a:r>
          </a:p>
        </p:txBody>
      </p:sp>
      <p:sp>
        <p:nvSpPr>
          <p:cNvPr id="3" name="Title 2">
            <a:extLst>
              <a:ext uri="{FF2B5EF4-FFF2-40B4-BE49-F238E27FC236}">
                <a16:creationId xmlns:a16="http://schemas.microsoft.com/office/drawing/2014/main" id="{22D1B8BE-2812-561D-255E-68E4231E7AAA}"/>
              </a:ext>
            </a:extLst>
          </p:cNvPr>
          <p:cNvSpPr>
            <a:spLocks noGrp="1"/>
          </p:cNvSpPr>
          <p:nvPr>
            <p:ph type="title"/>
          </p:nvPr>
        </p:nvSpPr>
        <p:spPr/>
        <p:txBody>
          <a:bodyPr/>
          <a:lstStyle/>
          <a:p>
            <a:r>
              <a:rPr lang="en-US" dirty="0">
                <a:solidFill>
                  <a:srgbClr val="191300"/>
                </a:solidFill>
              </a:rPr>
              <a:t>Break</a:t>
            </a:r>
            <a:endParaRPr lang="en-US" dirty="0"/>
          </a:p>
        </p:txBody>
      </p:sp>
    </p:spTree>
    <p:extLst>
      <p:ext uri="{BB962C8B-B14F-4D97-AF65-F5344CB8AC3E}">
        <p14:creationId xmlns:p14="http://schemas.microsoft.com/office/powerpoint/2010/main" val="27709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5B216-81F3-B4FB-929B-4300283861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2FA761-FA05-0CAF-2047-2BA2E4FC3A04}"/>
              </a:ext>
            </a:extLst>
          </p:cNvPr>
          <p:cNvSpPr>
            <a:spLocks noGrp="1"/>
          </p:cNvSpPr>
          <p:nvPr>
            <p:ph type="title"/>
          </p:nvPr>
        </p:nvSpPr>
        <p:spPr/>
        <p:txBody>
          <a:bodyPr/>
          <a:lstStyle/>
          <a:p>
            <a:r>
              <a:rPr lang="en-US" dirty="0">
                <a:solidFill>
                  <a:srgbClr val="191300"/>
                </a:solidFill>
              </a:rPr>
              <a:t>Neurons</a:t>
            </a:r>
            <a:endParaRPr lang="en-US" dirty="0"/>
          </a:p>
        </p:txBody>
      </p:sp>
      <p:sp>
        <p:nvSpPr>
          <p:cNvPr id="6" name="Text Placeholder 1">
            <a:extLst>
              <a:ext uri="{FF2B5EF4-FFF2-40B4-BE49-F238E27FC236}">
                <a16:creationId xmlns:a16="http://schemas.microsoft.com/office/drawing/2014/main" id="{3CC6833C-3EBA-1351-E156-FDD9C57EF1B8}"/>
              </a:ext>
            </a:extLst>
          </p:cNvPr>
          <p:cNvSpPr>
            <a:spLocks noGrp="1"/>
          </p:cNvSpPr>
          <p:nvPr>
            <p:ph type="body" idx="1"/>
          </p:nvPr>
        </p:nvSpPr>
        <p:spPr>
          <a:xfrm>
            <a:off x="447923" y="1305217"/>
            <a:ext cx="8197114" cy="2365901"/>
          </a:xfrm>
        </p:spPr>
        <p:txBody>
          <a:bodyPr/>
          <a:lstStyle/>
          <a:p>
            <a:pPr marL="0" indent="0">
              <a:buNone/>
            </a:pPr>
            <a:r>
              <a:rPr lang="en-US" sz="1800" b="0" dirty="0"/>
              <a:t>“I could not help but wonder if this new ‘Deep Learning’ was anything fancy or just a scaled up version of the ‘artificial neural nets’ that were already developed by the late 80s. And let me tell you, the answer is quite a story — the story of not just neural nets, not just of a sequence of research breakthroughs that make Deep Learning somewhat more interesting than ‘big neural nets’, but most of all of how several unyielding researchers made it through dark decades of banishment to finally redeem neural nets and achieve the dream of Deep Learning.”</a:t>
            </a:r>
          </a:p>
          <a:p>
            <a:pPr marL="0" indent="0" algn="r">
              <a:buNone/>
            </a:pPr>
            <a:r>
              <a:rPr lang="en-US" sz="1800" b="0" dirty="0"/>
              <a:t>- Andrey </a:t>
            </a:r>
            <a:r>
              <a:rPr lang="en-US" sz="1800" b="0" dirty="0" err="1"/>
              <a:t>Kurenkov</a:t>
            </a:r>
            <a:endParaRPr lang="en-US" sz="1800" b="0" dirty="0"/>
          </a:p>
          <a:p>
            <a:pPr>
              <a:buSzPct val="100000"/>
            </a:pPr>
            <a:endParaRPr lang="en-US" sz="2200" b="0" dirty="0"/>
          </a:p>
        </p:txBody>
      </p:sp>
    </p:spTree>
    <p:extLst>
      <p:ext uri="{BB962C8B-B14F-4D97-AF65-F5344CB8AC3E}">
        <p14:creationId xmlns:p14="http://schemas.microsoft.com/office/powerpoint/2010/main" val="429477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A6BE-9B71-192A-AAAC-9F0FFA3EB2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C9E155-6DDE-4478-B0FD-E38D2B1BBAEA}"/>
              </a:ext>
            </a:extLst>
          </p:cNvPr>
          <p:cNvSpPr>
            <a:spLocks noGrp="1"/>
          </p:cNvSpPr>
          <p:nvPr>
            <p:ph type="title"/>
          </p:nvPr>
        </p:nvSpPr>
        <p:spPr/>
        <p:txBody>
          <a:bodyPr/>
          <a:lstStyle/>
          <a:p>
            <a:r>
              <a:rPr lang="en-US" dirty="0">
                <a:solidFill>
                  <a:srgbClr val="191300"/>
                </a:solidFill>
              </a:rPr>
              <a:t>Neurons</a:t>
            </a:r>
            <a:endParaRPr lang="en-US" dirty="0"/>
          </a:p>
        </p:txBody>
      </p:sp>
      <p:pic>
        <p:nvPicPr>
          <p:cNvPr id="5" name="Picture 2">
            <a:extLst>
              <a:ext uri="{FF2B5EF4-FFF2-40B4-BE49-F238E27FC236}">
                <a16:creationId xmlns:a16="http://schemas.microsoft.com/office/drawing/2014/main" id="{01200323-9710-C5BD-80BA-CBDF0AA87E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631" y="1206849"/>
            <a:ext cx="4597689" cy="2964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82CBAC-2B92-39DE-EB9D-F3A551C3352E}"/>
              </a:ext>
            </a:extLst>
          </p:cNvPr>
          <p:cNvSpPr txBox="1"/>
          <p:nvPr/>
        </p:nvSpPr>
        <p:spPr>
          <a:xfrm>
            <a:off x="6714399" y="3801997"/>
            <a:ext cx="1828800" cy="276999"/>
          </a:xfrm>
          <a:prstGeom prst="rect">
            <a:avLst/>
          </a:prstGeom>
          <a:noFill/>
        </p:spPr>
        <p:txBody>
          <a:bodyPr wrap="square" rtlCol="0">
            <a:spAutoFit/>
          </a:bodyPr>
          <a:lstStyle/>
          <a:p>
            <a:r>
              <a:rPr lang="en-US" sz="1200" dirty="0" err="1"/>
              <a:t>Blausen</a:t>
            </a:r>
            <a:r>
              <a:rPr lang="en-US" sz="1200" dirty="0"/>
              <a:t> Medical</a:t>
            </a:r>
          </a:p>
        </p:txBody>
      </p:sp>
    </p:spTree>
    <p:extLst>
      <p:ext uri="{BB962C8B-B14F-4D97-AF65-F5344CB8AC3E}">
        <p14:creationId xmlns:p14="http://schemas.microsoft.com/office/powerpoint/2010/main" val="27473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EFF5-5F83-E39C-6F1F-D9530854D6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0EC6E8-3E16-1234-2953-D5D946B5EE27}"/>
              </a:ext>
            </a:extLst>
          </p:cNvPr>
          <p:cNvSpPr>
            <a:spLocks noGrp="1"/>
          </p:cNvSpPr>
          <p:nvPr>
            <p:ph type="title"/>
          </p:nvPr>
        </p:nvSpPr>
        <p:spPr/>
        <p:txBody>
          <a:bodyPr/>
          <a:lstStyle/>
          <a:p>
            <a:r>
              <a:rPr lang="en-US" dirty="0">
                <a:solidFill>
                  <a:srgbClr val="191300"/>
                </a:solidFill>
              </a:rPr>
              <a:t>Neurons</a:t>
            </a:r>
            <a:endParaRPr lang="en-US" dirty="0"/>
          </a:p>
        </p:txBody>
      </p:sp>
      <p:sp>
        <p:nvSpPr>
          <p:cNvPr id="6" name="Text Placeholder 1">
            <a:extLst>
              <a:ext uri="{FF2B5EF4-FFF2-40B4-BE49-F238E27FC236}">
                <a16:creationId xmlns:a16="http://schemas.microsoft.com/office/drawing/2014/main" id="{00F9CE77-E4A2-B49A-78F1-B04313A0FAE2}"/>
              </a:ext>
            </a:extLst>
          </p:cNvPr>
          <p:cNvSpPr>
            <a:spLocks noGrp="1"/>
          </p:cNvSpPr>
          <p:nvPr>
            <p:ph type="body" idx="1"/>
          </p:nvPr>
        </p:nvSpPr>
        <p:spPr>
          <a:xfrm>
            <a:off x="447923" y="1305217"/>
            <a:ext cx="8197114" cy="2365901"/>
          </a:xfrm>
        </p:spPr>
        <p:txBody>
          <a:bodyPr/>
          <a:lstStyle/>
          <a:p>
            <a:pPr>
              <a:buSzPct val="100000"/>
            </a:pPr>
            <a:r>
              <a:rPr lang="en-US" sz="1800" b="0" dirty="0"/>
              <a:t>All neurons are electrically excitable, maintaining voltage gradients across their membranes via metabolically-driven ion pumps</a:t>
            </a:r>
          </a:p>
          <a:p>
            <a:endParaRPr lang="en-US" sz="1800" b="0" dirty="0"/>
          </a:p>
          <a:p>
            <a:pPr>
              <a:buSzPct val="100000"/>
            </a:pPr>
            <a:endParaRPr lang="en-US" sz="2200" b="0" dirty="0"/>
          </a:p>
        </p:txBody>
      </p:sp>
    </p:spTree>
    <p:extLst>
      <p:ext uri="{BB962C8B-B14F-4D97-AF65-F5344CB8AC3E}">
        <p14:creationId xmlns:p14="http://schemas.microsoft.com/office/powerpoint/2010/main" val="286031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996B-6C7B-62AC-D589-F30EB3AC8D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9FECCB-6C5D-75D0-E236-9D75D54155D9}"/>
              </a:ext>
            </a:extLst>
          </p:cNvPr>
          <p:cNvSpPr>
            <a:spLocks noGrp="1"/>
          </p:cNvSpPr>
          <p:nvPr>
            <p:ph type="title"/>
          </p:nvPr>
        </p:nvSpPr>
        <p:spPr/>
        <p:txBody>
          <a:bodyPr/>
          <a:lstStyle/>
          <a:p>
            <a:r>
              <a:rPr lang="en-US" dirty="0">
                <a:solidFill>
                  <a:srgbClr val="191300"/>
                </a:solidFill>
              </a:rPr>
              <a:t>Neurons</a:t>
            </a:r>
            <a:endParaRPr lang="en-US" dirty="0"/>
          </a:p>
        </p:txBody>
      </p:sp>
      <p:sp>
        <p:nvSpPr>
          <p:cNvPr id="6" name="Text Placeholder 1">
            <a:extLst>
              <a:ext uri="{FF2B5EF4-FFF2-40B4-BE49-F238E27FC236}">
                <a16:creationId xmlns:a16="http://schemas.microsoft.com/office/drawing/2014/main" id="{1A048D72-55D7-0173-FFB4-864F66DF207B}"/>
              </a:ext>
            </a:extLst>
          </p:cNvPr>
          <p:cNvSpPr>
            <a:spLocks noGrp="1"/>
          </p:cNvSpPr>
          <p:nvPr>
            <p:ph type="body" idx="1"/>
          </p:nvPr>
        </p:nvSpPr>
        <p:spPr>
          <a:xfrm>
            <a:off x="447923" y="1305217"/>
            <a:ext cx="8197114" cy="2365901"/>
          </a:xfrm>
        </p:spPr>
        <p:txBody>
          <a:bodyPr/>
          <a:lstStyle/>
          <a:p>
            <a:pPr>
              <a:buSzPct val="100000"/>
            </a:pPr>
            <a:r>
              <a:rPr lang="en-US" sz="1800" b="0" dirty="0"/>
              <a:t>All neurons are electrically excitable, maintaining voltage gradients across their membranes via metabolically-driven ion pumps</a:t>
            </a:r>
          </a:p>
          <a:p>
            <a:endParaRPr lang="en-US" sz="1800" b="0" dirty="0"/>
          </a:p>
          <a:p>
            <a:pPr>
              <a:buSzPct val="100000"/>
            </a:pPr>
            <a:r>
              <a:rPr lang="en-US" sz="1800" b="0" dirty="0"/>
              <a:t>If the voltage changes by a large enough amount, an action potential is generated</a:t>
            </a:r>
          </a:p>
          <a:p>
            <a:pPr lvl="1"/>
            <a:r>
              <a:rPr lang="en-US" sz="1600" b="0" dirty="0"/>
              <a:t>Action potentials are all-or-nothing responses</a:t>
            </a:r>
          </a:p>
          <a:p>
            <a:pPr>
              <a:buSzPct val="100000"/>
            </a:pPr>
            <a:endParaRPr lang="en-US" sz="2200" b="0" dirty="0"/>
          </a:p>
        </p:txBody>
      </p:sp>
    </p:spTree>
    <p:extLst>
      <p:ext uri="{BB962C8B-B14F-4D97-AF65-F5344CB8AC3E}">
        <p14:creationId xmlns:p14="http://schemas.microsoft.com/office/powerpoint/2010/main" val="1211857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37A7B-4AD3-777F-E380-8DC950D074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A96690-8A39-BFA3-DA9D-D164C8D9E545}"/>
              </a:ext>
            </a:extLst>
          </p:cNvPr>
          <p:cNvSpPr>
            <a:spLocks noGrp="1"/>
          </p:cNvSpPr>
          <p:nvPr>
            <p:ph type="title"/>
          </p:nvPr>
        </p:nvSpPr>
        <p:spPr/>
        <p:txBody>
          <a:bodyPr/>
          <a:lstStyle/>
          <a:p>
            <a:r>
              <a:rPr lang="en-US" dirty="0">
                <a:solidFill>
                  <a:srgbClr val="191300"/>
                </a:solidFill>
              </a:rPr>
              <a:t>Neurons</a:t>
            </a:r>
            <a:endParaRPr lang="en-US" dirty="0"/>
          </a:p>
        </p:txBody>
      </p:sp>
      <p:sp>
        <p:nvSpPr>
          <p:cNvPr id="6" name="Text Placeholder 1">
            <a:extLst>
              <a:ext uri="{FF2B5EF4-FFF2-40B4-BE49-F238E27FC236}">
                <a16:creationId xmlns:a16="http://schemas.microsoft.com/office/drawing/2014/main" id="{FB5F635D-6EA2-2888-979B-DCC68BE5E294}"/>
              </a:ext>
            </a:extLst>
          </p:cNvPr>
          <p:cNvSpPr>
            <a:spLocks noGrp="1"/>
          </p:cNvSpPr>
          <p:nvPr>
            <p:ph type="body" idx="1"/>
          </p:nvPr>
        </p:nvSpPr>
        <p:spPr>
          <a:xfrm>
            <a:off x="447923" y="1305217"/>
            <a:ext cx="8197114" cy="2365901"/>
          </a:xfrm>
        </p:spPr>
        <p:txBody>
          <a:bodyPr/>
          <a:lstStyle/>
          <a:p>
            <a:pPr>
              <a:buSzPct val="100000"/>
            </a:pPr>
            <a:r>
              <a:rPr lang="en-US" sz="1800" b="0" dirty="0"/>
              <a:t>All neurons are electrically excitable, maintaining voltage gradients across their membranes via metabolically-driven ion pumps</a:t>
            </a:r>
          </a:p>
          <a:p>
            <a:endParaRPr lang="en-US" sz="1800" b="0" dirty="0"/>
          </a:p>
          <a:p>
            <a:pPr>
              <a:buSzPct val="100000"/>
            </a:pPr>
            <a:r>
              <a:rPr lang="en-US" sz="1800" b="0" dirty="0"/>
              <a:t>If the voltage changes by a large enough amount, an action potential is generated</a:t>
            </a:r>
          </a:p>
          <a:p>
            <a:pPr lvl="1"/>
            <a:r>
              <a:rPr lang="en-US" sz="1600" b="0" dirty="0"/>
              <a:t>Action potentials are all-or-nothing responses</a:t>
            </a:r>
          </a:p>
          <a:p>
            <a:endParaRPr lang="en-US" sz="1800" b="0" dirty="0"/>
          </a:p>
          <a:p>
            <a:pPr>
              <a:buSzPct val="100000"/>
            </a:pPr>
            <a:r>
              <a:rPr lang="en-US" sz="1800" b="0" dirty="0"/>
              <a:t>These action potentials move along axons and activate synaptic connections with other neurons</a:t>
            </a:r>
          </a:p>
          <a:p>
            <a:pPr>
              <a:buSzPct val="100000"/>
            </a:pPr>
            <a:endParaRPr lang="en-US" sz="2200" b="0" dirty="0"/>
          </a:p>
        </p:txBody>
      </p:sp>
    </p:spTree>
    <p:extLst>
      <p:ext uri="{BB962C8B-B14F-4D97-AF65-F5344CB8AC3E}">
        <p14:creationId xmlns:p14="http://schemas.microsoft.com/office/powerpoint/2010/main" val="37945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5366-F8DE-CA9E-808C-0818C297C4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ADC5A-4157-9FE4-6BCE-DB915A51A534}"/>
              </a:ext>
            </a:extLst>
          </p:cNvPr>
          <p:cNvSpPr>
            <a:spLocks noGrp="1"/>
          </p:cNvSpPr>
          <p:nvPr>
            <p:ph type="title"/>
          </p:nvPr>
        </p:nvSpPr>
        <p:spPr/>
        <p:txBody>
          <a:bodyPr/>
          <a:lstStyle/>
          <a:p>
            <a:r>
              <a:rPr lang="en-US" dirty="0">
                <a:solidFill>
                  <a:srgbClr val="191300"/>
                </a:solidFill>
              </a:rPr>
              <a:t>A Data Scientist</a:t>
            </a:r>
            <a:endParaRPr lang="en-US" dirty="0"/>
          </a:p>
        </p:txBody>
      </p:sp>
      <p:grpSp>
        <p:nvGrpSpPr>
          <p:cNvPr id="7" name="Group 6">
            <a:extLst>
              <a:ext uri="{FF2B5EF4-FFF2-40B4-BE49-F238E27FC236}">
                <a16:creationId xmlns:a16="http://schemas.microsoft.com/office/drawing/2014/main" id="{180DD500-9890-1EC8-63C5-5D158A959305}"/>
              </a:ext>
            </a:extLst>
          </p:cNvPr>
          <p:cNvGrpSpPr/>
          <p:nvPr/>
        </p:nvGrpSpPr>
        <p:grpSpPr>
          <a:xfrm>
            <a:off x="3049678" y="1105936"/>
            <a:ext cx="3836152" cy="3073644"/>
            <a:chOff x="3658405" y="1143000"/>
            <a:chExt cx="7200711" cy="5769433"/>
          </a:xfrm>
        </p:grpSpPr>
        <p:pic>
          <p:nvPicPr>
            <p:cNvPr id="8" name="Picture 4" descr="DataScientist_Diagram">
              <a:extLst>
                <a:ext uri="{FF2B5EF4-FFF2-40B4-BE49-F238E27FC236}">
                  <a16:creationId xmlns:a16="http://schemas.microsoft.com/office/drawing/2014/main" id="{4D8BA392-1464-FB49-A95A-FE6CB761B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405"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6E4635-5F50-F905-C532-769F33E6E160}"/>
                </a:ext>
              </a:extLst>
            </p:cNvPr>
            <p:cNvSpPr txBox="1"/>
            <p:nvPr/>
          </p:nvSpPr>
          <p:spPr>
            <a:xfrm>
              <a:off x="7524806" y="6392488"/>
              <a:ext cx="3334310" cy="519945"/>
            </a:xfrm>
            <a:prstGeom prst="rect">
              <a:avLst/>
            </a:prstGeom>
            <a:noFill/>
          </p:spPr>
          <p:txBody>
            <a:bodyPr wrap="square" rtlCol="0">
              <a:spAutoFit/>
            </a:bodyPr>
            <a:lstStyle/>
            <a:p>
              <a:r>
                <a:rPr lang="en-US" sz="1200" i="1" dirty="0"/>
                <a:t>Stephan </a:t>
              </a:r>
              <a:r>
                <a:rPr lang="en-US" sz="1200" i="1" dirty="0" err="1"/>
                <a:t>Kolassa</a:t>
              </a:r>
              <a:endParaRPr lang="en-US" sz="1200" i="1" dirty="0"/>
            </a:p>
          </p:txBody>
        </p:sp>
      </p:grpSp>
      <p:cxnSp>
        <p:nvCxnSpPr>
          <p:cNvPr id="4" name="Straight Arrow Connector 3">
            <a:extLst>
              <a:ext uri="{FF2B5EF4-FFF2-40B4-BE49-F238E27FC236}">
                <a16:creationId xmlns:a16="http://schemas.microsoft.com/office/drawing/2014/main" id="{F5838785-B278-B5B4-A36D-BE335353024E}"/>
              </a:ext>
            </a:extLst>
          </p:cNvPr>
          <p:cNvCxnSpPr/>
          <p:nvPr/>
        </p:nvCxnSpPr>
        <p:spPr>
          <a:xfrm flipH="1">
            <a:off x="5955527" y="1860605"/>
            <a:ext cx="524786" cy="135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C3631F-1251-21A1-8A3E-8FFA84762505}"/>
              </a:ext>
            </a:extLst>
          </p:cNvPr>
          <p:cNvSpPr txBox="1"/>
          <p:nvPr/>
        </p:nvSpPr>
        <p:spPr>
          <a:xfrm>
            <a:off x="6480313" y="1620414"/>
            <a:ext cx="1661823" cy="307777"/>
          </a:xfrm>
          <a:prstGeom prst="rect">
            <a:avLst/>
          </a:prstGeom>
          <a:noFill/>
        </p:spPr>
        <p:txBody>
          <a:bodyPr wrap="square" rtlCol="0">
            <a:spAutoFit/>
          </a:bodyPr>
          <a:lstStyle/>
          <a:p>
            <a:r>
              <a:rPr lang="en-US" dirty="0"/>
              <a:t>Domain expertise</a:t>
            </a:r>
          </a:p>
        </p:txBody>
      </p:sp>
      <p:sp>
        <p:nvSpPr>
          <p:cNvPr id="12" name="TextBox 11">
            <a:extLst>
              <a:ext uri="{FF2B5EF4-FFF2-40B4-BE49-F238E27FC236}">
                <a16:creationId xmlns:a16="http://schemas.microsoft.com/office/drawing/2014/main" id="{5AC44C01-BA87-39EB-4107-6EC0921C809A}"/>
              </a:ext>
            </a:extLst>
          </p:cNvPr>
          <p:cNvSpPr txBox="1"/>
          <p:nvPr/>
        </p:nvSpPr>
        <p:spPr>
          <a:xfrm>
            <a:off x="878619" y="2830083"/>
            <a:ext cx="2269435" cy="523220"/>
          </a:xfrm>
          <a:prstGeom prst="rect">
            <a:avLst/>
          </a:prstGeom>
          <a:noFill/>
        </p:spPr>
        <p:txBody>
          <a:bodyPr wrap="square" rtlCol="0">
            <a:spAutoFit/>
          </a:bodyPr>
          <a:lstStyle/>
          <a:p>
            <a:r>
              <a:rPr lang="en-US" sz="1400" dirty="0">
                <a:solidFill>
                  <a:srgbClr val="FF0000"/>
                </a:solidFill>
              </a:rPr>
              <a:t>Critical thinking, creativity, and experimental design?</a:t>
            </a:r>
          </a:p>
        </p:txBody>
      </p:sp>
      <p:sp>
        <p:nvSpPr>
          <p:cNvPr id="2" name="Rectangle 1">
            <a:extLst>
              <a:ext uri="{FF2B5EF4-FFF2-40B4-BE49-F238E27FC236}">
                <a16:creationId xmlns:a16="http://schemas.microsoft.com/office/drawing/2014/main" id="{725C5919-C431-7F00-00A8-E0EF0CC9002E}"/>
              </a:ext>
            </a:extLst>
          </p:cNvPr>
          <p:cNvSpPr/>
          <p:nvPr/>
        </p:nvSpPr>
        <p:spPr>
          <a:xfrm>
            <a:off x="3486647" y="1359673"/>
            <a:ext cx="2170706" cy="500932"/>
          </a:xfrm>
          <a:prstGeom prst="rect">
            <a:avLst/>
          </a:pr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301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5F24C-89DA-FF86-82BB-A4CF7A650C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6A7836-B653-9902-FE65-F1FA5E4B3CFB}"/>
              </a:ext>
            </a:extLst>
          </p:cNvPr>
          <p:cNvSpPr>
            <a:spLocks noGrp="1"/>
          </p:cNvSpPr>
          <p:nvPr>
            <p:ph type="title"/>
          </p:nvPr>
        </p:nvSpPr>
        <p:spPr/>
        <p:txBody>
          <a:bodyPr/>
          <a:lstStyle/>
          <a:p>
            <a:r>
              <a:rPr lang="en-US" dirty="0">
                <a:solidFill>
                  <a:srgbClr val="191300"/>
                </a:solidFill>
              </a:rPr>
              <a:t>Neurons</a:t>
            </a:r>
            <a:endParaRPr lang="en-US" dirty="0"/>
          </a:p>
        </p:txBody>
      </p:sp>
      <p:pic>
        <p:nvPicPr>
          <p:cNvPr id="5" name="Picture 2">
            <a:extLst>
              <a:ext uri="{FF2B5EF4-FFF2-40B4-BE49-F238E27FC236}">
                <a16:creationId xmlns:a16="http://schemas.microsoft.com/office/drawing/2014/main" id="{882C8D60-266F-23DF-910D-1D5D312D71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64348" y="1526220"/>
            <a:ext cx="5364256" cy="24518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1EBBE1-6BAC-05B7-EBAC-2A7A6DF74A14}"/>
              </a:ext>
            </a:extLst>
          </p:cNvPr>
          <p:cNvSpPr txBox="1"/>
          <p:nvPr/>
        </p:nvSpPr>
        <p:spPr>
          <a:xfrm>
            <a:off x="6977595" y="3796146"/>
            <a:ext cx="1667436" cy="261610"/>
          </a:xfrm>
          <a:prstGeom prst="rect">
            <a:avLst/>
          </a:prstGeom>
          <a:noFill/>
        </p:spPr>
        <p:txBody>
          <a:bodyPr wrap="square" rtlCol="0">
            <a:spAutoFit/>
          </a:bodyPr>
          <a:lstStyle/>
          <a:p>
            <a:r>
              <a:rPr lang="en-US" sz="1100" dirty="0"/>
              <a:t>Eric </a:t>
            </a:r>
            <a:r>
              <a:rPr lang="en-US" sz="1100" dirty="0" err="1"/>
              <a:t>Chudler</a:t>
            </a:r>
            <a:endParaRPr lang="en-US" sz="1100" dirty="0"/>
          </a:p>
        </p:txBody>
      </p:sp>
    </p:spTree>
    <p:extLst>
      <p:ext uri="{BB962C8B-B14F-4D97-AF65-F5344CB8AC3E}">
        <p14:creationId xmlns:p14="http://schemas.microsoft.com/office/powerpoint/2010/main" val="580173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5365-8A61-C17D-B7D1-977830A639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01847E-22E1-14FE-AE71-3145E91D3574}"/>
              </a:ext>
            </a:extLst>
          </p:cNvPr>
          <p:cNvSpPr>
            <a:spLocks noGrp="1"/>
          </p:cNvSpPr>
          <p:nvPr>
            <p:ph type="title"/>
          </p:nvPr>
        </p:nvSpPr>
        <p:spPr/>
        <p:txBody>
          <a:bodyPr/>
          <a:lstStyle/>
          <a:p>
            <a:r>
              <a:rPr lang="en-US" dirty="0">
                <a:solidFill>
                  <a:srgbClr val="191300"/>
                </a:solidFill>
              </a:rPr>
              <a:t>The Perceptron</a:t>
            </a:r>
            <a:endParaRPr lang="en-US" dirty="0"/>
          </a:p>
        </p:txBody>
      </p:sp>
      <p:sp>
        <p:nvSpPr>
          <p:cNvPr id="6" name="Text Placeholder 1">
            <a:extLst>
              <a:ext uri="{FF2B5EF4-FFF2-40B4-BE49-F238E27FC236}">
                <a16:creationId xmlns:a16="http://schemas.microsoft.com/office/drawing/2014/main" id="{FECB97EA-EDF3-B9A5-E54F-11D6EF7FB497}"/>
              </a:ext>
            </a:extLst>
          </p:cNvPr>
          <p:cNvSpPr>
            <a:spLocks noGrp="1"/>
          </p:cNvSpPr>
          <p:nvPr>
            <p:ph type="body" idx="1"/>
          </p:nvPr>
        </p:nvSpPr>
        <p:spPr>
          <a:xfrm>
            <a:off x="447923" y="1305217"/>
            <a:ext cx="8197114" cy="2365901"/>
          </a:xfrm>
        </p:spPr>
        <p:txBody>
          <a:bodyPr/>
          <a:lstStyle/>
          <a:p>
            <a:pPr>
              <a:buSzPct val="100000"/>
            </a:pPr>
            <a:r>
              <a:rPr lang="en-US" sz="2000" b="0" dirty="0"/>
              <a:t>Rosenblatt’s (a psychologist’s) attempt at trying to mathematically model a neuron</a:t>
            </a:r>
          </a:p>
          <a:p>
            <a:pPr>
              <a:buSzPct val="100000"/>
            </a:pPr>
            <a:endParaRPr lang="en-US" sz="2200" b="0" dirty="0"/>
          </a:p>
        </p:txBody>
      </p:sp>
    </p:spTree>
    <p:extLst>
      <p:ext uri="{BB962C8B-B14F-4D97-AF65-F5344CB8AC3E}">
        <p14:creationId xmlns:p14="http://schemas.microsoft.com/office/powerpoint/2010/main" val="4077970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CD49-4010-6311-A80A-4C86F37745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8E2CA6-E00F-413D-F5DB-E330749A6BFB}"/>
              </a:ext>
            </a:extLst>
          </p:cNvPr>
          <p:cNvSpPr>
            <a:spLocks noGrp="1"/>
          </p:cNvSpPr>
          <p:nvPr>
            <p:ph type="title"/>
          </p:nvPr>
        </p:nvSpPr>
        <p:spPr/>
        <p:txBody>
          <a:bodyPr/>
          <a:lstStyle/>
          <a:p>
            <a:r>
              <a:rPr lang="en-US" dirty="0">
                <a:solidFill>
                  <a:srgbClr val="191300"/>
                </a:solidFill>
              </a:rPr>
              <a:t>The Perceptron</a:t>
            </a:r>
            <a:endParaRPr lang="en-US" dirty="0"/>
          </a:p>
        </p:txBody>
      </p:sp>
      <p:sp>
        <p:nvSpPr>
          <p:cNvPr id="6" name="Text Placeholder 1">
            <a:extLst>
              <a:ext uri="{FF2B5EF4-FFF2-40B4-BE49-F238E27FC236}">
                <a16:creationId xmlns:a16="http://schemas.microsoft.com/office/drawing/2014/main" id="{29B93736-F529-763E-0A34-9F6612981C93}"/>
              </a:ext>
            </a:extLst>
          </p:cNvPr>
          <p:cNvSpPr>
            <a:spLocks noGrp="1"/>
          </p:cNvSpPr>
          <p:nvPr>
            <p:ph type="body" idx="1"/>
          </p:nvPr>
        </p:nvSpPr>
        <p:spPr>
          <a:xfrm>
            <a:off x="447923" y="1305217"/>
            <a:ext cx="8197114" cy="2365901"/>
          </a:xfrm>
        </p:spPr>
        <p:txBody>
          <a:bodyPr/>
          <a:lstStyle/>
          <a:p>
            <a:pPr>
              <a:buSzPct val="100000"/>
            </a:pPr>
            <a:r>
              <a:rPr lang="en-US" sz="2000" b="0" dirty="0"/>
              <a:t>Rosenblatt’s (a psychologist’s) attempt at trying to mathematically model a neuron</a:t>
            </a:r>
          </a:p>
          <a:p>
            <a:endParaRPr lang="en-US" sz="2000" b="0" dirty="0"/>
          </a:p>
          <a:p>
            <a:pPr>
              <a:buSzPct val="100000"/>
            </a:pPr>
            <a:r>
              <a:rPr lang="en-US" sz="2000" b="0" dirty="0"/>
              <a:t>The perceptron takes in a set of inputs, multiplies them by a weight, and then aggregates</a:t>
            </a:r>
          </a:p>
          <a:p>
            <a:pPr lvl="1"/>
            <a:r>
              <a:rPr lang="en-US" sz="1600" b="0" dirty="0"/>
              <a:t>Keep this process in mind! It is central to how neural networks work!</a:t>
            </a:r>
          </a:p>
          <a:p>
            <a:pPr>
              <a:buSzPct val="100000"/>
            </a:pPr>
            <a:endParaRPr lang="en-US" sz="2200" b="0" dirty="0"/>
          </a:p>
        </p:txBody>
      </p:sp>
    </p:spTree>
    <p:extLst>
      <p:ext uri="{BB962C8B-B14F-4D97-AF65-F5344CB8AC3E}">
        <p14:creationId xmlns:p14="http://schemas.microsoft.com/office/powerpoint/2010/main" val="1361301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8403-9B45-B57E-CF41-2CFE928F66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40AF0F-6968-8B6F-C31E-27593813F373}"/>
              </a:ext>
            </a:extLst>
          </p:cNvPr>
          <p:cNvSpPr>
            <a:spLocks noGrp="1"/>
          </p:cNvSpPr>
          <p:nvPr>
            <p:ph type="title"/>
          </p:nvPr>
        </p:nvSpPr>
        <p:spPr/>
        <p:txBody>
          <a:bodyPr/>
          <a:lstStyle/>
          <a:p>
            <a:r>
              <a:rPr lang="en-US" dirty="0">
                <a:solidFill>
                  <a:srgbClr val="191300"/>
                </a:solidFill>
              </a:rPr>
              <a:t>The Perceptron</a:t>
            </a:r>
            <a:endParaRPr lang="en-US" dirty="0"/>
          </a:p>
        </p:txBody>
      </p:sp>
      <p:sp>
        <p:nvSpPr>
          <p:cNvPr id="6" name="Text Placeholder 1">
            <a:extLst>
              <a:ext uri="{FF2B5EF4-FFF2-40B4-BE49-F238E27FC236}">
                <a16:creationId xmlns:a16="http://schemas.microsoft.com/office/drawing/2014/main" id="{0079A08E-22B9-83E5-6012-79F98EA27710}"/>
              </a:ext>
            </a:extLst>
          </p:cNvPr>
          <p:cNvSpPr>
            <a:spLocks noGrp="1"/>
          </p:cNvSpPr>
          <p:nvPr>
            <p:ph type="body" idx="1"/>
          </p:nvPr>
        </p:nvSpPr>
        <p:spPr>
          <a:xfrm>
            <a:off x="447923" y="1305217"/>
            <a:ext cx="8197114" cy="2365901"/>
          </a:xfrm>
        </p:spPr>
        <p:txBody>
          <a:bodyPr/>
          <a:lstStyle/>
          <a:p>
            <a:pPr>
              <a:buSzPct val="100000"/>
            </a:pPr>
            <a:r>
              <a:rPr lang="en-US" sz="2000" b="0" dirty="0"/>
              <a:t>Rosenblatt’s (a psychologist’s) attempt at trying to mathematically model a neuron</a:t>
            </a:r>
          </a:p>
          <a:p>
            <a:endParaRPr lang="en-US" sz="2000" b="0" dirty="0"/>
          </a:p>
          <a:p>
            <a:pPr>
              <a:buSzPct val="100000"/>
            </a:pPr>
            <a:r>
              <a:rPr lang="en-US" sz="2000" b="0" dirty="0"/>
              <a:t>The perceptron takes in a set of inputs, multiplies them by a weight, and then aggregates</a:t>
            </a:r>
          </a:p>
          <a:p>
            <a:pPr lvl="1"/>
            <a:r>
              <a:rPr lang="en-US" sz="1600" b="0" dirty="0"/>
              <a:t>Keep this process in mind! It is central to how neural networks work!</a:t>
            </a:r>
          </a:p>
          <a:p>
            <a:pPr lvl="1"/>
            <a:endParaRPr lang="en-US" sz="1800" b="0" dirty="0"/>
          </a:p>
          <a:p>
            <a:pPr>
              <a:buSzPct val="100000"/>
            </a:pPr>
            <a:r>
              <a:rPr lang="en-US" sz="2000" b="0" dirty="0"/>
              <a:t>Perceptron “fires” if the aggregate reaches some threshold</a:t>
            </a:r>
          </a:p>
          <a:p>
            <a:pPr lvl="1"/>
            <a:r>
              <a:rPr lang="en-US" sz="1800" b="0" dirty="0"/>
              <a:t>Very much like the all-or-nothing response of a neuron</a:t>
            </a:r>
          </a:p>
          <a:p>
            <a:pPr>
              <a:buSzPct val="100000"/>
            </a:pPr>
            <a:endParaRPr lang="en-US" sz="2200" b="0" dirty="0"/>
          </a:p>
        </p:txBody>
      </p:sp>
    </p:spTree>
    <p:extLst>
      <p:ext uri="{BB962C8B-B14F-4D97-AF65-F5344CB8AC3E}">
        <p14:creationId xmlns:p14="http://schemas.microsoft.com/office/powerpoint/2010/main" val="2939955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F1A8-FCB4-E574-3589-203EBE36CE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E0ABA-C8C9-B6A5-36C8-EBB92A54F9B4}"/>
              </a:ext>
            </a:extLst>
          </p:cNvPr>
          <p:cNvSpPr>
            <a:spLocks noGrp="1"/>
          </p:cNvSpPr>
          <p:nvPr>
            <p:ph type="title"/>
          </p:nvPr>
        </p:nvSpPr>
        <p:spPr/>
        <p:txBody>
          <a:bodyPr/>
          <a:lstStyle/>
          <a:p>
            <a:r>
              <a:rPr lang="en-US" dirty="0">
                <a:solidFill>
                  <a:srgbClr val="191300"/>
                </a:solidFill>
              </a:rPr>
              <a:t>The Perceptron</a:t>
            </a:r>
            <a:endParaRPr lang="en-US" dirty="0"/>
          </a:p>
        </p:txBody>
      </p:sp>
      <p:pic>
        <p:nvPicPr>
          <p:cNvPr id="8" name="Picture 4">
            <a:extLst>
              <a:ext uri="{FF2B5EF4-FFF2-40B4-BE49-F238E27FC236}">
                <a16:creationId xmlns:a16="http://schemas.microsoft.com/office/drawing/2014/main" id="{DF1DDF46-1B54-A0FE-C3E6-CC2179805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27" y="1589398"/>
            <a:ext cx="4596436" cy="196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3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72272-358A-3ECD-194A-6166FEBDE9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21065F-59D9-A9BB-4532-C766DF6C5942}"/>
              </a:ext>
            </a:extLst>
          </p:cNvPr>
          <p:cNvSpPr>
            <a:spLocks noGrp="1"/>
          </p:cNvSpPr>
          <p:nvPr>
            <p:ph type="title"/>
          </p:nvPr>
        </p:nvSpPr>
        <p:spPr/>
        <p:txBody>
          <a:bodyPr/>
          <a:lstStyle/>
          <a:p>
            <a:r>
              <a:rPr lang="en-US" dirty="0">
                <a:solidFill>
                  <a:srgbClr val="191300"/>
                </a:solidFill>
              </a:rPr>
              <a:t>The Perceptron</a:t>
            </a:r>
            <a:endParaRPr lang="en-US" dirty="0"/>
          </a:p>
        </p:txBody>
      </p:sp>
      <p:sp>
        <p:nvSpPr>
          <p:cNvPr id="5" name="TextBox 4">
            <a:extLst>
              <a:ext uri="{FF2B5EF4-FFF2-40B4-BE49-F238E27FC236}">
                <a16:creationId xmlns:a16="http://schemas.microsoft.com/office/drawing/2014/main" id="{1F6C2B71-559A-1C7C-4232-CFBFD1BB2443}"/>
              </a:ext>
            </a:extLst>
          </p:cNvPr>
          <p:cNvSpPr txBox="1"/>
          <p:nvPr/>
        </p:nvSpPr>
        <p:spPr>
          <a:xfrm>
            <a:off x="7837391" y="3865522"/>
            <a:ext cx="1420024" cy="253916"/>
          </a:xfrm>
          <a:prstGeom prst="rect">
            <a:avLst/>
          </a:prstGeom>
          <a:noFill/>
        </p:spPr>
        <p:txBody>
          <a:bodyPr wrap="square" rtlCol="0">
            <a:spAutoFit/>
          </a:bodyPr>
          <a:lstStyle/>
          <a:p>
            <a:r>
              <a:rPr lang="en-US" sz="1050" dirty="0"/>
              <a:t>Stanford CS231n</a:t>
            </a:r>
          </a:p>
        </p:txBody>
      </p:sp>
      <p:pic>
        <p:nvPicPr>
          <p:cNvPr id="7" name="Picture 2">
            <a:extLst>
              <a:ext uri="{FF2B5EF4-FFF2-40B4-BE49-F238E27FC236}">
                <a16:creationId xmlns:a16="http://schemas.microsoft.com/office/drawing/2014/main" id="{604C662A-AAAF-4EBC-97A0-80B72DB15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063" y="1490161"/>
            <a:ext cx="4163200" cy="2375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CC0F17E-56BE-8C99-03A1-A7777B9B3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7" y="1589398"/>
            <a:ext cx="4596436" cy="196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158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CBAE-06AB-2C8E-7D1E-1E052D2640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0B66F0-88D8-95B3-F0E5-403B6C843203}"/>
              </a:ext>
            </a:extLst>
          </p:cNvPr>
          <p:cNvSpPr>
            <a:spLocks noGrp="1"/>
          </p:cNvSpPr>
          <p:nvPr>
            <p:ph type="title"/>
          </p:nvPr>
        </p:nvSpPr>
        <p:spPr/>
        <p:txBody>
          <a:bodyPr/>
          <a:lstStyle/>
          <a:p>
            <a:r>
              <a:rPr lang="en-US" dirty="0">
                <a:solidFill>
                  <a:srgbClr val="191300"/>
                </a:solidFill>
              </a:rPr>
              <a:t>The Perceptron</a:t>
            </a:r>
            <a:endParaRPr lang="en-US" dirty="0"/>
          </a:p>
        </p:txBody>
      </p:sp>
      <p:sp>
        <p:nvSpPr>
          <p:cNvPr id="5" name="TextBox 4">
            <a:extLst>
              <a:ext uri="{FF2B5EF4-FFF2-40B4-BE49-F238E27FC236}">
                <a16:creationId xmlns:a16="http://schemas.microsoft.com/office/drawing/2014/main" id="{1FE26455-3232-0063-0026-F028DDBE238A}"/>
              </a:ext>
            </a:extLst>
          </p:cNvPr>
          <p:cNvSpPr txBox="1"/>
          <p:nvPr/>
        </p:nvSpPr>
        <p:spPr>
          <a:xfrm>
            <a:off x="7837391" y="3865522"/>
            <a:ext cx="1420024" cy="253916"/>
          </a:xfrm>
          <a:prstGeom prst="rect">
            <a:avLst/>
          </a:prstGeom>
          <a:noFill/>
        </p:spPr>
        <p:txBody>
          <a:bodyPr wrap="square" rtlCol="0">
            <a:spAutoFit/>
          </a:bodyPr>
          <a:lstStyle/>
          <a:p>
            <a:r>
              <a:rPr lang="en-US" sz="1050" dirty="0"/>
              <a:t>Stanford CS231n</a:t>
            </a:r>
          </a:p>
        </p:txBody>
      </p:sp>
      <p:pic>
        <p:nvPicPr>
          <p:cNvPr id="7" name="Picture 2">
            <a:extLst>
              <a:ext uri="{FF2B5EF4-FFF2-40B4-BE49-F238E27FC236}">
                <a16:creationId xmlns:a16="http://schemas.microsoft.com/office/drawing/2014/main" id="{137EB98F-3BB1-5B26-23FA-BED2264A4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063" y="1490161"/>
            <a:ext cx="4163200" cy="2375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274FB96-6536-286B-2B9D-98A006CF5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7" y="1589398"/>
            <a:ext cx="4596436" cy="196470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C27652F3-9A7E-176E-72C7-26717FC5F265}"/>
              </a:ext>
            </a:extLst>
          </p:cNvPr>
          <p:cNvSpPr/>
          <p:nvPr/>
        </p:nvSpPr>
        <p:spPr>
          <a:xfrm>
            <a:off x="4765063" y="1236245"/>
            <a:ext cx="2507270" cy="1159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790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B79AC-047E-2FA9-632B-E79085DA96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A47D4B-A9D3-AAE8-C2AA-D200EABC202E}"/>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8DAD7062-D86D-840E-B32D-91CBFE74C9E6}"/>
              </a:ext>
            </a:extLst>
          </p:cNvPr>
          <p:cNvGraphicFramePr>
            <a:graphicFrameLocks noGrp="1"/>
          </p:cNvGraphicFramePr>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Tree>
    <p:extLst>
      <p:ext uri="{BB962C8B-B14F-4D97-AF65-F5344CB8AC3E}">
        <p14:creationId xmlns:p14="http://schemas.microsoft.com/office/powerpoint/2010/main" val="2612704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E5AD2-F020-B5AF-69B0-F32A1D57E5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FB5D0E-BF4E-A16A-2B27-F766245CC83C}"/>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F2C74507-C42E-2501-4862-7A7525DF04F7}"/>
              </a:ext>
            </a:extLst>
          </p:cNvPr>
          <p:cNvGraphicFramePr>
            <a:graphicFrameLocks noGrp="1"/>
          </p:cNvGraphicFramePr>
          <p:nvPr>
            <p:extLst>
              <p:ext uri="{D42A27DB-BD31-4B8C-83A1-F6EECF244321}">
                <p14:modId xmlns:p14="http://schemas.microsoft.com/office/powerpoint/2010/main" val="4014970781"/>
              </p:ext>
            </p:extLst>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EFE0C85F-0997-2C68-357C-FBA8732EDEB7}"/>
              </a:ext>
            </a:extLst>
          </p:cNvPr>
          <p:cNvSpPr txBox="1"/>
          <p:nvPr/>
        </p:nvSpPr>
        <p:spPr>
          <a:xfrm>
            <a:off x="1476937" y="1374991"/>
            <a:ext cx="616951" cy="307777"/>
          </a:xfrm>
          <a:prstGeom prst="rect">
            <a:avLst/>
          </a:prstGeom>
          <a:noFill/>
        </p:spPr>
        <p:txBody>
          <a:bodyPr wrap="square" rtlCol="0">
            <a:spAutoFit/>
          </a:bodyPr>
          <a:lstStyle/>
          <a:p>
            <a:r>
              <a:rPr lang="en-US" dirty="0"/>
              <a:t>AND</a:t>
            </a:r>
          </a:p>
        </p:txBody>
      </p:sp>
    </p:spTree>
    <p:extLst>
      <p:ext uri="{BB962C8B-B14F-4D97-AF65-F5344CB8AC3E}">
        <p14:creationId xmlns:p14="http://schemas.microsoft.com/office/powerpoint/2010/main" val="403918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D44AA-3871-C9C8-D8B9-7EE5F2308A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1BEC6B-C911-0BA2-6C68-74FD550C72E9}"/>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2EF05F84-493A-EE17-C20D-83ABA9FC5D67}"/>
              </a:ext>
            </a:extLst>
          </p:cNvPr>
          <p:cNvGraphicFramePr>
            <a:graphicFrameLocks noGrp="1"/>
          </p:cNvGraphicFramePr>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80766C0C-820E-DDEE-1B7A-3DB91C9A4789}"/>
              </a:ext>
            </a:extLst>
          </p:cNvPr>
          <p:cNvSpPr txBox="1"/>
          <p:nvPr/>
        </p:nvSpPr>
        <p:spPr>
          <a:xfrm>
            <a:off x="1476937" y="1374991"/>
            <a:ext cx="616951" cy="307777"/>
          </a:xfrm>
          <a:prstGeom prst="rect">
            <a:avLst/>
          </a:prstGeom>
          <a:noFill/>
        </p:spPr>
        <p:txBody>
          <a:bodyPr wrap="square" rtlCol="0">
            <a:spAutoFit/>
          </a:bodyPr>
          <a:lstStyle/>
          <a:p>
            <a:r>
              <a:rPr lang="en-US" dirty="0"/>
              <a:t>AND</a:t>
            </a:r>
          </a:p>
        </p:txBody>
      </p:sp>
      <p:grpSp>
        <p:nvGrpSpPr>
          <p:cNvPr id="6" name="Group 5">
            <a:extLst>
              <a:ext uri="{FF2B5EF4-FFF2-40B4-BE49-F238E27FC236}">
                <a16:creationId xmlns:a16="http://schemas.microsoft.com/office/drawing/2014/main" id="{A809EA8F-C0F9-9558-6AC4-1B1D689DA1C6}"/>
              </a:ext>
            </a:extLst>
          </p:cNvPr>
          <p:cNvGrpSpPr/>
          <p:nvPr/>
        </p:nvGrpSpPr>
        <p:grpSpPr>
          <a:xfrm>
            <a:off x="3729740" y="1856060"/>
            <a:ext cx="2062600" cy="2077061"/>
            <a:chOff x="4964088" y="2500165"/>
            <a:chExt cx="2849877" cy="2869857"/>
          </a:xfrm>
        </p:grpSpPr>
        <p:grpSp>
          <p:nvGrpSpPr>
            <p:cNvPr id="10" name="Group 9">
              <a:extLst>
                <a:ext uri="{FF2B5EF4-FFF2-40B4-BE49-F238E27FC236}">
                  <a16:creationId xmlns:a16="http://schemas.microsoft.com/office/drawing/2014/main" id="{EE975BF5-D825-B7BC-14B9-EDED89331C10}"/>
                </a:ext>
              </a:extLst>
            </p:cNvPr>
            <p:cNvGrpSpPr/>
            <p:nvPr/>
          </p:nvGrpSpPr>
          <p:grpSpPr>
            <a:xfrm>
              <a:off x="5038903" y="2500165"/>
              <a:ext cx="2775062" cy="2778416"/>
              <a:chOff x="6342611" y="1934900"/>
              <a:chExt cx="2775062" cy="2778416"/>
            </a:xfrm>
          </p:grpSpPr>
          <p:cxnSp>
            <p:nvCxnSpPr>
              <p:cNvPr id="16" name="Straight Arrow Connector 15">
                <a:extLst>
                  <a:ext uri="{FF2B5EF4-FFF2-40B4-BE49-F238E27FC236}">
                    <a16:creationId xmlns:a16="http://schemas.microsoft.com/office/drawing/2014/main" id="{007D5BCD-293B-DA74-CE5C-78F57B39C7B1}"/>
                  </a:ext>
                </a:extLst>
              </p:cNvPr>
              <p:cNvCxnSpPr>
                <a:cxnSpLocks/>
              </p:cNvCxnSpPr>
              <p:nvPr/>
            </p:nvCxnSpPr>
            <p:spPr>
              <a:xfrm>
                <a:off x="6342611" y="4713316"/>
                <a:ext cx="2775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AD22E0-B25E-4715-F2C1-3DCCAB77228B}"/>
                  </a:ext>
                </a:extLst>
              </p:cNvPr>
              <p:cNvCxnSpPr>
                <a:cxnSpLocks/>
              </p:cNvCxnSpPr>
              <p:nvPr/>
            </p:nvCxnSpPr>
            <p:spPr>
              <a:xfrm flipV="1">
                <a:off x="6359236" y="1934900"/>
                <a:ext cx="0" cy="277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A7569AD-B8DC-4792-08F9-95A6B99735A3}"/>
                </a:ext>
              </a:extLst>
            </p:cNvPr>
            <p:cNvGrpSpPr/>
            <p:nvPr/>
          </p:nvGrpSpPr>
          <p:grpSpPr>
            <a:xfrm>
              <a:off x="4964088" y="3336613"/>
              <a:ext cx="2022763" cy="2033409"/>
              <a:chOff x="4964088" y="3336613"/>
              <a:chExt cx="2022763" cy="2033409"/>
            </a:xfrm>
          </p:grpSpPr>
          <p:sp>
            <p:nvSpPr>
              <p:cNvPr id="12" name="Oval 11">
                <a:extLst>
                  <a:ext uri="{FF2B5EF4-FFF2-40B4-BE49-F238E27FC236}">
                    <a16:creationId xmlns:a16="http://schemas.microsoft.com/office/drawing/2014/main" id="{A6757AEB-C7C5-709E-E43C-D27F85F6C014}"/>
                  </a:ext>
                </a:extLst>
              </p:cNvPr>
              <p:cNvSpPr/>
              <p:nvPr/>
            </p:nvSpPr>
            <p:spPr>
              <a:xfrm>
                <a:off x="4964088" y="333661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DDA0199-1F1D-58FE-E23A-3ED69C797203}"/>
                  </a:ext>
                </a:extLst>
              </p:cNvPr>
              <p:cNvSpPr/>
              <p:nvPr/>
            </p:nvSpPr>
            <p:spPr>
              <a:xfrm>
                <a:off x="6803971" y="518268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2518F4-AF98-F96B-FD65-F22481903535}"/>
                  </a:ext>
                </a:extLst>
              </p:cNvPr>
              <p:cNvSpPr/>
              <p:nvPr/>
            </p:nvSpPr>
            <p:spPr>
              <a:xfrm>
                <a:off x="4964088" y="51871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890CD3-A7DA-3DEA-4058-5C27A439E33F}"/>
                  </a:ext>
                </a:extLst>
              </p:cNvPr>
              <p:cNvSpPr/>
              <p:nvPr/>
            </p:nvSpPr>
            <p:spPr>
              <a:xfrm>
                <a:off x="6803971" y="333661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625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0DCC-C17C-A54A-945D-7C7E8C67AE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63D980-D70F-2EF4-6E51-2B1ECC0F146C}"/>
              </a:ext>
            </a:extLst>
          </p:cNvPr>
          <p:cNvSpPr>
            <a:spLocks noGrp="1"/>
          </p:cNvSpPr>
          <p:nvPr>
            <p:ph type="title"/>
          </p:nvPr>
        </p:nvSpPr>
        <p:spPr/>
        <p:txBody>
          <a:bodyPr/>
          <a:lstStyle/>
          <a:p>
            <a:r>
              <a:rPr lang="en-US" dirty="0">
                <a:solidFill>
                  <a:srgbClr val="191300"/>
                </a:solidFill>
              </a:rPr>
              <a:t>A Data Scientist</a:t>
            </a:r>
            <a:endParaRPr lang="en-US" dirty="0"/>
          </a:p>
        </p:txBody>
      </p:sp>
      <p:sp>
        <p:nvSpPr>
          <p:cNvPr id="4" name="AutoShape 4" descr="https://qph.ec.quoracdn.net/main-qimg-0125f04c7b171498a8a048353f1d6a91.webp">
            <a:extLst>
              <a:ext uri="{FF2B5EF4-FFF2-40B4-BE49-F238E27FC236}">
                <a16:creationId xmlns:a16="http://schemas.microsoft.com/office/drawing/2014/main" id="{5A6D0A76-26FF-7D55-94E3-A27A5E0850CB}"/>
              </a:ext>
            </a:extLst>
          </p:cNvPr>
          <p:cNvSpPr>
            <a:spLocks noChangeAspect="1" noChangeArrowheads="1"/>
          </p:cNvSpPr>
          <p:nvPr/>
        </p:nvSpPr>
        <p:spPr bwMode="auto">
          <a:xfrm>
            <a:off x="3969639" y="2522705"/>
            <a:ext cx="215410" cy="2008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DBAB8652-3096-2628-AD69-530CC930630B}"/>
              </a:ext>
            </a:extLst>
          </p:cNvPr>
          <p:cNvSpPr/>
          <p:nvPr/>
        </p:nvSpPr>
        <p:spPr>
          <a:xfrm>
            <a:off x="169914" y="2030003"/>
            <a:ext cx="1371600" cy="985407"/>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Ask an interesting question</a:t>
            </a:r>
          </a:p>
        </p:txBody>
      </p:sp>
      <p:sp>
        <p:nvSpPr>
          <p:cNvPr id="7" name="Rectangle 6">
            <a:extLst>
              <a:ext uri="{FF2B5EF4-FFF2-40B4-BE49-F238E27FC236}">
                <a16:creationId xmlns:a16="http://schemas.microsoft.com/office/drawing/2014/main" id="{83925419-A016-0487-8D11-4DB50899D25A}"/>
              </a:ext>
            </a:extLst>
          </p:cNvPr>
          <p:cNvSpPr/>
          <p:nvPr/>
        </p:nvSpPr>
        <p:spPr>
          <a:xfrm>
            <a:off x="1646219" y="2040214"/>
            <a:ext cx="1371600" cy="985407"/>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Get the data</a:t>
            </a:r>
          </a:p>
        </p:txBody>
      </p:sp>
      <p:sp>
        <p:nvSpPr>
          <p:cNvPr id="8" name="Rectangle 7">
            <a:extLst>
              <a:ext uri="{FF2B5EF4-FFF2-40B4-BE49-F238E27FC236}">
                <a16:creationId xmlns:a16="http://schemas.microsoft.com/office/drawing/2014/main" id="{81D867C1-CF41-E73F-C37A-EA74F67D1625}"/>
              </a:ext>
            </a:extLst>
          </p:cNvPr>
          <p:cNvSpPr/>
          <p:nvPr/>
        </p:nvSpPr>
        <p:spPr>
          <a:xfrm>
            <a:off x="4598829" y="2052913"/>
            <a:ext cx="1371600" cy="985409"/>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Explore the data</a:t>
            </a:r>
          </a:p>
        </p:txBody>
      </p:sp>
      <p:sp>
        <p:nvSpPr>
          <p:cNvPr id="9" name="Rectangle 8">
            <a:extLst>
              <a:ext uri="{FF2B5EF4-FFF2-40B4-BE49-F238E27FC236}">
                <a16:creationId xmlns:a16="http://schemas.microsoft.com/office/drawing/2014/main" id="{4B760F6C-1882-17C7-D6EE-A0954EA14AAF}"/>
              </a:ext>
            </a:extLst>
          </p:cNvPr>
          <p:cNvSpPr/>
          <p:nvPr/>
        </p:nvSpPr>
        <p:spPr>
          <a:xfrm>
            <a:off x="6075134" y="2046565"/>
            <a:ext cx="1371600" cy="985407"/>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Model the data</a:t>
            </a:r>
          </a:p>
        </p:txBody>
      </p:sp>
      <p:sp>
        <p:nvSpPr>
          <p:cNvPr id="10" name="Rectangle 9">
            <a:extLst>
              <a:ext uri="{FF2B5EF4-FFF2-40B4-BE49-F238E27FC236}">
                <a16:creationId xmlns:a16="http://schemas.microsoft.com/office/drawing/2014/main" id="{791D526C-D368-E74C-82C1-1815325C9D31}"/>
              </a:ext>
            </a:extLst>
          </p:cNvPr>
          <p:cNvSpPr/>
          <p:nvPr/>
        </p:nvSpPr>
        <p:spPr>
          <a:xfrm>
            <a:off x="7551438" y="2046563"/>
            <a:ext cx="1371600" cy="985408"/>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Communicate and visualize</a:t>
            </a:r>
          </a:p>
        </p:txBody>
      </p:sp>
      <p:cxnSp>
        <p:nvCxnSpPr>
          <p:cNvPr id="11" name="Connector: Curved 10">
            <a:extLst>
              <a:ext uri="{FF2B5EF4-FFF2-40B4-BE49-F238E27FC236}">
                <a16:creationId xmlns:a16="http://schemas.microsoft.com/office/drawing/2014/main" id="{ABE30058-B53F-93BC-E329-A60E60EBEF09}"/>
              </a:ext>
            </a:extLst>
          </p:cNvPr>
          <p:cNvCxnSpPr>
            <a:cxnSpLocks/>
            <a:stCxn id="5" idx="0"/>
            <a:endCxn id="7" idx="0"/>
          </p:cNvCxnSpPr>
          <p:nvPr/>
        </p:nvCxnSpPr>
        <p:spPr>
          <a:xfrm rot="16200000" flipH="1">
            <a:off x="1588760" y="1296956"/>
            <a:ext cx="10211" cy="1476305"/>
          </a:xfrm>
          <a:prstGeom prst="curvedConnector3">
            <a:avLst>
              <a:gd name="adj1" fmla="val -2238762"/>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E85E2B7B-5692-C8F2-FA76-41E69317B777}"/>
              </a:ext>
            </a:extLst>
          </p:cNvPr>
          <p:cNvCxnSpPr>
            <a:cxnSpLocks/>
            <a:stCxn id="7" idx="0"/>
            <a:endCxn id="67" idx="0"/>
          </p:cNvCxnSpPr>
          <p:nvPr/>
        </p:nvCxnSpPr>
        <p:spPr>
          <a:xfrm rot="16200000" flipH="1">
            <a:off x="3066996" y="1305236"/>
            <a:ext cx="6349" cy="1476305"/>
          </a:xfrm>
          <a:prstGeom prst="curvedConnector3">
            <a:avLst>
              <a:gd name="adj1" fmla="val -3600567"/>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8D652F6F-DBC8-5E31-073E-23C5032B867A}"/>
              </a:ext>
            </a:extLst>
          </p:cNvPr>
          <p:cNvCxnSpPr>
            <a:cxnSpLocks/>
            <a:stCxn id="7" idx="2"/>
            <a:endCxn id="5" idx="2"/>
          </p:cNvCxnSpPr>
          <p:nvPr/>
        </p:nvCxnSpPr>
        <p:spPr>
          <a:xfrm rot="5400000" flipH="1">
            <a:off x="1588761" y="2282364"/>
            <a:ext cx="10211" cy="1476305"/>
          </a:xfrm>
          <a:prstGeom prst="curvedConnector3">
            <a:avLst>
              <a:gd name="adj1" fmla="val -2238762"/>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E853E42A-768F-BB0B-BD7B-4A9714AF1E01}"/>
              </a:ext>
            </a:extLst>
          </p:cNvPr>
          <p:cNvCxnSpPr>
            <a:cxnSpLocks/>
            <a:stCxn id="9" idx="0"/>
            <a:endCxn id="10" idx="0"/>
          </p:cNvCxnSpPr>
          <p:nvPr/>
        </p:nvCxnSpPr>
        <p:spPr>
          <a:xfrm rot="5400000" flipH="1" flipV="1">
            <a:off x="7499085" y="1308412"/>
            <a:ext cx="2" cy="1476304"/>
          </a:xfrm>
          <a:prstGeom prst="curvedConnector3">
            <a:avLst>
              <a:gd name="adj1" fmla="val 11430100000"/>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FD09B267-E49B-78F6-C377-90186340409B}"/>
              </a:ext>
            </a:extLst>
          </p:cNvPr>
          <p:cNvCxnSpPr>
            <a:cxnSpLocks/>
            <a:stCxn id="8" idx="0"/>
            <a:endCxn id="9" idx="0"/>
          </p:cNvCxnSpPr>
          <p:nvPr/>
        </p:nvCxnSpPr>
        <p:spPr>
          <a:xfrm rot="5400000" flipH="1" flipV="1">
            <a:off x="6019607" y="1311587"/>
            <a:ext cx="6348" cy="1476305"/>
          </a:xfrm>
          <a:prstGeom prst="curvedConnector3">
            <a:avLst>
              <a:gd name="adj1" fmla="val 3701134"/>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4EBBE9E-6ECA-AC95-3F26-D5C8C53BB06B}"/>
              </a:ext>
            </a:extLst>
          </p:cNvPr>
          <p:cNvCxnSpPr>
            <a:cxnSpLocks/>
            <a:stCxn id="8" idx="2"/>
            <a:endCxn id="67" idx="2"/>
          </p:cNvCxnSpPr>
          <p:nvPr/>
        </p:nvCxnSpPr>
        <p:spPr>
          <a:xfrm rot="5400000" flipH="1">
            <a:off x="4543301" y="2296994"/>
            <a:ext cx="6352" cy="1476305"/>
          </a:xfrm>
          <a:prstGeom prst="curvedConnector3">
            <a:avLst>
              <a:gd name="adj1" fmla="val -3598866"/>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2A62ED3-E78D-A797-C507-FDE3DF25C108}"/>
              </a:ext>
            </a:extLst>
          </p:cNvPr>
          <p:cNvCxnSpPr>
            <a:cxnSpLocks/>
            <a:stCxn id="9" idx="2"/>
            <a:endCxn id="8" idx="2"/>
          </p:cNvCxnSpPr>
          <p:nvPr/>
        </p:nvCxnSpPr>
        <p:spPr>
          <a:xfrm rot="5400000">
            <a:off x="6019607" y="2296995"/>
            <a:ext cx="6350" cy="1476305"/>
          </a:xfrm>
          <a:prstGeom prst="curvedConnector3">
            <a:avLst>
              <a:gd name="adj1" fmla="val 3700000"/>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D85C2F49-2274-A404-DDF0-C3274D7FCD1F}"/>
              </a:ext>
            </a:extLst>
          </p:cNvPr>
          <p:cNvCxnSpPr>
            <a:cxnSpLocks/>
            <a:stCxn id="10" idx="2"/>
            <a:endCxn id="9" idx="2"/>
          </p:cNvCxnSpPr>
          <p:nvPr/>
        </p:nvCxnSpPr>
        <p:spPr>
          <a:xfrm rot="5400000">
            <a:off x="7499086" y="2293819"/>
            <a:ext cx="1" cy="1476304"/>
          </a:xfrm>
          <a:prstGeom prst="curvedConnector3">
            <a:avLst>
              <a:gd name="adj1" fmla="val 22860100000"/>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822077A3-20BA-2924-7BAA-A36810A79DE2}"/>
              </a:ext>
            </a:extLst>
          </p:cNvPr>
          <p:cNvCxnSpPr>
            <a:cxnSpLocks/>
          </p:cNvCxnSpPr>
          <p:nvPr/>
        </p:nvCxnSpPr>
        <p:spPr>
          <a:xfrm rot="5400000">
            <a:off x="4540126" y="-684734"/>
            <a:ext cx="12700" cy="7406640"/>
          </a:xfrm>
          <a:prstGeom prst="curvedConnector3">
            <a:avLst>
              <a:gd name="adj1" fmla="val 6172433"/>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18179CE-7B06-1AE2-A9FA-1713AD96DA19}"/>
              </a:ext>
            </a:extLst>
          </p:cNvPr>
          <p:cNvSpPr/>
          <p:nvPr/>
        </p:nvSpPr>
        <p:spPr>
          <a:xfrm>
            <a:off x="3122524" y="2046563"/>
            <a:ext cx="1371600" cy="985407"/>
          </a:xfrm>
          <a:prstGeom prst="rect">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Clean/Curate the data</a:t>
            </a:r>
          </a:p>
        </p:txBody>
      </p:sp>
      <p:cxnSp>
        <p:nvCxnSpPr>
          <p:cNvPr id="73" name="Connector: Curved 72">
            <a:extLst>
              <a:ext uri="{FF2B5EF4-FFF2-40B4-BE49-F238E27FC236}">
                <a16:creationId xmlns:a16="http://schemas.microsoft.com/office/drawing/2014/main" id="{51E5791B-A5BC-2CFA-4365-FCF1EF389D35}"/>
              </a:ext>
            </a:extLst>
          </p:cNvPr>
          <p:cNvCxnSpPr>
            <a:cxnSpLocks/>
          </p:cNvCxnSpPr>
          <p:nvPr/>
        </p:nvCxnSpPr>
        <p:spPr>
          <a:xfrm rot="5400000" flipH="1">
            <a:off x="3066994" y="2296992"/>
            <a:ext cx="6352" cy="1476305"/>
          </a:xfrm>
          <a:prstGeom prst="curvedConnector3">
            <a:avLst>
              <a:gd name="adj1" fmla="val -3598866"/>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Curved 5">
            <a:extLst>
              <a:ext uri="{FF2B5EF4-FFF2-40B4-BE49-F238E27FC236}">
                <a16:creationId xmlns:a16="http://schemas.microsoft.com/office/drawing/2014/main" id="{848B7C8C-B0A0-BCA5-4E0A-2DD0802160DF}"/>
              </a:ext>
            </a:extLst>
          </p:cNvPr>
          <p:cNvCxnSpPr>
            <a:cxnSpLocks/>
            <a:stCxn id="67" idx="0"/>
            <a:endCxn id="8" idx="0"/>
          </p:cNvCxnSpPr>
          <p:nvPr/>
        </p:nvCxnSpPr>
        <p:spPr>
          <a:xfrm rot="16200000" flipH="1">
            <a:off x="4543301" y="1311586"/>
            <a:ext cx="6350" cy="1476305"/>
          </a:xfrm>
          <a:prstGeom prst="curvedConnector3">
            <a:avLst>
              <a:gd name="adj1" fmla="val -3600000"/>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Terminator 1">
            <a:extLst>
              <a:ext uri="{FF2B5EF4-FFF2-40B4-BE49-F238E27FC236}">
                <a16:creationId xmlns:a16="http://schemas.microsoft.com/office/drawing/2014/main" id="{8B8EBF77-55C3-E2D2-A1EB-D3FF947B4E2A}"/>
              </a:ext>
            </a:extLst>
          </p:cNvPr>
          <p:cNvSpPr/>
          <p:nvPr/>
        </p:nvSpPr>
        <p:spPr>
          <a:xfrm>
            <a:off x="576932" y="1249138"/>
            <a:ext cx="7990136" cy="379253"/>
          </a:xfrm>
          <a:prstGeom prst="flowChartTerminator">
            <a:avLst/>
          </a:prstGeom>
          <a:solidFill>
            <a:schemeClr val="accent1">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Data ethics</a:t>
            </a:r>
          </a:p>
        </p:txBody>
      </p:sp>
      <p:sp>
        <p:nvSpPr>
          <p:cNvPr id="19" name="Rectangle 18">
            <a:extLst>
              <a:ext uri="{FF2B5EF4-FFF2-40B4-BE49-F238E27FC236}">
                <a16:creationId xmlns:a16="http://schemas.microsoft.com/office/drawing/2014/main" id="{9BF77B68-28ED-2C29-74C3-F0C376372588}"/>
              </a:ext>
            </a:extLst>
          </p:cNvPr>
          <p:cNvSpPr/>
          <p:nvPr/>
        </p:nvSpPr>
        <p:spPr>
          <a:xfrm>
            <a:off x="6021475" y="1685677"/>
            <a:ext cx="1476306" cy="1677724"/>
          </a:xfrm>
          <a:prstGeom prst="rect">
            <a:avLst/>
          </a:pr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456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873F-32D9-CC4E-A862-82399A5F2C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B87072-D075-D9D6-36A6-7F3C1100D616}"/>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C0DF2A81-4B9D-5DEE-7319-AFB0DB7187EB}"/>
              </a:ext>
            </a:extLst>
          </p:cNvPr>
          <p:cNvGraphicFramePr>
            <a:graphicFrameLocks noGrp="1"/>
          </p:cNvGraphicFramePr>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6615C27D-958A-EEA2-ADAD-B672DDE77257}"/>
              </a:ext>
            </a:extLst>
          </p:cNvPr>
          <p:cNvSpPr txBox="1"/>
          <p:nvPr/>
        </p:nvSpPr>
        <p:spPr>
          <a:xfrm>
            <a:off x="1476937" y="1374991"/>
            <a:ext cx="616951" cy="307777"/>
          </a:xfrm>
          <a:prstGeom prst="rect">
            <a:avLst/>
          </a:prstGeom>
          <a:noFill/>
        </p:spPr>
        <p:txBody>
          <a:bodyPr wrap="square" rtlCol="0">
            <a:spAutoFit/>
          </a:bodyPr>
          <a:lstStyle/>
          <a:p>
            <a:r>
              <a:rPr lang="en-US" dirty="0"/>
              <a:t>AND</a:t>
            </a:r>
          </a:p>
        </p:txBody>
      </p:sp>
      <p:grpSp>
        <p:nvGrpSpPr>
          <p:cNvPr id="6" name="Group 5">
            <a:extLst>
              <a:ext uri="{FF2B5EF4-FFF2-40B4-BE49-F238E27FC236}">
                <a16:creationId xmlns:a16="http://schemas.microsoft.com/office/drawing/2014/main" id="{EE258C32-2D3C-058E-9D62-A79BA42BB374}"/>
              </a:ext>
            </a:extLst>
          </p:cNvPr>
          <p:cNvGrpSpPr/>
          <p:nvPr/>
        </p:nvGrpSpPr>
        <p:grpSpPr>
          <a:xfrm>
            <a:off x="3729740" y="1856060"/>
            <a:ext cx="2062600" cy="2077061"/>
            <a:chOff x="4964088" y="2500165"/>
            <a:chExt cx="2849877" cy="2869857"/>
          </a:xfrm>
        </p:grpSpPr>
        <p:grpSp>
          <p:nvGrpSpPr>
            <p:cNvPr id="10" name="Group 9">
              <a:extLst>
                <a:ext uri="{FF2B5EF4-FFF2-40B4-BE49-F238E27FC236}">
                  <a16:creationId xmlns:a16="http://schemas.microsoft.com/office/drawing/2014/main" id="{0CFB807D-3FE9-7F65-8BB5-9F6D9E25E507}"/>
                </a:ext>
              </a:extLst>
            </p:cNvPr>
            <p:cNvGrpSpPr/>
            <p:nvPr/>
          </p:nvGrpSpPr>
          <p:grpSpPr>
            <a:xfrm>
              <a:off x="5038903" y="2500165"/>
              <a:ext cx="2775062" cy="2778416"/>
              <a:chOff x="6342611" y="1934900"/>
              <a:chExt cx="2775062" cy="2778416"/>
            </a:xfrm>
          </p:grpSpPr>
          <p:cxnSp>
            <p:nvCxnSpPr>
              <p:cNvPr id="16" name="Straight Arrow Connector 15">
                <a:extLst>
                  <a:ext uri="{FF2B5EF4-FFF2-40B4-BE49-F238E27FC236}">
                    <a16:creationId xmlns:a16="http://schemas.microsoft.com/office/drawing/2014/main" id="{5F419F21-A535-1675-F93C-878FB1127565}"/>
                  </a:ext>
                </a:extLst>
              </p:cNvPr>
              <p:cNvCxnSpPr>
                <a:cxnSpLocks/>
              </p:cNvCxnSpPr>
              <p:nvPr/>
            </p:nvCxnSpPr>
            <p:spPr>
              <a:xfrm>
                <a:off x="6342611" y="4713316"/>
                <a:ext cx="2775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B507A8-38E7-0539-0E6E-D4EA78976917}"/>
                  </a:ext>
                </a:extLst>
              </p:cNvPr>
              <p:cNvCxnSpPr>
                <a:cxnSpLocks/>
              </p:cNvCxnSpPr>
              <p:nvPr/>
            </p:nvCxnSpPr>
            <p:spPr>
              <a:xfrm flipV="1">
                <a:off x="6359236" y="1934900"/>
                <a:ext cx="0" cy="277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B6F9CDC-4D41-E39C-7AEA-CD98509B18AA}"/>
                </a:ext>
              </a:extLst>
            </p:cNvPr>
            <p:cNvGrpSpPr/>
            <p:nvPr/>
          </p:nvGrpSpPr>
          <p:grpSpPr>
            <a:xfrm>
              <a:off x="4964088" y="3336613"/>
              <a:ext cx="2022763" cy="2033409"/>
              <a:chOff x="4964088" y="3336613"/>
              <a:chExt cx="2022763" cy="2033409"/>
            </a:xfrm>
          </p:grpSpPr>
          <p:sp>
            <p:nvSpPr>
              <p:cNvPr id="12" name="Oval 11">
                <a:extLst>
                  <a:ext uri="{FF2B5EF4-FFF2-40B4-BE49-F238E27FC236}">
                    <a16:creationId xmlns:a16="http://schemas.microsoft.com/office/drawing/2014/main" id="{B65D1B84-E73A-BB3C-ECCA-184731C0CC62}"/>
                  </a:ext>
                </a:extLst>
              </p:cNvPr>
              <p:cNvSpPr/>
              <p:nvPr/>
            </p:nvSpPr>
            <p:spPr>
              <a:xfrm>
                <a:off x="4964088" y="333661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BCF2BA-2101-E485-6CCF-73F4CCA8B149}"/>
                  </a:ext>
                </a:extLst>
              </p:cNvPr>
              <p:cNvSpPr/>
              <p:nvPr/>
            </p:nvSpPr>
            <p:spPr>
              <a:xfrm>
                <a:off x="6803971" y="518268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B4B1C6E-429F-9D17-011F-3D5666051A29}"/>
                  </a:ext>
                </a:extLst>
              </p:cNvPr>
              <p:cNvSpPr/>
              <p:nvPr/>
            </p:nvSpPr>
            <p:spPr>
              <a:xfrm>
                <a:off x="4964088" y="51871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CF362C-314E-1207-D22E-61978FB9341A}"/>
                  </a:ext>
                </a:extLst>
              </p:cNvPr>
              <p:cNvSpPr/>
              <p:nvPr/>
            </p:nvSpPr>
            <p:spPr>
              <a:xfrm>
                <a:off x="6803971" y="333661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E80331FF-32BD-5D75-6A88-20B1DF290361}"/>
              </a:ext>
            </a:extLst>
          </p:cNvPr>
          <p:cNvGrpSpPr/>
          <p:nvPr/>
        </p:nvGrpSpPr>
        <p:grpSpPr>
          <a:xfrm>
            <a:off x="6196953" y="432850"/>
            <a:ext cx="2514257" cy="2028590"/>
            <a:chOff x="8614761" y="2760600"/>
            <a:chExt cx="3352308" cy="2704758"/>
          </a:xfrm>
        </p:grpSpPr>
        <p:grpSp>
          <p:nvGrpSpPr>
            <p:cNvPr id="19" name="Group 18">
              <a:extLst>
                <a:ext uri="{FF2B5EF4-FFF2-40B4-BE49-F238E27FC236}">
                  <a16:creationId xmlns:a16="http://schemas.microsoft.com/office/drawing/2014/main" id="{C1F3431D-D439-9D1C-26F5-39064FCD850A}"/>
                </a:ext>
              </a:extLst>
            </p:cNvPr>
            <p:cNvGrpSpPr/>
            <p:nvPr/>
          </p:nvGrpSpPr>
          <p:grpSpPr>
            <a:xfrm>
              <a:off x="8614761" y="2760600"/>
              <a:ext cx="3352308" cy="2704758"/>
              <a:chOff x="8839692" y="2755016"/>
              <a:chExt cx="3352308" cy="2704758"/>
            </a:xfrm>
          </p:grpSpPr>
          <p:sp>
            <p:nvSpPr>
              <p:cNvPr id="24" name="Oval 23">
                <a:extLst>
                  <a:ext uri="{FF2B5EF4-FFF2-40B4-BE49-F238E27FC236}">
                    <a16:creationId xmlns:a16="http://schemas.microsoft.com/office/drawing/2014/main" id="{89F09598-3A23-401A-2F52-0C80D447EC8C}"/>
                  </a:ext>
                </a:extLst>
              </p:cNvPr>
              <p:cNvSpPr/>
              <p:nvPr/>
            </p:nvSpPr>
            <p:spPr>
              <a:xfrm>
                <a:off x="9884319"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Σ</a:t>
                </a:r>
                <a:endParaRPr lang="en-US" sz="3600" dirty="0">
                  <a:solidFill>
                    <a:schemeClr val="tx1"/>
                  </a:solidFill>
                </a:endParaRPr>
              </a:p>
            </p:txBody>
          </p:sp>
          <p:sp>
            <p:nvSpPr>
              <p:cNvPr id="25" name="Oval 24">
                <a:extLst>
                  <a:ext uri="{FF2B5EF4-FFF2-40B4-BE49-F238E27FC236}">
                    <a16:creationId xmlns:a16="http://schemas.microsoft.com/office/drawing/2014/main" id="{71E61977-5ED6-2070-AEE3-0DED5AF6806E}"/>
                  </a:ext>
                </a:extLst>
              </p:cNvPr>
              <p:cNvSpPr/>
              <p:nvPr/>
            </p:nvSpPr>
            <p:spPr>
              <a:xfrm>
                <a:off x="8839692" y="2755016"/>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0</a:t>
                </a:r>
              </a:p>
            </p:txBody>
          </p:sp>
          <p:sp>
            <p:nvSpPr>
              <p:cNvPr id="26" name="Oval 25">
                <a:extLst>
                  <a:ext uri="{FF2B5EF4-FFF2-40B4-BE49-F238E27FC236}">
                    <a16:creationId xmlns:a16="http://schemas.microsoft.com/office/drawing/2014/main" id="{E22889C3-7949-16B9-C84E-BA36621611EC}"/>
                  </a:ext>
                </a:extLst>
              </p:cNvPr>
              <p:cNvSpPr/>
              <p:nvPr/>
            </p:nvSpPr>
            <p:spPr>
              <a:xfrm>
                <a:off x="8839692" y="3820850"/>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1</a:t>
                </a:r>
              </a:p>
            </p:txBody>
          </p:sp>
          <p:sp>
            <p:nvSpPr>
              <p:cNvPr id="27" name="Oval 26">
                <a:extLst>
                  <a:ext uri="{FF2B5EF4-FFF2-40B4-BE49-F238E27FC236}">
                    <a16:creationId xmlns:a16="http://schemas.microsoft.com/office/drawing/2014/main" id="{5A820BF4-6D86-10FA-7D6A-E336B1B6E804}"/>
                  </a:ext>
                </a:extLst>
              </p:cNvPr>
              <p:cNvSpPr/>
              <p:nvPr/>
            </p:nvSpPr>
            <p:spPr>
              <a:xfrm>
                <a:off x="8839692" y="4886684"/>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2</a:t>
                </a:r>
              </a:p>
            </p:txBody>
          </p:sp>
          <p:sp>
            <p:nvSpPr>
              <p:cNvPr id="28" name="Oval 27">
                <a:extLst>
                  <a:ext uri="{FF2B5EF4-FFF2-40B4-BE49-F238E27FC236}">
                    <a16:creationId xmlns:a16="http://schemas.microsoft.com/office/drawing/2014/main" id="{EED0F826-1CE1-8E41-7972-2201E644D1ED}"/>
                  </a:ext>
                </a:extLst>
              </p:cNvPr>
              <p:cNvSpPr/>
              <p:nvPr/>
            </p:nvSpPr>
            <p:spPr>
              <a:xfrm>
                <a:off x="11087376"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&gt;</a:t>
                </a:r>
                <a:r>
                  <a:rPr lang="el-GR" sz="800" dirty="0">
                    <a:solidFill>
                      <a:schemeClr val="tx1"/>
                    </a:solidFill>
                  </a:rPr>
                  <a:t> θ?</a:t>
                </a:r>
                <a:endParaRPr lang="en-US" sz="800" dirty="0">
                  <a:solidFill>
                    <a:schemeClr val="tx1"/>
                  </a:solidFill>
                </a:endParaRPr>
              </a:p>
            </p:txBody>
          </p:sp>
          <p:cxnSp>
            <p:nvCxnSpPr>
              <p:cNvPr id="29" name="Straight Arrow Connector 28">
                <a:extLst>
                  <a:ext uri="{FF2B5EF4-FFF2-40B4-BE49-F238E27FC236}">
                    <a16:creationId xmlns:a16="http://schemas.microsoft.com/office/drawing/2014/main" id="{5ED3E143-2147-E2C0-2313-D0FAC5FF46B1}"/>
                  </a:ext>
                </a:extLst>
              </p:cNvPr>
              <p:cNvCxnSpPr>
                <a:cxnSpLocks/>
                <a:stCxn id="25" idx="5"/>
                <a:endCxn id="24" idx="2"/>
              </p:cNvCxnSpPr>
              <p:nvPr/>
            </p:nvCxnSpPr>
            <p:spPr>
              <a:xfrm>
                <a:off x="9328855" y="3244179"/>
                <a:ext cx="555464" cy="86321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233C943-F1C0-5F2D-86AD-72928DAFE684}"/>
                  </a:ext>
                </a:extLst>
              </p:cNvPr>
              <p:cNvCxnSpPr>
                <a:cxnSpLocks/>
                <a:stCxn id="27" idx="7"/>
                <a:endCxn id="24" idx="2"/>
              </p:cNvCxnSpPr>
              <p:nvPr/>
            </p:nvCxnSpPr>
            <p:spPr>
              <a:xfrm flipV="1">
                <a:off x="9328855" y="4107394"/>
                <a:ext cx="555464" cy="863217"/>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F21FB4-F53A-9241-8840-6EE6C8879996}"/>
                  </a:ext>
                </a:extLst>
              </p:cNvPr>
              <p:cNvCxnSpPr>
                <a:cxnSpLocks/>
                <a:stCxn id="26" idx="6"/>
                <a:endCxn id="24" idx="2"/>
              </p:cNvCxnSpPr>
              <p:nvPr/>
            </p:nvCxnSpPr>
            <p:spPr>
              <a:xfrm flipV="1">
                <a:off x="9412782" y="4107394"/>
                <a:ext cx="471537" cy="1"/>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8C5E7E-4429-65BF-E8C2-FD9277F2F8CB}"/>
                  </a:ext>
                </a:extLst>
              </p:cNvPr>
              <p:cNvCxnSpPr>
                <a:cxnSpLocks/>
                <a:stCxn id="24" idx="6"/>
                <a:endCxn id="28" idx="2"/>
              </p:cNvCxnSpPr>
              <p:nvPr/>
            </p:nvCxnSpPr>
            <p:spPr>
              <a:xfrm>
                <a:off x="10615839" y="4107394"/>
                <a:ext cx="471537"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21D13A1-DC4A-9EA5-CCBC-F6FB4CCADAD1}"/>
                  </a:ext>
                </a:extLst>
              </p:cNvPr>
              <p:cNvCxnSpPr>
                <a:cxnSpLocks/>
                <a:stCxn id="28" idx="6"/>
              </p:cNvCxnSpPr>
              <p:nvPr/>
            </p:nvCxnSpPr>
            <p:spPr>
              <a:xfrm>
                <a:off x="11818896" y="4107394"/>
                <a:ext cx="373104"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D26FBA2-83B2-1141-93B2-3D272D48200F}"/>
                </a:ext>
              </a:extLst>
            </p:cNvPr>
            <p:cNvGrpSpPr/>
            <p:nvPr/>
          </p:nvGrpSpPr>
          <p:grpSpPr>
            <a:xfrm>
              <a:off x="9115807" y="3256305"/>
              <a:ext cx="1032744" cy="1591381"/>
              <a:chOff x="9115807" y="3256305"/>
              <a:chExt cx="1032744" cy="1591381"/>
            </a:xfrm>
          </p:grpSpPr>
          <p:sp>
            <p:nvSpPr>
              <p:cNvPr id="21" name="TextBox 20">
                <a:extLst>
                  <a:ext uri="{FF2B5EF4-FFF2-40B4-BE49-F238E27FC236}">
                    <a16:creationId xmlns:a16="http://schemas.microsoft.com/office/drawing/2014/main" id="{A6CB5027-42A5-12C7-74DE-109980E537AC}"/>
                  </a:ext>
                </a:extLst>
              </p:cNvPr>
              <p:cNvSpPr txBox="1"/>
              <p:nvPr/>
            </p:nvSpPr>
            <p:spPr>
              <a:xfrm>
                <a:off x="9257544" y="3256305"/>
                <a:ext cx="838939" cy="369332"/>
              </a:xfrm>
              <a:prstGeom prst="rect">
                <a:avLst/>
              </a:prstGeom>
              <a:noFill/>
            </p:spPr>
            <p:txBody>
              <a:bodyPr wrap="square" rtlCol="0">
                <a:spAutoFit/>
              </a:bodyPr>
              <a:lstStyle/>
              <a:p>
                <a:r>
                  <a:rPr lang="en-US" i="1" dirty="0"/>
                  <a:t>w</a:t>
                </a:r>
                <a:r>
                  <a:rPr lang="en-US" i="1" baseline="-25000" dirty="0"/>
                  <a:t>0</a:t>
                </a:r>
                <a:endParaRPr lang="en-US" i="1" dirty="0"/>
              </a:p>
            </p:txBody>
          </p:sp>
          <p:sp>
            <p:nvSpPr>
              <p:cNvPr id="22" name="TextBox 21">
                <a:extLst>
                  <a:ext uri="{FF2B5EF4-FFF2-40B4-BE49-F238E27FC236}">
                    <a16:creationId xmlns:a16="http://schemas.microsoft.com/office/drawing/2014/main" id="{36958F75-5C87-364C-5C6A-A8AF0B2ECE8F}"/>
                  </a:ext>
                </a:extLst>
              </p:cNvPr>
              <p:cNvSpPr txBox="1"/>
              <p:nvPr/>
            </p:nvSpPr>
            <p:spPr>
              <a:xfrm>
                <a:off x="9115807" y="3785040"/>
                <a:ext cx="838939" cy="369332"/>
              </a:xfrm>
              <a:prstGeom prst="rect">
                <a:avLst/>
              </a:prstGeom>
              <a:noFill/>
            </p:spPr>
            <p:txBody>
              <a:bodyPr wrap="square" rtlCol="0">
                <a:spAutoFit/>
              </a:bodyPr>
              <a:lstStyle/>
              <a:p>
                <a:r>
                  <a:rPr lang="en-US" i="1" dirty="0"/>
                  <a:t>w</a:t>
                </a:r>
                <a:r>
                  <a:rPr lang="en-US" i="1" baseline="-25000" dirty="0"/>
                  <a:t>1</a:t>
                </a:r>
                <a:endParaRPr lang="en-US" i="1" dirty="0"/>
              </a:p>
            </p:txBody>
          </p:sp>
          <p:sp>
            <p:nvSpPr>
              <p:cNvPr id="23" name="TextBox 22">
                <a:extLst>
                  <a:ext uri="{FF2B5EF4-FFF2-40B4-BE49-F238E27FC236}">
                    <a16:creationId xmlns:a16="http://schemas.microsoft.com/office/drawing/2014/main" id="{42250415-0FFB-7D26-939C-62403C10AD28}"/>
                  </a:ext>
                </a:extLst>
              </p:cNvPr>
              <p:cNvSpPr txBox="1"/>
              <p:nvPr/>
            </p:nvSpPr>
            <p:spPr>
              <a:xfrm>
                <a:off x="9309612" y="4478354"/>
                <a:ext cx="838939" cy="369332"/>
              </a:xfrm>
              <a:prstGeom prst="rect">
                <a:avLst/>
              </a:prstGeom>
              <a:noFill/>
            </p:spPr>
            <p:txBody>
              <a:bodyPr wrap="square" rtlCol="0">
                <a:spAutoFit/>
              </a:bodyPr>
              <a:lstStyle/>
              <a:p>
                <a:r>
                  <a:rPr lang="en-US" i="1" dirty="0"/>
                  <a:t>w</a:t>
                </a:r>
                <a:r>
                  <a:rPr lang="en-US" i="1" baseline="-25000" dirty="0"/>
                  <a:t>2</a:t>
                </a:r>
                <a:endParaRPr lang="en-US" i="1" dirty="0"/>
              </a:p>
            </p:txBody>
          </p:sp>
        </p:grpSp>
      </p:grpSp>
    </p:spTree>
    <p:extLst>
      <p:ext uri="{BB962C8B-B14F-4D97-AF65-F5344CB8AC3E}">
        <p14:creationId xmlns:p14="http://schemas.microsoft.com/office/powerpoint/2010/main" val="549866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EAA0-240A-9AC2-C8DE-B4319E6E88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C2AF70-8612-B5B1-8FB2-9E6704DB247A}"/>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664E69FB-3015-DAD1-37BA-A437280DBBCB}"/>
              </a:ext>
            </a:extLst>
          </p:cNvPr>
          <p:cNvGraphicFramePr>
            <a:graphicFrameLocks noGrp="1"/>
          </p:cNvGraphicFramePr>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2717C91A-964D-6840-7E94-36231D2E0166}"/>
              </a:ext>
            </a:extLst>
          </p:cNvPr>
          <p:cNvSpPr txBox="1"/>
          <p:nvPr/>
        </p:nvSpPr>
        <p:spPr>
          <a:xfrm>
            <a:off x="1476937" y="1374991"/>
            <a:ext cx="616951" cy="307777"/>
          </a:xfrm>
          <a:prstGeom prst="rect">
            <a:avLst/>
          </a:prstGeom>
          <a:noFill/>
        </p:spPr>
        <p:txBody>
          <a:bodyPr wrap="square" rtlCol="0">
            <a:spAutoFit/>
          </a:bodyPr>
          <a:lstStyle/>
          <a:p>
            <a:r>
              <a:rPr lang="en-US" dirty="0"/>
              <a:t>AND</a:t>
            </a:r>
          </a:p>
        </p:txBody>
      </p:sp>
      <p:grpSp>
        <p:nvGrpSpPr>
          <p:cNvPr id="6" name="Group 5">
            <a:extLst>
              <a:ext uri="{FF2B5EF4-FFF2-40B4-BE49-F238E27FC236}">
                <a16:creationId xmlns:a16="http://schemas.microsoft.com/office/drawing/2014/main" id="{1E868EAC-8C01-8B21-510D-C1B2868F3CE9}"/>
              </a:ext>
            </a:extLst>
          </p:cNvPr>
          <p:cNvGrpSpPr/>
          <p:nvPr/>
        </p:nvGrpSpPr>
        <p:grpSpPr>
          <a:xfrm>
            <a:off x="3729740" y="1856060"/>
            <a:ext cx="2062600" cy="2077061"/>
            <a:chOff x="4964088" y="2500165"/>
            <a:chExt cx="2849877" cy="2869857"/>
          </a:xfrm>
        </p:grpSpPr>
        <p:grpSp>
          <p:nvGrpSpPr>
            <p:cNvPr id="10" name="Group 9">
              <a:extLst>
                <a:ext uri="{FF2B5EF4-FFF2-40B4-BE49-F238E27FC236}">
                  <a16:creationId xmlns:a16="http://schemas.microsoft.com/office/drawing/2014/main" id="{59E282E4-3038-3C95-9B57-A173C3A09515}"/>
                </a:ext>
              </a:extLst>
            </p:cNvPr>
            <p:cNvGrpSpPr/>
            <p:nvPr/>
          </p:nvGrpSpPr>
          <p:grpSpPr>
            <a:xfrm>
              <a:off x="5038903" y="2500165"/>
              <a:ext cx="2775062" cy="2778416"/>
              <a:chOff x="6342611" y="1934900"/>
              <a:chExt cx="2775062" cy="2778416"/>
            </a:xfrm>
          </p:grpSpPr>
          <p:cxnSp>
            <p:nvCxnSpPr>
              <p:cNvPr id="16" name="Straight Arrow Connector 15">
                <a:extLst>
                  <a:ext uri="{FF2B5EF4-FFF2-40B4-BE49-F238E27FC236}">
                    <a16:creationId xmlns:a16="http://schemas.microsoft.com/office/drawing/2014/main" id="{7227958F-B6BB-5C9C-7622-6C6C9F87AE9F}"/>
                  </a:ext>
                </a:extLst>
              </p:cNvPr>
              <p:cNvCxnSpPr>
                <a:cxnSpLocks/>
              </p:cNvCxnSpPr>
              <p:nvPr/>
            </p:nvCxnSpPr>
            <p:spPr>
              <a:xfrm>
                <a:off x="6342611" y="4713316"/>
                <a:ext cx="2775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16C8F16-0854-48C9-2EB3-648C77F3809C}"/>
                  </a:ext>
                </a:extLst>
              </p:cNvPr>
              <p:cNvCxnSpPr>
                <a:cxnSpLocks/>
              </p:cNvCxnSpPr>
              <p:nvPr/>
            </p:nvCxnSpPr>
            <p:spPr>
              <a:xfrm flipV="1">
                <a:off x="6359236" y="1934900"/>
                <a:ext cx="0" cy="277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7B9E17C-C42C-FD48-4734-60EC72F23CD5}"/>
                </a:ext>
              </a:extLst>
            </p:cNvPr>
            <p:cNvGrpSpPr/>
            <p:nvPr/>
          </p:nvGrpSpPr>
          <p:grpSpPr>
            <a:xfrm>
              <a:off x="4964088" y="3336613"/>
              <a:ext cx="2022763" cy="2033409"/>
              <a:chOff x="4964088" y="3336613"/>
              <a:chExt cx="2022763" cy="2033409"/>
            </a:xfrm>
          </p:grpSpPr>
          <p:sp>
            <p:nvSpPr>
              <p:cNvPr id="12" name="Oval 11">
                <a:extLst>
                  <a:ext uri="{FF2B5EF4-FFF2-40B4-BE49-F238E27FC236}">
                    <a16:creationId xmlns:a16="http://schemas.microsoft.com/office/drawing/2014/main" id="{EBC8EE3C-E318-5F87-287D-571D9199ED69}"/>
                  </a:ext>
                </a:extLst>
              </p:cNvPr>
              <p:cNvSpPr/>
              <p:nvPr/>
            </p:nvSpPr>
            <p:spPr>
              <a:xfrm>
                <a:off x="4964088" y="333661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8DE46E-C35F-9052-1E1C-863622B4BE88}"/>
                  </a:ext>
                </a:extLst>
              </p:cNvPr>
              <p:cNvSpPr/>
              <p:nvPr/>
            </p:nvSpPr>
            <p:spPr>
              <a:xfrm>
                <a:off x="6803971" y="518268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506559-1B32-E703-8EFF-E729E06000F3}"/>
                  </a:ext>
                </a:extLst>
              </p:cNvPr>
              <p:cNvSpPr/>
              <p:nvPr/>
            </p:nvSpPr>
            <p:spPr>
              <a:xfrm>
                <a:off x="4964088" y="51871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6E5815-AFF2-9C00-0D0F-0AD1500DEE64}"/>
                  </a:ext>
                </a:extLst>
              </p:cNvPr>
              <p:cNvSpPr/>
              <p:nvPr/>
            </p:nvSpPr>
            <p:spPr>
              <a:xfrm>
                <a:off x="6803971" y="333661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DCD25FE0-E92F-87A6-47DA-E704235837DF}"/>
              </a:ext>
            </a:extLst>
          </p:cNvPr>
          <p:cNvGrpSpPr/>
          <p:nvPr/>
        </p:nvGrpSpPr>
        <p:grpSpPr>
          <a:xfrm>
            <a:off x="6196953" y="432850"/>
            <a:ext cx="2514257" cy="2028590"/>
            <a:chOff x="8614761" y="2760600"/>
            <a:chExt cx="3352308" cy="2704758"/>
          </a:xfrm>
        </p:grpSpPr>
        <p:grpSp>
          <p:nvGrpSpPr>
            <p:cNvPr id="19" name="Group 18">
              <a:extLst>
                <a:ext uri="{FF2B5EF4-FFF2-40B4-BE49-F238E27FC236}">
                  <a16:creationId xmlns:a16="http://schemas.microsoft.com/office/drawing/2014/main" id="{90A67553-2F84-913B-7A42-885E9A7E7DF0}"/>
                </a:ext>
              </a:extLst>
            </p:cNvPr>
            <p:cNvGrpSpPr/>
            <p:nvPr/>
          </p:nvGrpSpPr>
          <p:grpSpPr>
            <a:xfrm>
              <a:off x="8614761" y="2760600"/>
              <a:ext cx="3352308" cy="2704758"/>
              <a:chOff x="8839692" y="2755016"/>
              <a:chExt cx="3352308" cy="2704758"/>
            </a:xfrm>
          </p:grpSpPr>
          <p:sp>
            <p:nvSpPr>
              <p:cNvPr id="24" name="Oval 23">
                <a:extLst>
                  <a:ext uri="{FF2B5EF4-FFF2-40B4-BE49-F238E27FC236}">
                    <a16:creationId xmlns:a16="http://schemas.microsoft.com/office/drawing/2014/main" id="{63F882FB-C966-6E69-BB2D-F3B595FC908D}"/>
                  </a:ext>
                </a:extLst>
              </p:cNvPr>
              <p:cNvSpPr/>
              <p:nvPr/>
            </p:nvSpPr>
            <p:spPr>
              <a:xfrm>
                <a:off x="9884319"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Σ</a:t>
                </a:r>
                <a:endParaRPr lang="en-US" sz="3600" dirty="0">
                  <a:solidFill>
                    <a:schemeClr val="tx1"/>
                  </a:solidFill>
                </a:endParaRPr>
              </a:p>
            </p:txBody>
          </p:sp>
          <p:sp>
            <p:nvSpPr>
              <p:cNvPr id="25" name="Oval 24">
                <a:extLst>
                  <a:ext uri="{FF2B5EF4-FFF2-40B4-BE49-F238E27FC236}">
                    <a16:creationId xmlns:a16="http://schemas.microsoft.com/office/drawing/2014/main" id="{6B5E744B-CA05-753A-F220-C463050B036B}"/>
                  </a:ext>
                </a:extLst>
              </p:cNvPr>
              <p:cNvSpPr/>
              <p:nvPr/>
            </p:nvSpPr>
            <p:spPr>
              <a:xfrm>
                <a:off x="8839692" y="2755016"/>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0</a:t>
                </a:r>
              </a:p>
            </p:txBody>
          </p:sp>
          <p:sp>
            <p:nvSpPr>
              <p:cNvPr id="26" name="Oval 25">
                <a:extLst>
                  <a:ext uri="{FF2B5EF4-FFF2-40B4-BE49-F238E27FC236}">
                    <a16:creationId xmlns:a16="http://schemas.microsoft.com/office/drawing/2014/main" id="{A15AED6A-856A-1EF8-8B97-6FB6F123B990}"/>
                  </a:ext>
                </a:extLst>
              </p:cNvPr>
              <p:cNvSpPr/>
              <p:nvPr/>
            </p:nvSpPr>
            <p:spPr>
              <a:xfrm>
                <a:off x="8839692" y="3820850"/>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1</a:t>
                </a:r>
              </a:p>
            </p:txBody>
          </p:sp>
          <p:sp>
            <p:nvSpPr>
              <p:cNvPr id="27" name="Oval 26">
                <a:extLst>
                  <a:ext uri="{FF2B5EF4-FFF2-40B4-BE49-F238E27FC236}">
                    <a16:creationId xmlns:a16="http://schemas.microsoft.com/office/drawing/2014/main" id="{48C8D693-16EE-E0C5-8DD5-3AF1F769BD42}"/>
                  </a:ext>
                </a:extLst>
              </p:cNvPr>
              <p:cNvSpPr/>
              <p:nvPr/>
            </p:nvSpPr>
            <p:spPr>
              <a:xfrm>
                <a:off x="8839692" y="4886684"/>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2</a:t>
                </a:r>
              </a:p>
            </p:txBody>
          </p:sp>
          <p:sp>
            <p:nvSpPr>
              <p:cNvPr id="28" name="Oval 27">
                <a:extLst>
                  <a:ext uri="{FF2B5EF4-FFF2-40B4-BE49-F238E27FC236}">
                    <a16:creationId xmlns:a16="http://schemas.microsoft.com/office/drawing/2014/main" id="{61F00883-21F6-483A-B804-1A85032EAD5D}"/>
                  </a:ext>
                </a:extLst>
              </p:cNvPr>
              <p:cNvSpPr/>
              <p:nvPr/>
            </p:nvSpPr>
            <p:spPr>
              <a:xfrm>
                <a:off x="11087376"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&gt;</a:t>
                </a:r>
                <a:r>
                  <a:rPr lang="el-GR" sz="800" dirty="0">
                    <a:solidFill>
                      <a:schemeClr val="tx1"/>
                    </a:solidFill>
                  </a:rPr>
                  <a:t> θ?</a:t>
                </a:r>
                <a:endParaRPr lang="en-US" sz="800" dirty="0">
                  <a:solidFill>
                    <a:schemeClr val="tx1"/>
                  </a:solidFill>
                </a:endParaRPr>
              </a:p>
            </p:txBody>
          </p:sp>
          <p:cxnSp>
            <p:nvCxnSpPr>
              <p:cNvPr id="29" name="Straight Arrow Connector 28">
                <a:extLst>
                  <a:ext uri="{FF2B5EF4-FFF2-40B4-BE49-F238E27FC236}">
                    <a16:creationId xmlns:a16="http://schemas.microsoft.com/office/drawing/2014/main" id="{E778C3FA-0460-F0F3-562A-D3E543FC1362}"/>
                  </a:ext>
                </a:extLst>
              </p:cNvPr>
              <p:cNvCxnSpPr>
                <a:cxnSpLocks/>
                <a:stCxn id="25" idx="5"/>
                <a:endCxn id="24" idx="2"/>
              </p:cNvCxnSpPr>
              <p:nvPr/>
            </p:nvCxnSpPr>
            <p:spPr>
              <a:xfrm>
                <a:off x="9328855" y="3244179"/>
                <a:ext cx="555464" cy="86321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0FDC3F1-4B7C-A555-4C54-86686072B0BD}"/>
                  </a:ext>
                </a:extLst>
              </p:cNvPr>
              <p:cNvCxnSpPr>
                <a:cxnSpLocks/>
                <a:stCxn id="27" idx="7"/>
                <a:endCxn id="24" idx="2"/>
              </p:cNvCxnSpPr>
              <p:nvPr/>
            </p:nvCxnSpPr>
            <p:spPr>
              <a:xfrm flipV="1">
                <a:off x="9328855" y="4107394"/>
                <a:ext cx="555464" cy="863217"/>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F90F61-85A9-3501-BA7C-7BC86A442ADC}"/>
                  </a:ext>
                </a:extLst>
              </p:cNvPr>
              <p:cNvCxnSpPr>
                <a:cxnSpLocks/>
                <a:stCxn id="26" idx="6"/>
                <a:endCxn id="24" idx="2"/>
              </p:cNvCxnSpPr>
              <p:nvPr/>
            </p:nvCxnSpPr>
            <p:spPr>
              <a:xfrm flipV="1">
                <a:off x="9412782" y="4107394"/>
                <a:ext cx="471537" cy="1"/>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F596DB-51D4-92D8-5922-6C2E423F057F}"/>
                  </a:ext>
                </a:extLst>
              </p:cNvPr>
              <p:cNvCxnSpPr>
                <a:cxnSpLocks/>
                <a:stCxn id="24" idx="6"/>
                <a:endCxn id="28" idx="2"/>
              </p:cNvCxnSpPr>
              <p:nvPr/>
            </p:nvCxnSpPr>
            <p:spPr>
              <a:xfrm>
                <a:off x="10615839" y="4107394"/>
                <a:ext cx="471537"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C19577-8855-E0CE-D3BF-07EB09B7F018}"/>
                  </a:ext>
                </a:extLst>
              </p:cNvPr>
              <p:cNvCxnSpPr>
                <a:cxnSpLocks/>
                <a:stCxn id="28" idx="6"/>
              </p:cNvCxnSpPr>
              <p:nvPr/>
            </p:nvCxnSpPr>
            <p:spPr>
              <a:xfrm>
                <a:off x="11818896" y="4107394"/>
                <a:ext cx="373104"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FDF1B8E-56EE-7940-D562-7139FB1343B5}"/>
                </a:ext>
              </a:extLst>
            </p:cNvPr>
            <p:cNvGrpSpPr/>
            <p:nvPr/>
          </p:nvGrpSpPr>
          <p:grpSpPr>
            <a:xfrm>
              <a:off x="9115807" y="3256305"/>
              <a:ext cx="1032744" cy="1591381"/>
              <a:chOff x="9115807" y="3256305"/>
              <a:chExt cx="1032744" cy="1591381"/>
            </a:xfrm>
          </p:grpSpPr>
          <p:sp>
            <p:nvSpPr>
              <p:cNvPr id="21" name="TextBox 20">
                <a:extLst>
                  <a:ext uri="{FF2B5EF4-FFF2-40B4-BE49-F238E27FC236}">
                    <a16:creationId xmlns:a16="http://schemas.microsoft.com/office/drawing/2014/main" id="{F0B79FB9-395B-DA08-FEC2-7224980D8D53}"/>
                  </a:ext>
                </a:extLst>
              </p:cNvPr>
              <p:cNvSpPr txBox="1"/>
              <p:nvPr/>
            </p:nvSpPr>
            <p:spPr>
              <a:xfrm>
                <a:off x="9257544" y="3256305"/>
                <a:ext cx="838939" cy="369332"/>
              </a:xfrm>
              <a:prstGeom prst="rect">
                <a:avLst/>
              </a:prstGeom>
              <a:noFill/>
            </p:spPr>
            <p:txBody>
              <a:bodyPr wrap="square" rtlCol="0">
                <a:spAutoFit/>
              </a:bodyPr>
              <a:lstStyle/>
              <a:p>
                <a:r>
                  <a:rPr lang="en-US" i="1" dirty="0"/>
                  <a:t>w</a:t>
                </a:r>
                <a:r>
                  <a:rPr lang="en-US" i="1" baseline="-25000" dirty="0"/>
                  <a:t>0</a:t>
                </a:r>
                <a:endParaRPr lang="en-US" i="1" dirty="0"/>
              </a:p>
            </p:txBody>
          </p:sp>
          <p:sp>
            <p:nvSpPr>
              <p:cNvPr id="22" name="TextBox 21">
                <a:extLst>
                  <a:ext uri="{FF2B5EF4-FFF2-40B4-BE49-F238E27FC236}">
                    <a16:creationId xmlns:a16="http://schemas.microsoft.com/office/drawing/2014/main" id="{FD517861-0A4B-7EC6-CD54-D8607F4199C9}"/>
                  </a:ext>
                </a:extLst>
              </p:cNvPr>
              <p:cNvSpPr txBox="1"/>
              <p:nvPr/>
            </p:nvSpPr>
            <p:spPr>
              <a:xfrm>
                <a:off x="9115807" y="3785040"/>
                <a:ext cx="838939" cy="369332"/>
              </a:xfrm>
              <a:prstGeom prst="rect">
                <a:avLst/>
              </a:prstGeom>
              <a:noFill/>
            </p:spPr>
            <p:txBody>
              <a:bodyPr wrap="square" rtlCol="0">
                <a:spAutoFit/>
              </a:bodyPr>
              <a:lstStyle/>
              <a:p>
                <a:r>
                  <a:rPr lang="en-US" i="1" dirty="0"/>
                  <a:t>w</a:t>
                </a:r>
                <a:r>
                  <a:rPr lang="en-US" i="1" baseline="-25000" dirty="0"/>
                  <a:t>1</a:t>
                </a:r>
                <a:endParaRPr lang="en-US" i="1" dirty="0"/>
              </a:p>
            </p:txBody>
          </p:sp>
          <p:sp>
            <p:nvSpPr>
              <p:cNvPr id="23" name="TextBox 22">
                <a:extLst>
                  <a:ext uri="{FF2B5EF4-FFF2-40B4-BE49-F238E27FC236}">
                    <a16:creationId xmlns:a16="http://schemas.microsoft.com/office/drawing/2014/main" id="{320D2F83-EE20-8832-A9AD-D51597D2366E}"/>
                  </a:ext>
                </a:extLst>
              </p:cNvPr>
              <p:cNvSpPr txBox="1"/>
              <p:nvPr/>
            </p:nvSpPr>
            <p:spPr>
              <a:xfrm>
                <a:off x="9309612" y="4478354"/>
                <a:ext cx="838939" cy="369332"/>
              </a:xfrm>
              <a:prstGeom prst="rect">
                <a:avLst/>
              </a:prstGeom>
              <a:noFill/>
            </p:spPr>
            <p:txBody>
              <a:bodyPr wrap="square" rtlCol="0">
                <a:spAutoFit/>
              </a:bodyPr>
              <a:lstStyle/>
              <a:p>
                <a:r>
                  <a:rPr lang="en-US" i="1" dirty="0"/>
                  <a:t>w</a:t>
                </a:r>
                <a:r>
                  <a:rPr lang="en-US" i="1" baseline="-25000" dirty="0"/>
                  <a:t>2</a:t>
                </a:r>
                <a:endParaRPr lang="en-US" i="1" dirty="0"/>
              </a:p>
            </p:txBody>
          </p:sp>
        </p:grpSp>
      </p:grpSp>
      <p:sp>
        <p:nvSpPr>
          <p:cNvPr id="34" name="TextBox 33">
            <a:extLst>
              <a:ext uri="{FF2B5EF4-FFF2-40B4-BE49-F238E27FC236}">
                <a16:creationId xmlns:a16="http://schemas.microsoft.com/office/drawing/2014/main" id="{0AC1D9A5-F18F-512B-5ADB-8F20FA908658}"/>
              </a:ext>
            </a:extLst>
          </p:cNvPr>
          <p:cNvSpPr txBox="1"/>
          <p:nvPr/>
        </p:nvSpPr>
        <p:spPr>
          <a:xfrm>
            <a:off x="6069844" y="2682061"/>
            <a:ext cx="3272121" cy="2262158"/>
          </a:xfrm>
          <a:prstGeom prst="rect">
            <a:avLst/>
          </a:prstGeom>
          <a:noFill/>
        </p:spPr>
        <p:txBody>
          <a:bodyPr wrap="square" rtlCol="0">
            <a:spAutoFit/>
          </a:bodyPr>
          <a:lstStyle/>
          <a:p>
            <a:r>
              <a:rPr lang="en-US" sz="1100" dirty="0"/>
              <a:t>(sum of our components &gt;= threshold?)</a:t>
            </a:r>
          </a:p>
          <a:p>
            <a:endParaRPr lang="en-US" sz="1100" dirty="0"/>
          </a:p>
          <a:p>
            <a:r>
              <a:rPr lang="en-US" sz="1100" dirty="0"/>
              <a:t>(X</a:t>
            </a:r>
            <a:r>
              <a:rPr lang="en-US" sz="1100" baseline="-25000" dirty="0"/>
              <a:t>0</a:t>
            </a:r>
            <a:r>
              <a:rPr lang="en-US" sz="1100" dirty="0"/>
              <a:t>w</a:t>
            </a:r>
            <a:r>
              <a:rPr lang="en-US" sz="1100" baseline="-25000" dirty="0"/>
              <a:t>0 </a:t>
            </a:r>
            <a:r>
              <a:rPr lang="en-US" sz="1100" dirty="0"/>
              <a:t>+ X</a:t>
            </a:r>
            <a:r>
              <a:rPr lang="en-US" sz="1100" baseline="-25000" dirty="0"/>
              <a:t>1</a:t>
            </a:r>
            <a:r>
              <a:rPr lang="en-US" sz="1100" dirty="0"/>
              <a:t>w</a:t>
            </a:r>
            <a:r>
              <a:rPr lang="en-US" sz="1100" baseline="-25000" dirty="0"/>
              <a:t>1</a:t>
            </a:r>
            <a:r>
              <a:rPr lang="en-US" sz="1100" dirty="0"/>
              <a:t> + X</a:t>
            </a:r>
            <a:r>
              <a:rPr lang="en-US" sz="1100" baseline="-25000" dirty="0"/>
              <a:t>2</a:t>
            </a:r>
            <a:r>
              <a:rPr lang="en-US" sz="1100" dirty="0"/>
              <a:t>w</a:t>
            </a:r>
            <a:r>
              <a:rPr lang="en-US" sz="1100" baseline="-25000" dirty="0"/>
              <a:t>2</a:t>
            </a:r>
            <a:r>
              <a:rPr lang="en-US" sz="1100" dirty="0"/>
              <a:t>) &gt;= threshold</a:t>
            </a:r>
          </a:p>
          <a:p>
            <a:r>
              <a:rPr lang="en-US" sz="1100" dirty="0"/>
              <a:t>X</a:t>
            </a:r>
            <a:r>
              <a:rPr lang="en-US" sz="1100" baseline="-25000" dirty="0"/>
              <a:t>0</a:t>
            </a:r>
            <a:r>
              <a:rPr lang="en-US" sz="1100" dirty="0"/>
              <a:t>w</a:t>
            </a:r>
            <a:r>
              <a:rPr lang="en-US" sz="1100" baseline="-25000" dirty="0"/>
              <a:t>0 </a:t>
            </a:r>
            <a:r>
              <a:rPr lang="en-US" sz="1100" dirty="0"/>
              <a:t>+ X</a:t>
            </a:r>
            <a:r>
              <a:rPr lang="en-US" sz="1100" baseline="-25000" dirty="0"/>
              <a:t>1</a:t>
            </a:r>
            <a:r>
              <a:rPr lang="en-US" sz="1100" dirty="0"/>
              <a:t>w</a:t>
            </a:r>
            <a:r>
              <a:rPr lang="en-US" sz="1100" baseline="-25000" dirty="0"/>
              <a:t>1</a:t>
            </a:r>
            <a:r>
              <a:rPr lang="en-US" sz="1100" dirty="0"/>
              <a:t> + X</a:t>
            </a:r>
            <a:r>
              <a:rPr lang="en-US" sz="1100" baseline="-25000" dirty="0"/>
              <a:t>2</a:t>
            </a:r>
            <a:r>
              <a:rPr lang="en-US" sz="1100" dirty="0"/>
              <a:t>w</a:t>
            </a:r>
            <a:r>
              <a:rPr lang="en-US" sz="1100" baseline="-25000" dirty="0"/>
              <a:t>2</a:t>
            </a:r>
            <a:r>
              <a:rPr lang="en-US" sz="1100" dirty="0"/>
              <a:t> &gt;= </a:t>
            </a:r>
            <a:r>
              <a:rPr lang="el-GR" sz="1100" dirty="0"/>
              <a:t>θ</a:t>
            </a:r>
            <a:r>
              <a:rPr lang="en-US" sz="1100" dirty="0"/>
              <a:t>   (T: y = 1; F: y = -1)</a:t>
            </a:r>
          </a:p>
          <a:p>
            <a:endParaRPr lang="en-US" sz="1100" dirty="0"/>
          </a:p>
          <a:p>
            <a:r>
              <a:rPr lang="en-US" sz="1100" dirty="0"/>
              <a:t>w</a:t>
            </a:r>
            <a:r>
              <a:rPr lang="en-US" sz="1100" baseline="-25000" dirty="0"/>
              <a:t>0 </a:t>
            </a:r>
            <a:r>
              <a:rPr lang="en-US" sz="1100" dirty="0"/>
              <a:t>+ w</a:t>
            </a:r>
            <a:r>
              <a:rPr lang="en-US" sz="1100" baseline="-25000" dirty="0"/>
              <a:t>1</a:t>
            </a:r>
            <a:r>
              <a:rPr lang="en-US" sz="1100" dirty="0"/>
              <a:t> + w</a:t>
            </a:r>
            <a:r>
              <a:rPr lang="en-US" sz="1100" baseline="-25000" dirty="0"/>
              <a:t>2</a:t>
            </a:r>
            <a:r>
              <a:rPr lang="en-US" sz="1100" dirty="0"/>
              <a:t> &gt;= </a:t>
            </a:r>
            <a:r>
              <a:rPr lang="el-GR" sz="1100" dirty="0"/>
              <a:t>θ</a:t>
            </a:r>
            <a:endParaRPr lang="en-US" sz="1100" dirty="0"/>
          </a:p>
          <a:p>
            <a:r>
              <a:rPr lang="en-US" sz="1100" dirty="0"/>
              <a:t>w</a:t>
            </a:r>
            <a:r>
              <a:rPr lang="en-US" sz="1100" baseline="-25000" dirty="0"/>
              <a:t>0 </a:t>
            </a:r>
            <a:r>
              <a:rPr lang="en-US" sz="1100" dirty="0"/>
              <a:t>+ w</a:t>
            </a:r>
            <a:r>
              <a:rPr lang="en-US" sz="1100" baseline="-25000" dirty="0"/>
              <a:t>1</a:t>
            </a:r>
            <a:r>
              <a:rPr lang="en-US" sz="1100" dirty="0"/>
              <a:t> &lt; </a:t>
            </a:r>
            <a:r>
              <a:rPr lang="el-GR" sz="1100" dirty="0"/>
              <a:t>θ</a:t>
            </a:r>
            <a:endParaRPr lang="en-US" sz="1100" dirty="0"/>
          </a:p>
          <a:p>
            <a:r>
              <a:rPr lang="en-US" sz="1100" dirty="0"/>
              <a:t>w</a:t>
            </a:r>
            <a:r>
              <a:rPr lang="en-US" sz="1100" baseline="-25000" dirty="0"/>
              <a:t>0 </a:t>
            </a:r>
            <a:r>
              <a:rPr lang="en-US" sz="1100" dirty="0"/>
              <a:t>+ w</a:t>
            </a:r>
            <a:r>
              <a:rPr lang="en-US" sz="1100" baseline="-25000" dirty="0"/>
              <a:t>2</a:t>
            </a:r>
            <a:r>
              <a:rPr lang="en-US" sz="1100" dirty="0"/>
              <a:t> &lt; </a:t>
            </a:r>
            <a:r>
              <a:rPr lang="el-GR" sz="1100" dirty="0"/>
              <a:t>θ</a:t>
            </a:r>
            <a:endParaRPr lang="en-US" sz="1100" dirty="0"/>
          </a:p>
          <a:p>
            <a:r>
              <a:rPr lang="en-US" sz="1100" dirty="0"/>
              <a:t>w</a:t>
            </a:r>
            <a:r>
              <a:rPr lang="en-US" sz="1100" baseline="-25000" dirty="0"/>
              <a:t>0 </a:t>
            </a:r>
            <a:r>
              <a:rPr lang="en-US" sz="1100" dirty="0"/>
              <a:t>&lt; </a:t>
            </a:r>
            <a:r>
              <a:rPr lang="el-GR" sz="1100" dirty="0"/>
              <a:t>θ</a:t>
            </a:r>
            <a:endParaRPr lang="en-US" sz="1100" dirty="0"/>
          </a:p>
          <a:p>
            <a:endParaRPr lang="en-US" dirty="0"/>
          </a:p>
          <a:p>
            <a:endParaRPr lang="en-US" dirty="0"/>
          </a:p>
          <a:p>
            <a:endParaRPr lang="en-US" dirty="0"/>
          </a:p>
        </p:txBody>
      </p:sp>
    </p:spTree>
    <p:extLst>
      <p:ext uri="{BB962C8B-B14F-4D97-AF65-F5344CB8AC3E}">
        <p14:creationId xmlns:p14="http://schemas.microsoft.com/office/powerpoint/2010/main" val="382407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3A70-F65E-008E-2A67-ED2FBA92ED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8862BF-61EC-BB98-E021-E5A9FBEC8ABA}"/>
              </a:ext>
            </a:extLst>
          </p:cNvPr>
          <p:cNvSpPr>
            <a:spLocks noGrp="1"/>
          </p:cNvSpPr>
          <p:nvPr>
            <p:ph type="title"/>
          </p:nvPr>
        </p:nvSpPr>
        <p:spPr/>
        <p:txBody>
          <a:bodyPr/>
          <a:lstStyle/>
          <a:p>
            <a:r>
              <a:rPr lang="en-US" dirty="0">
                <a:solidFill>
                  <a:srgbClr val="191300"/>
                </a:solidFill>
              </a:rPr>
              <a:t>How </a:t>
            </a:r>
            <a:r>
              <a:rPr lang="en-US" dirty="0" err="1">
                <a:solidFill>
                  <a:srgbClr val="191300"/>
                </a:solidFill>
              </a:rPr>
              <a:t>Perceptrons</a:t>
            </a:r>
            <a:r>
              <a:rPr lang="en-US" dirty="0">
                <a:solidFill>
                  <a:srgbClr val="191300"/>
                </a:solidFill>
              </a:rPr>
              <a:t> Learned</a:t>
            </a:r>
            <a:endParaRPr lang="en-US" dirty="0"/>
          </a:p>
        </p:txBody>
      </p:sp>
      <p:sp>
        <p:nvSpPr>
          <p:cNvPr id="6" name="Text Placeholder 1">
            <a:extLst>
              <a:ext uri="{FF2B5EF4-FFF2-40B4-BE49-F238E27FC236}">
                <a16:creationId xmlns:a16="http://schemas.microsoft.com/office/drawing/2014/main" id="{377D755D-7E7B-FCD2-DA4B-CDBBE6B5113C}"/>
              </a:ext>
            </a:extLst>
          </p:cNvPr>
          <p:cNvSpPr>
            <a:spLocks noGrp="1"/>
          </p:cNvSpPr>
          <p:nvPr>
            <p:ph type="body" idx="1"/>
          </p:nvPr>
        </p:nvSpPr>
        <p:spPr>
          <a:xfrm>
            <a:off x="447923" y="1305217"/>
            <a:ext cx="8197114" cy="2365901"/>
          </a:xfrm>
        </p:spPr>
        <p:txBody>
          <a:bodyPr/>
          <a:lstStyle/>
          <a:p>
            <a:pPr>
              <a:buSzPct val="100000"/>
            </a:pPr>
            <a:r>
              <a:rPr lang="en-US" sz="1800" b="0" dirty="0"/>
              <a:t>In essence, the perceptron was a translation of inputs into outputs</a:t>
            </a:r>
          </a:p>
          <a:p>
            <a:pPr>
              <a:buSzPct val="100000"/>
            </a:pPr>
            <a:endParaRPr lang="en-US" sz="2200" b="0" dirty="0"/>
          </a:p>
        </p:txBody>
      </p:sp>
    </p:spTree>
    <p:extLst>
      <p:ext uri="{BB962C8B-B14F-4D97-AF65-F5344CB8AC3E}">
        <p14:creationId xmlns:p14="http://schemas.microsoft.com/office/powerpoint/2010/main" val="757061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1CFB5-87D4-E1D3-A5BE-CD54F16AC4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781FBE-653F-6545-F058-BEDEF7DDA629}"/>
              </a:ext>
            </a:extLst>
          </p:cNvPr>
          <p:cNvSpPr>
            <a:spLocks noGrp="1"/>
          </p:cNvSpPr>
          <p:nvPr>
            <p:ph type="title"/>
          </p:nvPr>
        </p:nvSpPr>
        <p:spPr/>
        <p:txBody>
          <a:bodyPr/>
          <a:lstStyle/>
          <a:p>
            <a:r>
              <a:rPr lang="en-US" dirty="0">
                <a:solidFill>
                  <a:srgbClr val="191300"/>
                </a:solidFill>
              </a:rPr>
              <a:t>How </a:t>
            </a:r>
            <a:r>
              <a:rPr lang="en-US" dirty="0" err="1">
                <a:solidFill>
                  <a:srgbClr val="191300"/>
                </a:solidFill>
              </a:rPr>
              <a:t>Perceptrons</a:t>
            </a:r>
            <a:r>
              <a:rPr lang="en-US" dirty="0">
                <a:solidFill>
                  <a:srgbClr val="191300"/>
                </a:solidFill>
              </a:rPr>
              <a:t> Learned</a:t>
            </a:r>
            <a:endParaRPr lang="en-US" dirty="0"/>
          </a:p>
        </p:txBody>
      </p:sp>
      <p:sp>
        <p:nvSpPr>
          <p:cNvPr id="6" name="Text Placeholder 1">
            <a:extLst>
              <a:ext uri="{FF2B5EF4-FFF2-40B4-BE49-F238E27FC236}">
                <a16:creationId xmlns:a16="http://schemas.microsoft.com/office/drawing/2014/main" id="{E879C7F3-BA68-1D1F-E599-73E7BD9FBE21}"/>
              </a:ext>
            </a:extLst>
          </p:cNvPr>
          <p:cNvSpPr>
            <a:spLocks noGrp="1"/>
          </p:cNvSpPr>
          <p:nvPr>
            <p:ph type="body" idx="1"/>
          </p:nvPr>
        </p:nvSpPr>
        <p:spPr>
          <a:xfrm>
            <a:off x="447923" y="1305217"/>
            <a:ext cx="8197114" cy="2365901"/>
          </a:xfrm>
        </p:spPr>
        <p:txBody>
          <a:bodyPr/>
          <a:lstStyle/>
          <a:p>
            <a:pPr>
              <a:buSzPct val="100000"/>
            </a:pPr>
            <a:r>
              <a:rPr lang="en-US" sz="1800" b="0" dirty="0"/>
              <a:t>In essence, the perceptron was a translation of inputs into outputs</a:t>
            </a:r>
          </a:p>
          <a:p>
            <a:endParaRPr lang="en-US" sz="2000" b="0" dirty="0"/>
          </a:p>
          <a:p>
            <a:pPr>
              <a:buSzPct val="100000"/>
            </a:pPr>
            <a:r>
              <a:rPr lang="en-US" sz="1800" b="0" dirty="0"/>
              <a:t>The weights needed to perform these translations could be learned based on available data</a:t>
            </a:r>
          </a:p>
          <a:p>
            <a:pPr lvl="1"/>
            <a:endParaRPr lang="en-US" sz="1400" dirty="0"/>
          </a:p>
          <a:p>
            <a:pPr>
              <a:buSzPct val="100000"/>
            </a:pPr>
            <a:endParaRPr lang="en-US" sz="2200" b="0" dirty="0"/>
          </a:p>
        </p:txBody>
      </p:sp>
    </p:spTree>
    <p:extLst>
      <p:ext uri="{BB962C8B-B14F-4D97-AF65-F5344CB8AC3E}">
        <p14:creationId xmlns:p14="http://schemas.microsoft.com/office/powerpoint/2010/main" val="152608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8A0E-E35B-667F-4EBE-639C3B056B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C544CD-B5EA-F253-7D72-D98CCA68033C}"/>
              </a:ext>
            </a:extLst>
          </p:cNvPr>
          <p:cNvSpPr>
            <a:spLocks noGrp="1"/>
          </p:cNvSpPr>
          <p:nvPr>
            <p:ph type="title"/>
          </p:nvPr>
        </p:nvSpPr>
        <p:spPr/>
        <p:txBody>
          <a:bodyPr/>
          <a:lstStyle/>
          <a:p>
            <a:r>
              <a:rPr lang="en-US" dirty="0">
                <a:solidFill>
                  <a:srgbClr val="191300"/>
                </a:solidFill>
              </a:rPr>
              <a:t>How </a:t>
            </a:r>
            <a:r>
              <a:rPr lang="en-US" dirty="0" err="1">
                <a:solidFill>
                  <a:srgbClr val="191300"/>
                </a:solidFill>
              </a:rPr>
              <a:t>Perceptrons</a:t>
            </a:r>
            <a:r>
              <a:rPr lang="en-US" dirty="0">
                <a:solidFill>
                  <a:srgbClr val="191300"/>
                </a:solidFill>
              </a:rPr>
              <a:t> Learned</a:t>
            </a:r>
            <a:endParaRPr lang="en-US" dirty="0"/>
          </a:p>
        </p:txBody>
      </p:sp>
      <p:sp>
        <p:nvSpPr>
          <p:cNvPr id="6" name="Text Placeholder 1">
            <a:extLst>
              <a:ext uri="{FF2B5EF4-FFF2-40B4-BE49-F238E27FC236}">
                <a16:creationId xmlns:a16="http://schemas.microsoft.com/office/drawing/2014/main" id="{CC04D628-C53F-7951-5D88-78183FD76B4F}"/>
              </a:ext>
            </a:extLst>
          </p:cNvPr>
          <p:cNvSpPr>
            <a:spLocks noGrp="1"/>
          </p:cNvSpPr>
          <p:nvPr>
            <p:ph type="body" idx="1"/>
          </p:nvPr>
        </p:nvSpPr>
        <p:spPr>
          <a:xfrm>
            <a:off x="447923" y="1305217"/>
            <a:ext cx="8197114" cy="2365901"/>
          </a:xfrm>
        </p:spPr>
        <p:txBody>
          <a:bodyPr/>
          <a:lstStyle/>
          <a:p>
            <a:pPr>
              <a:buSzPct val="100000"/>
            </a:pPr>
            <a:r>
              <a:rPr lang="en-US" sz="1800" b="0" dirty="0"/>
              <a:t>In essence, the perceptron was a translation of inputs into outputs</a:t>
            </a:r>
          </a:p>
          <a:p>
            <a:endParaRPr lang="en-US" sz="2000" b="0" dirty="0"/>
          </a:p>
          <a:p>
            <a:pPr>
              <a:buSzPct val="100000"/>
            </a:pPr>
            <a:r>
              <a:rPr lang="en-US" sz="1800" b="0" dirty="0"/>
              <a:t>The weights needed to perform these translations could be learned based on available data</a:t>
            </a:r>
          </a:p>
          <a:p>
            <a:pPr lvl="1"/>
            <a:endParaRPr lang="en-US" sz="1400" dirty="0"/>
          </a:p>
          <a:p>
            <a:pPr>
              <a:buSzPct val="100000"/>
            </a:pPr>
            <a:r>
              <a:rPr lang="en-US" sz="1800" b="0" dirty="0"/>
              <a:t>One way: Rosenblatt’s algorithm from the 50s</a:t>
            </a:r>
          </a:p>
          <a:p>
            <a:pPr lvl="1"/>
            <a:r>
              <a:rPr lang="en-US" sz="1600" b="0" dirty="0"/>
              <a:t>Showed convergence when two criteria are met: data is linearly separable and step size is sufficiently (in the proof, infinitely) small</a:t>
            </a:r>
          </a:p>
          <a:p>
            <a:pPr>
              <a:buSzPct val="100000"/>
            </a:pPr>
            <a:endParaRPr lang="en-US" sz="2200" b="0" dirty="0"/>
          </a:p>
        </p:txBody>
      </p:sp>
    </p:spTree>
    <p:extLst>
      <p:ext uri="{BB962C8B-B14F-4D97-AF65-F5344CB8AC3E}">
        <p14:creationId xmlns:p14="http://schemas.microsoft.com/office/powerpoint/2010/main" val="3885981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D59C-8D8E-94A0-83B8-C6CC0B1A60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4CFAE8-5051-B8F7-1692-163ED12E24A0}"/>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86A79983-113D-239C-DCC0-F59BE0121D46}"/>
              </a:ext>
            </a:extLst>
          </p:cNvPr>
          <p:cNvGraphicFramePr>
            <a:graphicFrameLocks noGrp="1"/>
          </p:cNvGraphicFramePr>
          <p:nvPr>
            <p:extLst>
              <p:ext uri="{D42A27DB-BD31-4B8C-83A1-F6EECF244321}">
                <p14:modId xmlns:p14="http://schemas.microsoft.com/office/powerpoint/2010/main" val="2108389813"/>
              </p:ext>
            </p:extLst>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81A69973-F1E9-4487-E06B-32BC41EF8299}"/>
              </a:ext>
            </a:extLst>
          </p:cNvPr>
          <p:cNvSpPr txBox="1"/>
          <p:nvPr/>
        </p:nvSpPr>
        <p:spPr>
          <a:xfrm>
            <a:off x="1476937" y="1374991"/>
            <a:ext cx="616951" cy="307777"/>
          </a:xfrm>
          <a:prstGeom prst="rect">
            <a:avLst/>
          </a:prstGeom>
          <a:noFill/>
        </p:spPr>
        <p:txBody>
          <a:bodyPr wrap="square" rtlCol="0">
            <a:spAutoFit/>
          </a:bodyPr>
          <a:lstStyle/>
          <a:p>
            <a:r>
              <a:rPr lang="en-US" dirty="0"/>
              <a:t>XOR</a:t>
            </a:r>
          </a:p>
        </p:txBody>
      </p:sp>
      <p:grpSp>
        <p:nvGrpSpPr>
          <p:cNvPr id="6" name="Group 5">
            <a:extLst>
              <a:ext uri="{FF2B5EF4-FFF2-40B4-BE49-F238E27FC236}">
                <a16:creationId xmlns:a16="http://schemas.microsoft.com/office/drawing/2014/main" id="{5636ED45-D897-51CF-92D6-A457848C7FC5}"/>
              </a:ext>
            </a:extLst>
          </p:cNvPr>
          <p:cNvGrpSpPr/>
          <p:nvPr/>
        </p:nvGrpSpPr>
        <p:grpSpPr>
          <a:xfrm>
            <a:off x="3729740" y="1856060"/>
            <a:ext cx="2062600" cy="2077061"/>
            <a:chOff x="4964088" y="2500165"/>
            <a:chExt cx="2849877" cy="2869857"/>
          </a:xfrm>
        </p:grpSpPr>
        <p:grpSp>
          <p:nvGrpSpPr>
            <p:cNvPr id="10" name="Group 9">
              <a:extLst>
                <a:ext uri="{FF2B5EF4-FFF2-40B4-BE49-F238E27FC236}">
                  <a16:creationId xmlns:a16="http://schemas.microsoft.com/office/drawing/2014/main" id="{BF023AE9-1560-4533-9F2F-C92CEA9B2F48}"/>
                </a:ext>
              </a:extLst>
            </p:cNvPr>
            <p:cNvGrpSpPr/>
            <p:nvPr/>
          </p:nvGrpSpPr>
          <p:grpSpPr>
            <a:xfrm>
              <a:off x="5038903" y="2500165"/>
              <a:ext cx="2775062" cy="2778416"/>
              <a:chOff x="6342611" y="1934900"/>
              <a:chExt cx="2775062" cy="2778416"/>
            </a:xfrm>
          </p:grpSpPr>
          <p:cxnSp>
            <p:nvCxnSpPr>
              <p:cNvPr id="16" name="Straight Arrow Connector 15">
                <a:extLst>
                  <a:ext uri="{FF2B5EF4-FFF2-40B4-BE49-F238E27FC236}">
                    <a16:creationId xmlns:a16="http://schemas.microsoft.com/office/drawing/2014/main" id="{526E6473-AFF9-8A9A-B4CE-63D3D43CE69B}"/>
                  </a:ext>
                </a:extLst>
              </p:cNvPr>
              <p:cNvCxnSpPr>
                <a:cxnSpLocks/>
              </p:cNvCxnSpPr>
              <p:nvPr/>
            </p:nvCxnSpPr>
            <p:spPr>
              <a:xfrm>
                <a:off x="6342611" y="4713316"/>
                <a:ext cx="2775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706C243-D42E-7881-DA39-7E3206275941}"/>
                  </a:ext>
                </a:extLst>
              </p:cNvPr>
              <p:cNvCxnSpPr>
                <a:cxnSpLocks/>
              </p:cNvCxnSpPr>
              <p:nvPr/>
            </p:nvCxnSpPr>
            <p:spPr>
              <a:xfrm flipV="1">
                <a:off x="6359236" y="1934900"/>
                <a:ext cx="0" cy="277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EFA2081-EC2E-EB8C-5865-CCDF301C140B}"/>
                </a:ext>
              </a:extLst>
            </p:cNvPr>
            <p:cNvGrpSpPr/>
            <p:nvPr/>
          </p:nvGrpSpPr>
          <p:grpSpPr>
            <a:xfrm>
              <a:off x="4964088" y="3336613"/>
              <a:ext cx="2022763" cy="2033409"/>
              <a:chOff x="4964088" y="3336613"/>
              <a:chExt cx="2022763" cy="2033409"/>
            </a:xfrm>
          </p:grpSpPr>
          <p:sp>
            <p:nvSpPr>
              <p:cNvPr id="12" name="Oval 11">
                <a:extLst>
                  <a:ext uri="{FF2B5EF4-FFF2-40B4-BE49-F238E27FC236}">
                    <a16:creationId xmlns:a16="http://schemas.microsoft.com/office/drawing/2014/main" id="{0CB8D66F-6045-6BDD-FA32-EE5219C80BE0}"/>
                  </a:ext>
                </a:extLst>
              </p:cNvPr>
              <p:cNvSpPr/>
              <p:nvPr/>
            </p:nvSpPr>
            <p:spPr>
              <a:xfrm>
                <a:off x="4964088" y="333661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EF6F26-4319-CB56-1233-111C9ED4D1AF}"/>
                  </a:ext>
                </a:extLst>
              </p:cNvPr>
              <p:cNvSpPr/>
              <p:nvPr/>
            </p:nvSpPr>
            <p:spPr>
              <a:xfrm>
                <a:off x="6803971" y="518268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21A52F-0631-ED60-EC06-7074C11A60F8}"/>
                  </a:ext>
                </a:extLst>
              </p:cNvPr>
              <p:cNvSpPr/>
              <p:nvPr/>
            </p:nvSpPr>
            <p:spPr>
              <a:xfrm>
                <a:off x="4964088" y="518714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FE37277-A4CD-D2D1-2AC3-965C74089CF4}"/>
                  </a:ext>
                </a:extLst>
              </p:cNvPr>
              <p:cNvSpPr/>
              <p:nvPr/>
            </p:nvSpPr>
            <p:spPr>
              <a:xfrm>
                <a:off x="6803971" y="333661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C80C57BA-AFE4-79E6-1EDF-863AA94F2CA5}"/>
              </a:ext>
            </a:extLst>
          </p:cNvPr>
          <p:cNvGrpSpPr/>
          <p:nvPr/>
        </p:nvGrpSpPr>
        <p:grpSpPr>
          <a:xfrm>
            <a:off x="6196953" y="432850"/>
            <a:ext cx="2514257" cy="2028590"/>
            <a:chOff x="8614761" y="2760600"/>
            <a:chExt cx="3352308" cy="2704758"/>
          </a:xfrm>
        </p:grpSpPr>
        <p:grpSp>
          <p:nvGrpSpPr>
            <p:cNvPr id="19" name="Group 18">
              <a:extLst>
                <a:ext uri="{FF2B5EF4-FFF2-40B4-BE49-F238E27FC236}">
                  <a16:creationId xmlns:a16="http://schemas.microsoft.com/office/drawing/2014/main" id="{221277DB-ACBA-1F50-DB1E-B1EC2490BC6D}"/>
                </a:ext>
              </a:extLst>
            </p:cNvPr>
            <p:cNvGrpSpPr/>
            <p:nvPr/>
          </p:nvGrpSpPr>
          <p:grpSpPr>
            <a:xfrm>
              <a:off x="8614761" y="2760600"/>
              <a:ext cx="3352308" cy="2704758"/>
              <a:chOff x="8839692" y="2755016"/>
              <a:chExt cx="3352308" cy="2704758"/>
            </a:xfrm>
          </p:grpSpPr>
          <p:sp>
            <p:nvSpPr>
              <p:cNvPr id="24" name="Oval 23">
                <a:extLst>
                  <a:ext uri="{FF2B5EF4-FFF2-40B4-BE49-F238E27FC236}">
                    <a16:creationId xmlns:a16="http://schemas.microsoft.com/office/drawing/2014/main" id="{B8F2A729-A328-E8AF-A526-35728233D86F}"/>
                  </a:ext>
                </a:extLst>
              </p:cNvPr>
              <p:cNvSpPr/>
              <p:nvPr/>
            </p:nvSpPr>
            <p:spPr>
              <a:xfrm>
                <a:off x="9884319"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Σ</a:t>
                </a:r>
                <a:endParaRPr lang="en-US" sz="3600" dirty="0">
                  <a:solidFill>
                    <a:schemeClr val="tx1"/>
                  </a:solidFill>
                </a:endParaRPr>
              </a:p>
            </p:txBody>
          </p:sp>
          <p:sp>
            <p:nvSpPr>
              <p:cNvPr id="25" name="Oval 24">
                <a:extLst>
                  <a:ext uri="{FF2B5EF4-FFF2-40B4-BE49-F238E27FC236}">
                    <a16:creationId xmlns:a16="http://schemas.microsoft.com/office/drawing/2014/main" id="{02AC7380-FE8A-B8C9-4966-F54267ED4615}"/>
                  </a:ext>
                </a:extLst>
              </p:cNvPr>
              <p:cNvSpPr/>
              <p:nvPr/>
            </p:nvSpPr>
            <p:spPr>
              <a:xfrm>
                <a:off x="8839692" y="2755016"/>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0</a:t>
                </a:r>
              </a:p>
            </p:txBody>
          </p:sp>
          <p:sp>
            <p:nvSpPr>
              <p:cNvPr id="26" name="Oval 25">
                <a:extLst>
                  <a:ext uri="{FF2B5EF4-FFF2-40B4-BE49-F238E27FC236}">
                    <a16:creationId xmlns:a16="http://schemas.microsoft.com/office/drawing/2014/main" id="{BE8C0A1B-9ED9-9DE5-4A5B-F9A4538A43F5}"/>
                  </a:ext>
                </a:extLst>
              </p:cNvPr>
              <p:cNvSpPr/>
              <p:nvPr/>
            </p:nvSpPr>
            <p:spPr>
              <a:xfrm>
                <a:off x="8839692" y="3820850"/>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1</a:t>
                </a:r>
              </a:p>
            </p:txBody>
          </p:sp>
          <p:sp>
            <p:nvSpPr>
              <p:cNvPr id="27" name="Oval 26">
                <a:extLst>
                  <a:ext uri="{FF2B5EF4-FFF2-40B4-BE49-F238E27FC236}">
                    <a16:creationId xmlns:a16="http://schemas.microsoft.com/office/drawing/2014/main" id="{C7FB4C7A-1D6A-88C5-14C1-629C4397D5E9}"/>
                  </a:ext>
                </a:extLst>
              </p:cNvPr>
              <p:cNvSpPr/>
              <p:nvPr/>
            </p:nvSpPr>
            <p:spPr>
              <a:xfrm>
                <a:off x="8839692" y="4886684"/>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2</a:t>
                </a:r>
              </a:p>
            </p:txBody>
          </p:sp>
          <p:sp>
            <p:nvSpPr>
              <p:cNvPr id="28" name="Oval 27">
                <a:extLst>
                  <a:ext uri="{FF2B5EF4-FFF2-40B4-BE49-F238E27FC236}">
                    <a16:creationId xmlns:a16="http://schemas.microsoft.com/office/drawing/2014/main" id="{2B037ABA-21F5-790D-0EFC-FFCC9EAB55BC}"/>
                  </a:ext>
                </a:extLst>
              </p:cNvPr>
              <p:cNvSpPr/>
              <p:nvPr/>
            </p:nvSpPr>
            <p:spPr>
              <a:xfrm>
                <a:off x="11087376"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&gt;</a:t>
                </a:r>
                <a:r>
                  <a:rPr lang="el-GR" sz="800" dirty="0">
                    <a:solidFill>
                      <a:schemeClr val="tx1"/>
                    </a:solidFill>
                  </a:rPr>
                  <a:t> θ?</a:t>
                </a:r>
                <a:endParaRPr lang="en-US" sz="800" dirty="0">
                  <a:solidFill>
                    <a:schemeClr val="tx1"/>
                  </a:solidFill>
                </a:endParaRPr>
              </a:p>
            </p:txBody>
          </p:sp>
          <p:cxnSp>
            <p:nvCxnSpPr>
              <p:cNvPr id="29" name="Straight Arrow Connector 28">
                <a:extLst>
                  <a:ext uri="{FF2B5EF4-FFF2-40B4-BE49-F238E27FC236}">
                    <a16:creationId xmlns:a16="http://schemas.microsoft.com/office/drawing/2014/main" id="{4F9BB0BA-8EA1-428A-63A1-9E1D9C97720E}"/>
                  </a:ext>
                </a:extLst>
              </p:cNvPr>
              <p:cNvCxnSpPr>
                <a:cxnSpLocks/>
                <a:stCxn id="25" idx="5"/>
                <a:endCxn id="24" idx="2"/>
              </p:cNvCxnSpPr>
              <p:nvPr/>
            </p:nvCxnSpPr>
            <p:spPr>
              <a:xfrm>
                <a:off x="9328855" y="3244179"/>
                <a:ext cx="555464" cy="86321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632C3D2-AF1B-894B-94AC-A479FF902D0C}"/>
                  </a:ext>
                </a:extLst>
              </p:cNvPr>
              <p:cNvCxnSpPr>
                <a:cxnSpLocks/>
                <a:stCxn id="27" idx="7"/>
                <a:endCxn id="24" idx="2"/>
              </p:cNvCxnSpPr>
              <p:nvPr/>
            </p:nvCxnSpPr>
            <p:spPr>
              <a:xfrm flipV="1">
                <a:off x="9328855" y="4107394"/>
                <a:ext cx="555464" cy="863217"/>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EB3EE5B-C62E-4F1A-12D0-E3936706643D}"/>
                  </a:ext>
                </a:extLst>
              </p:cNvPr>
              <p:cNvCxnSpPr>
                <a:cxnSpLocks/>
                <a:stCxn id="26" idx="6"/>
                <a:endCxn id="24" idx="2"/>
              </p:cNvCxnSpPr>
              <p:nvPr/>
            </p:nvCxnSpPr>
            <p:spPr>
              <a:xfrm flipV="1">
                <a:off x="9412782" y="4107394"/>
                <a:ext cx="471537" cy="1"/>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A9F4DDC-03D9-645B-4341-2D33460AB4EE}"/>
                  </a:ext>
                </a:extLst>
              </p:cNvPr>
              <p:cNvCxnSpPr>
                <a:cxnSpLocks/>
                <a:stCxn id="24" idx="6"/>
                <a:endCxn id="28" idx="2"/>
              </p:cNvCxnSpPr>
              <p:nvPr/>
            </p:nvCxnSpPr>
            <p:spPr>
              <a:xfrm>
                <a:off x="10615839" y="4107394"/>
                <a:ext cx="471537"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69D513-E33E-7F10-F756-F12266736A53}"/>
                  </a:ext>
                </a:extLst>
              </p:cNvPr>
              <p:cNvCxnSpPr>
                <a:cxnSpLocks/>
                <a:stCxn id="28" idx="6"/>
              </p:cNvCxnSpPr>
              <p:nvPr/>
            </p:nvCxnSpPr>
            <p:spPr>
              <a:xfrm>
                <a:off x="11818896" y="4107394"/>
                <a:ext cx="373104"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7A1C05C-F174-8082-85B2-1A59DAF2EEE5}"/>
                </a:ext>
              </a:extLst>
            </p:cNvPr>
            <p:cNvGrpSpPr/>
            <p:nvPr/>
          </p:nvGrpSpPr>
          <p:grpSpPr>
            <a:xfrm>
              <a:off x="9115807" y="3256305"/>
              <a:ext cx="1032744" cy="1591381"/>
              <a:chOff x="9115807" y="3256305"/>
              <a:chExt cx="1032744" cy="1591381"/>
            </a:xfrm>
          </p:grpSpPr>
          <p:sp>
            <p:nvSpPr>
              <p:cNvPr id="21" name="TextBox 20">
                <a:extLst>
                  <a:ext uri="{FF2B5EF4-FFF2-40B4-BE49-F238E27FC236}">
                    <a16:creationId xmlns:a16="http://schemas.microsoft.com/office/drawing/2014/main" id="{E71C44F6-3EEC-D971-635E-7D3D102ED67E}"/>
                  </a:ext>
                </a:extLst>
              </p:cNvPr>
              <p:cNvSpPr txBox="1"/>
              <p:nvPr/>
            </p:nvSpPr>
            <p:spPr>
              <a:xfrm>
                <a:off x="9257544" y="3256305"/>
                <a:ext cx="838939" cy="369332"/>
              </a:xfrm>
              <a:prstGeom prst="rect">
                <a:avLst/>
              </a:prstGeom>
              <a:noFill/>
            </p:spPr>
            <p:txBody>
              <a:bodyPr wrap="square" rtlCol="0">
                <a:spAutoFit/>
              </a:bodyPr>
              <a:lstStyle/>
              <a:p>
                <a:r>
                  <a:rPr lang="en-US" i="1" dirty="0"/>
                  <a:t>w</a:t>
                </a:r>
                <a:r>
                  <a:rPr lang="en-US" i="1" baseline="-25000" dirty="0"/>
                  <a:t>0</a:t>
                </a:r>
                <a:endParaRPr lang="en-US" i="1" dirty="0"/>
              </a:p>
            </p:txBody>
          </p:sp>
          <p:sp>
            <p:nvSpPr>
              <p:cNvPr id="22" name="TextBox 21">
                <a:extLst>
                  <a:ext uri="{FF2B5EF4-FFF2-40B4-BE49-F238E27FC236}">
                    <a16:creationId xmlns:a16="http://schemas.microsoft.com/office/drawing/2014/main" id="{C1D803CF-43B6-D7E0-56D7-5C521B85E54E}"/>
                  </a:ext>
                </a:extLst>
              </p:cNvPr>
              <p:cNvSpPr txBox="1"/>
              <p:nvPr/>
            </p:nvSpPr>
            <p:spPr>
              <a:xfrm>
                <a:off x="9115807" y="3785040"/>
                <a:ext cx="838939" cy="369332"/>
              </a:xfrm>
              <a:prstGeom prst="rect">
                <a:avLst/>
              </a:prstGeom>
              <a:noFill/>
            </p:spPr>
            <p:txBody>
              <a:bodyPr wrap="square" rtlCol="0">
                <a:spAutoFit/>
              </a:bodyPr>
              <a:lstStyle/>
              <a:p>
                <a:r>
                  <a:rPr lang="en-US" i="1" dirty="0"/>
                  <a:t>w</a:t>
                </a:r>
                <a:r>
                  <a:rPr lang="en-US" i="1" baseline="-25000" dirty="0"/>
                  <a:t>1</a:t>
                </a:r>
                <a:endParaRPr lang="en-US" i="1" dirty="0"/>
              </a:p>
            </p:txBody>
          </p:sp>
          <p:sp>
            <p:nvSpPr>
              <p:cNvPr id="23" name="TextBox 22">
                <a:extLst>
                  <a:ext uri="{FF2B5EF4-FFF2-40B4-BE49-F238E27FC236}">
                    <a16:creationId xmlns:a16="http://schemas.microsoft.com/office/drawing/2014/main" id="{F647A0DB-8C3D-E846-82D2-09766343D69A}"/>
                  </a:ext>
                </a:extLst>
              </p:cNvPr>
              <p:cNvSpPr txBox="1"/>
              <p:nvPr/>
            </p:nvSpPr>
            <p:spPr>
              <a:xfrm>
                <a:off x="9309612" y="4478354"/>
                <a:ext cx="838939" cy="369332"/>
              </a:xfrm>
              <a:prstGeom prst="rect">
                <a:avLst/>
              </a:prstGeom>
              <a:noFill/>
            </p:spPr>
            <p:txBody>
              <a:bodyPr wrap="square" rtlCol="0">
                <a:spAutoFit/>
              </a:bodyPr>
              <a:lstStyle/>
              <a:p>
                <a:r>
                  <a:rPr lang="en-US" i="1" dirty="0"/>
                  <a:t>w</a:t>
                </a:r>
                <a:r>
                  <a:rPr lang="en-US" i="1" baseline="-25000" dirty="0"/>
                  <a:t>2</a:t>
                </a:r>
                <a:endParaRPr lang="en-US" i="1" dirty="0"/>
              </a:p>
            </p:txBody>
          </p:sp>
        </p:grpSp>
      </p:grpSp>
    </p:spTree>
    <p:extLst>
      <p:ext uri="{BB962C8B-B14F-4D97-AF65-F5344CB8AC3E}">
        <p14:creationId xmlns:p14="http://schemas.microsoft.com/office/powerpoint/2010/main" val="1257499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84F2-BB08-2F0F-C619-445293EC12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9EA983-2B3D-BDCB-7AA1-5A9DACBE819F}"/>
              </a:ext>
            </a:extLst>
          </p:cNvPr>
          <p:cNvSpPr>
            <a:spLocks noGrp="1"/>
          </p:cNvSpPr>
          <p:nvPr>
            <p:ph type="title"/>
          </p:nvPr>
        </p:nvSpPr>
        <p:spPr/>
        <p:txBody>
          <a:bodyPr/>
          <a:lstStyle/>
          <a:p>
            <a:r>
              <a:rPr lang="en-US" dirty="0" err="1">
                <a:solidFill>
                  <a:srgbClr val="191300"/>
                </a:solidFill>
              </a:rPr>
              <a:t>Perceptrons</a:t>
            </a:r>
            <a:r>
              <a:rPr lang="en-US" dirty="0">
                <a:solidFill>
                  <a:srgbClr val="191300"/>
                </a:solidFill>
              </a:rPr>
              <a:t> For Logic</a:t>
            </a:r>
            <a:endParaRPr lang="en-US" dirty="0"/>
          </a:p>
        </p:txBody>
      </p:sp>
      <p:graphicFrame>
        <p:nvGraphicFramePr>
          <p:cNvPr id="2" name="Table 7">
            <a:extLst>
              <a:ext uri="{FF2B5EF4-FFF2-40B4-BE49-F238E27FC236}">
                <a16:creationId xmlns:a16="http://schemas.microsoft.com/office/drawing/2014/main" id="{99499B21-307E-B65C-C170-E249F11E7564}"/>
              </a:ext>
            </a:extLst>
          </p:cNvPr>
          <p:cNvGraphicFramePr>
            <a:graphicFrameLocks noGrp="1"/>
          </p:cNvGraphicFramePr>
          <p:nvPr/>
        </p:nvGraphicFramePr>
        <p:xfrm>
          <a:off x="607888" y="1757231"/>
          <a:ext cx="2355051" cy="2175890"/>
        </p:xfrm>
        <a:graphic>
          <a:graphicData uri="http://schemas.openxmlformats.org/drawingml/2006/table">
            <a:tbl>
              <a:tblPr firstRow="1" bandRow="1">
                <a:tableStyleId>{9D7B26C5-4107-4FEC-AEDC-1716B250A1EF}</a:tableStyleId>
              </a:tblPr>
              <a:tblGrid>
                <a:gridCol w="785017">
                  <a:extLst>
                    <a:ext uri="{9D8B030D-6E8A-4147-A177-3AD203B41FA5}">
                      <a16:colId xmlns:a16="http://schemas.microsoft.com/office/drawing/2014/main" val="3620283917"/>
                    </a:ext>
                  </a:extLst>
                </a:gridCol>
                <a:gridCol w="785017">
                  <a:extLst>
                    <a:ext uri="{9D8B030D-6E8A-4147-A177-3AD203B41FA5}">
                      <a16:colId xmlns:a16="http://schemas.microsoft.com/office/drawing/2014/main" val="3017329523"/>
                    </a:ext>
                  </a:extLst>
                </a:gridCol>
                <a:gridCol w="785017">
                  <a:extLst>
                    <a:ext uri="{9D8B030D-6E8A-4147-A177-3AD203B41FA5}">
                      <a16:colId xmlns:a16="http://schemas.microsoft.com/office/drawing/2014/main" val="1524359886"/>
                    </a:ext>
                  </a:extLst>
                </a:gridCol>
              </a:tblGrid>
              <a:tr h="435178">
                <a:tc>
                  <a:txBody>
                    <a:bodyPr/>
                    <a:lstStyle/>
                    <a:p>
                      <a:pPr algn="ctr"/>
                      <a:r>
                        <a:rPr lang="en-US" sz="1100" dirty="0"/>
                        <a:t>X1</a:t>
                      </a:r>
                    </a:p>
                  </a:txBody>
                  <a:tcPr marL="73837" marR="73837" marT="36918" marB="36918" anchor="ctr"/>
                </a:tc>
                <a:tc>
                  <a:txBody>
                    <a:bodyPr/>
                    <a:lstStyle/>
                    <a:p>
                      <a:pPr algn="ctr"/>
                      <a:r>
                        <a:rPr lang="en-US" sz="1100" dirty="0"/>
                        <a:t>X2</a:t>
                      </a:r>
                    </a:p>
                  </a:txBody>
                  <a:tcPr marL="73837" marR="73837" marT="36918" marB="36918" anchor="ctr"/>
                </a:tc>
                <a:tc>
                  <a:txBody>
                    <a:bodyPr/>
                    <a:lstStyle/>
                    <a:p>
                      <a:pPr algn="ctr"/>
                      <a:r>
                        <a:rPr lang="en-US" sz="1100" dirty="0"/>
                        <a:t>Output</a:t>
                      </a:r>
                    </a:p>
                  </a:txBody>
                  <a:tcPr marL="73837" marR="73837" marT="36918" marB="36918" anchor="ctr"/>
                </a:tc>
                <a:extLst>
                  <a:ext uri="{0D108BD9-81ED-4DB2-BD59-A6C34878D82A}">
                    <a16:rowId xmlns:a16="http://schemas.microsoft.com/office/drawing/2014/main" val="2120680993"/>
                  </a:ext>
                </a:extLst>
              </a:tr>
              <a:tr h="435178">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439427868"/>
                  </a:ext>
                </a:extLst>
              </a:tr>
              <a:tr h="435178">
                <a:tc>
                  <a:txBody>
                    <a:bodyPr/>
                    <a:lstStyle/>
                    <a:p>
                      <a:pPr algn="ctr"/>
                      <a:r>
                        <a:rPr lang="en-US" sz="1100" dirty="0"/>
                        <a:t>1</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175656888"/>
                  </a:ext>
                </a:extLst>
              </a:tr>
              <a:tr h="435178">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3361732885"/>
                  </a:ext>
                </a:extLst>
              </a:tr>
              <a:tr h="435178">
                <a:tc>
                  <a:txBody>
                    <a:bodyPr/>
                    <a:lstStyle/>
                    <a:p>
                      <a:pPr algn="ctr"/>
                      <a:r>
                        <a:rPr lang="en-US" sz="1100" dirty="0"/>
                        <a:t>0</a:t>
                      </a:r>
                    </a:p>
                  </a:txBody>
                  <a:tcPr marL="73837" marR="73837" marT="36918" marB="36918" anchor="ctr"/>
                </a:tc>
                <a:tc>
                  <a:txBody>
                    <a:bodyPr/>
                    <a:lstStyle/>
                    <a:p>
                      <a:pPr algn="ctr"/>
                      <a:r>
                        <a:rPr lang="en-US" sz="1100" dirty="0"/>
                        <a:t>0</a:t>
                      </a:r>
                    </a:p>
                  </a:txBody>
                  <a:tcPr marL="73837" marR="73837" marT="36918" marB="36918" anchor="ctr"/>
                </a:tc>
                <a:tc>
                  <a:txBody>
                    <a:bodyPr/>
                    <a:lstStyle/>
                    <a:p>
                      <a:pPr algn="ctr"/>
                      <a:r>
                        <a:rPr lang="en-US" sz="1100" dirty="0"/>
                        <a:t>1</a:t>
                      </a:r>
                    </a:p>
                  </a:txBody>
                  <a:tcPr marL="73837" marR="73837" marT="36918" marB="36918" anchor="ctr"/>
                </a:tc>
                <a:extLst>
                  <a:ext uri="{0D108BD9-81ED-4DB2-BD59-A6C34878D82A}">
                    <a16:rowId xmlns:a16="http://schemas.microsoft.com/office/drawing/2014/main" val="2165681676"/>
                  </a:ext>
                </a:extLst>
              </a:tr>
            </a:tbl>
          </a:graphicData>
        </a:graphic>
      </p:graphicFrame>
      <p:sp>
        <p:nvSpPr>
          <p:cNvPr id="4" name="TextBox 3">
            <a:extLst>
              <a:ext uri="{FF2B5EF4-FFF2-40B4-BE49-F238E27FC236}">
                <a16:creationId xmlns:a16="http://schemas.microsoft.com/office/drawing/2014/main" id="{CB43A730-2B26-A658-C681-BF937760F547}"/>
              </a:ext>
            </a:extLst>
          </p:cNvPr>
          <p:cNvSpPr txBox="1"/>
          <p:nvPr/>
        </p:nvSpPr>
        <p:spPr>
          <a:xfrm>
            <a:off x="1476937" y="1374991"/>
            <a:ext cx="616951" cy="307777"/>
          </a:xfrm>
          <a:prstGeom prst="rect">
            <a:avLst/>
          </a:prstGeom>
          <a:noFill/>
        </p:spPr>
        <p:txBody>
          <a:bodyPr wrap="square" rtlCol="0">
            <a:spAutoFit/>
          </a:bodyPr>
          <a:lstStyle/>
          <a:p>
            <a:r>
              <a:rPr lang="en-US" dirty="0"/>
              <a:t>XOR</a:t>
            </a:r>
          </a:p>
        </p:txBody>
      </p:sp>
      <p:grpSp>
        <p:nvGrpSpPr>
          <p:cNvPr id="6" name="Group 5">
            <a:extLst>
              <a:ext uri="{FF2B5EF4-FFF2-40B4-BE49-F238E27FC236}">
                <a16:creationId xmlns:a16="http://schemas.microsoft.com/office/drawing/2014/main" id="{3E4104DE-4265-D103-A7A5-A617F8183883}"/>
              </a:ext>
            </a:extLst>
          </p:cNvPr>
          <p:cNvGrpSpPr/>
          <p:nvPr/>
        </p:nvGrpSpPr>
        <p:grpSpPr>
          <a:xfrm>
            <a:off x="3729740" y="1856060"/>
            <a:ext cx="2062600" cy="2077061"/>
            <a:chOff x="4964088" y="2500165"/>
            <a:chExt cx="2849877" cy="2869857"/>
          </a:xfrm>
        </p:grpSpPr>
        <p:grpSp>
          <p:nvGrpSpPr>
            <p:cNvPr id="10" name="Group 9">
              <a:extLst>
                <a:ext uri="{FF2B5EF4-FFF2-40B4-BE49-F238E27FC236}">
                  <a16:creationId xmlns:a16="http://schemas.microsoft.com/office/drawing/2014/main" id="{BECE2029-B333-85D5-A979-DE90389C9940}"/>
                </a:ext>
              </a:extLst>
            </p:cNvPr>
            <p:cNvGrpSpPr/>
            <p:nvPr/>
          </p:nvGrpSpPr>
          <p:grpSpPr>
            <a:xfrm>
              <a:off x="5038903" y="2500165"/>
              <a:ext cx="2775062" cy="2778416"/>
              <a:chOff x="6342611" y="1934900"/>
              <a:chExt cx="2775062" cy="2778416"/>
            </a:xfrm>
          </p:grpSpPr>
          <p:cxnSp>
            <p:nvCxnSpPr>
              <p:cNvPr id="16" name="Straight Arrow Connector 15">
                <a:extLst>
                  <a:ext uri="{FF2B5EF4-FFF2-40B4-BE49-F238E27FC236}">
                    <a16:creationId xmlns:a16="http://schemas.microsoft.com/office/drawing/2014/main" id="{EC73E990-A721-4084-F342-7C94D322AE6D}"/>
                  </a:ext>
                </a:extLst>
              </p:cNvPr>
              <p:cNvCxnSpPr>
                <a:cxnSpLocks/>
              </p:cNvCxnSpPr>
              <p:nvPr/>
            </p:nvCxnSpPr>
            <p:spPr>
              <a:xfrm>
                <a:off x="6342611" y="4713316"/>
                <a:ext cx="2775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309CC28-AC9A-2D24-0945-E31C0D3904E6}"/>
                  </a:ext>
                </a:extLst>
              </p:cNvPr>
              <p:cNvCxnSpPr>
                <a:cxnSpLocks/>
              </p:cNvCxnSpPr>
              <p:nvPr/>
            </p:nvCxnSpPr>
            <p:spPr>
              <a:xfrm flipV="1">
                <a:off x="6359236" y="1934900"/>
                <a:ext cx="0" cy="277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35A3EF4-C730-B625-4C48-45AB6FC337D4}"/>
                </a:ext>
              </a:extLst>
            </p:cNvPr>
            <p:cNvGrpSpPr/>
            <p:nvPr/>
          </p:nvGrpSpPr>
          <p:grpSpPr>
            <a:xfrm>
              <a:off x="4964088" y="3336613"/>
              <a:ext cx="2022763" cy="2033409"/>
              <a:chOff x="4964088" y="3336613"/>
              <a:chExt cx="2022763" cy="2033409"/>
            </a:xfrm>
          </p:grpSpPr>
          <p:sp>
            <p:nvSpPr>
              <p:cNvPr id="12" name="Oval 11">
                <a:extLst>
                  <a:ext uri="{FF2B5EF4-FFF2-40B4-BE49-F238E27FC236}">
                    <a16:creationId xmlns:a16="http://schemas.microsoft.com/office/drawing/2014/main" id="{C73BFE9D-81CA-1336-C61B-D07981959AD5}"/>
                  </a:ext>
                </a:extLst>
              </p:cNvPr>
              <p:cNvSpPr/>
              <p:nvPr/>
            </p:nvSpPr>
            <p:spPr>
              <a:xfrm>
                <a:off x="4964088" y="333661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A51E6C-B1E9-C395-D812-925F2F8AC80C}"/>
                  </a:ext>
                </a:extLst>
              </p:cNvPr>
              <p:cNvSpPr/>
              <p:nvPr/>
            </p:nvSpPr>
            <p:spPr>
              <a:xfrm>
                <a:off x="6803971" y="518268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849D25-798C-830D-95E0-EDAB3E64440E}"/>
                  </a:ext>
                </a:extLst>
              </p:cNvPr>
              <p:cNvSpPr/>
              <p:nvPr/>
            </p:nvSpPr>
            <p:spPr>
              <a:xfrm>
                <a:off x="4964088" y="5187142"/>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ADCDDF-1FE9-087C-73C1-C0BDB9AEC76C}"/>
                  </a:ext>
                </a:extLst>
              </p:cNvPr>
              <p:cNvSpPr/>
              <p:nvPr/>
            </p:nvSpPr>
            <p:spPr>
              <a:xfrm>
                <a:off x="6803971" y="3336613"/>
                <a:ext cx="182880" cy="18288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9A2A0090-63B2-B51B-2114-A1B91ABAAFAD}"/>
              </a:ext>
            </a:extLst>
          </p:cNvPr>
          <p:cNvGrpSpPr/>
          <p:nvPr/>
        </p:nvGrpSpPr>
        <p:grpSpPr>
          <a:xfrm>
            <a:off x="6196953" y="432850"/>
            <a:ext cx="2514257" cy="2028590"/>
            <a:chOff x="8614761" y="2760600"/>
            <a:chExt cx="3352308" cy="2704758"/>
          </a:xfrm>
        </p:grpSpPr>
        <p:grpSp>
          <p:nvGrpSpPr>
            <p:cNvPr id="19" name="Group 18">
              <a:extLst>
                <a:ext uri="{FF2B5EF4-FFF2-40B4-BE49-F238E27FC236}">
                  <a16:creationId xmlns:a16="http://schemas.microsoft.com/office/drawing/2014/main" id="{A5F26A94-4E87-D50E-6099-6E46119A9330}"/>
                </a:ext>
              </a:extLst>
            </p:cNvPr>
            <p:cNvGrpSpPr/>
            <p:nvPr/>
          </p:nvGrpSpPr>
          <p:grpSpPr>
            <a:xfrm>
              <a:off x="8614761" y="2760600"/>
              <a:ext cx="3352308" cy="2704758"/>
              <a:chOff x="8839692" y="2755016"/>
              <a:chExt cx="3352308" cy="2704758"/>
            </a:xfrm>
          </p:grpSpPr>
          <p:sp>
            <p:nvSpPr>
              <p:cNvPr id="24" name="Oval 23">
                <a:extLst>
                  <a:ext uri="{FF2B5EF4-FFF2-40B4-BE49-F238E27FC236}">
                    <a16:creationId xmlns:a16="http://schemas.microsoft.com/office/drawing/2014/main" id="{8E5E4103-C00A-3AA1-4B31-33362603406A}"/>
                  </a:ext>
                </a:extLst>
              </p:cNvPr>
              <p:cNvSpPr/>
              <p:nvPr/>
            </p:nvSpPr>
            <p:spPr>
              <a:xfrm>
                <a:off x="9884319"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Σ</a:t>
                </a:r>
                <a:endParaRPr lang="en-US" sz="3600" dirty="0">
                  <a:solidFill>
                    <a:schemeClr val="tx1"/>
                  </a:solidFill>
                </a:endParaRPr>
              </a:p>
            </p:txBody>
          </p:sp>
          <p:sp>
            <p:nvSpPr>
              <p:cNvPr id="25" name="Oval 24">
                <a:extLst>
                  <a:ext uri="{FF2B5EF4-FFF2-40B4-BE49-F238E27FC236}">
                    <a16:creationId xmlns:a16="http://schemas.microsoft.com/office/drawing/2014/main" id="{0A513378-AD6E-2620-D0D1-4D862FA4C61E}"/>
                  </a:ext>
                </a:extLst>
              </p:cNvPr>
              <p:cNvSpPr/>
              <p:nvPr/>
            </p:nvSpPr>
            <p:spPr>
              <a:xfrm>
                <a:off x="8839692" y="2755016"/>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0</a:t>
                </a:r>
              </a:p>
            </p:txBody>
          </p:sp>
          <p:sp>
            <p:nvSpPr>
              <p:cNvPr id="26" name="Oval 25">
                <a:extLst>
                  <a:ext uri="{FF2B5EF4-FFF2-40B4-BE49-F238E27FC236}">
                    <a16:creationId xmlns:a16="http://schemas.microsoft.com/office/drawing/2014/main" id="{AC09FE51-E95A-8718-7ADF-678C741D21A2}"/>
                  </a:ext>
                </a:extLst>
              </p:cNvPr>
              <p:cNvSpPr/>
              <p:nvPr/>
            </p:nvSpPr>
            <p:spPr>
              <a:xfrm>
                <a:off x="8839692" y="3820850"/>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1</a:t>
                </a:r>
              </a:p>
            </p:txBody>
          </p:sp>
          <p:sp>
            <p:nvSpPr>
              <p:cNvPr id="27" name="Oval 26">
                <a:extLst>
                  <a:ext uri="{FF2B5EF4-FFF2-40B4-BE49-F238E27FC236}">
                    <a16:creationId xmlns:a16="http://schemas.microsoft.com/office/drawing/2014/main" id="{F64D6B6D-A3D8-72AA-4205-D8AB5D45CA53}"/>
                  </a:ext>
                </a:extLst>
              </p:cNvPr>
              <p:cNvSpPr/>
              <p:nvPr/>
            </p:nvSpPr>
            <p:spPr>
              <a:xfrm>
                <a:off x="8839692" y="4886684"/>
                <a:ext cx="573090" cy="5730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a:t>
                </a:r>
                <a:r>
                  <a:rPr lang="en-US" sz="900" baseline="-25000" dirty="0">
                    <a:solidFill>
                      <a:schemeClr val="tx1"/>
                    </a:solidFill>
                  </a:rPr>
                  <a:t>2</a:t>
                </a:r>
              </a:p>
            </p:txBody>
          </p:sp>
          <p:sp>
            <p:nvSpPr>
              <p:cNvPr id="28" name="Oval 27">
                <a:extLst>
                  <a:ext uri="{FF2B5EF4-FFF2-40B4-BE49-F238E27FC236}">
                    <a16:creationId xmlns:a16="http://schemas.microsoft.com/office/drawing/2014/main" id="{626D8CEC-8D44-33E0-D9B7-2BA5731B5A2B}"/>
                  </a:ext>
                </a:extLst>
              </p:cNvPr>
              <p:cNvSpPr/>
              <p:nvPr/>
            </p:nvSpPr>
            <p:spPr>
              <a:xfrm>
                <a:off x="11087376" y="3741634"/>
                <a:ext cx="731520"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&gt;</a:t>
                </a:r>
                <a:r>
                  <a:rPr lang="el-GR" sz="800" dirty="0">
                    <a:solidFill>
                      <a:schemeClr val="tx1"/>
                    </a:solidFill>
                  </a:rPr>
                  <a:t> θ?</a:t>
                </a:r>
                <a:endParaRPr lang="en-US" sz="800" dirty="0">
                  <a:solidFill>
                    <a:schemeClr val="tx1"/>
                  </a:solidFill>
                </a:endParaRPr>
              </a:p>
            </p:txBody>
          </p:sp>
          <p:cxnSp>
            <p:nvCxnSpPr>
              <p:cNvPr id="29" name="Straight Arrow Connector 28">
                <a:extLst>
                  <a:ext uri="{FF2B5EF4-FFF2-40B4-BE49-F238E27FC236}">
                    <a16:creationId xmlns:a16="http://schemas.microsoft.com/office/drawing/2014/main" id="{BC7D8FF3-06D4-9BD0-314B-3A4B506080B3}"/>
                  </a:ext>
                </a:extLst>
              </p:cNvPr>
              <p:cNvCxnSpPr>
                <a:cxnSpLocks/>
                <a:stCxn id="25" idx="5"/>
                <a:endCxn id="24" idx="2"/>
              </p:cNvCxnSpPr>
              <p:nvPr/>
            </p:nvCxnSpPr>
            <p:spPr>
              <a:xfrm>
                <a:off x="9328855" y="3244179"/>
                <a:ext cx="555464" cy="86321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FEF5A6-D28D-E1A3-1A7B-3753F684BF61}"/>
                  </a:ext>
                </a:extLst>
              </p:cNvPr>
              <p:cNvCxnSpPr>
                <a:cxnSpLocks/>
                <a:stCxn id="27" idx="7"/>
                <a:endCxn id="24" idx="2"/>
              </p:cNvCxnSpPr>
              <p:nvPr/>
            </p:nvCxnSpPr>
            <p:spPr>
              <a:xfrm flipV="1">
                <a:off x="9328855" y="4107394"/>
                <a:ext cx="555464" cy="863217"/>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500E09-2D25-E70B-D7C3-2B2218E22C3A}"/>
                  </a:ext>
                </a:extLst>
              </p:cNvPr>
              <p:cNvCxnSpPr>
                <a:cxnSpLocks/>
                <a:stCxn id="26" idx="6"/>
                <a:endCxn id="24" idx="2"/>
              </p:cNvCxnSpPr>
              <p:nvPr/>
            </p:nvCxnSpPr>
            <p:spPr>
              <a:xfrm flipV="1">
                <a:off x="9412782" y="4107394"/>
                <a:ext cx="471537" cy="1"/>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1DB2F5F-BEA6-F126-5DC6-5AB2EF595252}"/>
                  </a:ext>
                </a:extLst>
              </p:cNvPr>
              <p:cNvCxnSpPr>
                <a:cxnSpLocks/>
                <a:stCxn id="24" idx="6"/>
                <a:endCxn id="28" idx="2"/>
              </p:cNvCxnSpPr>
              <p:nvPr/>
            </p:nvCxnSpPr>
            <p:spPr>
              <a:xfrm>
                <a:off x="10615839" y="4107394"/>
                <a:ext cx="471537"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E26D705-0F7E-86B3-F4F3-D792640A3F6E}"/>
                  </a:ext>
                </a:extLst>
              </p:cNvPr>
              <p:cNvCxnSpPr>
                <a:cxnSpLocks/>
                <a:stCxn id="28" idx="6"/>
              </p:cNvCxnSpPr>
              <p:nvPr/>
            </p:nvCxnSpPr>
            <p:spPr>
              <a:xfrm>
                <a:off x="11818896" y="4107394"/>
                <a:ext cx="373104"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EE2DA60-AB6A-9DDF-7C3E-B418FA289017}"/>
                </a:ext>
              </a:extLst>
            </p:cNvPr>
            <p:cNvGrpSpPr/>
            <p:nvPr/>
          </p:nvGrpSpPr>
          <p:grpSpPr>
            <a:xfrm>
              <a:off x="9115807" y="3256305"/>
              <a:ext cx="1032744" cy="1591381"/>
              <a:chOff x="9115807" y="3256305"/>
              <a:chExt cx="1032744" cy="1591381"/>
            </a:xfrm>
          </p:grpSpPr>
          <p:sp>
            <p:nvSpPr>
              <p:cNvPr id="21" name="TextBox 20">
                <a:extLst>
                  <a:ext uri="{FF2B5EF4-FFF2-40B4-BE49-F238E27FC236}">
                    <a16:creationId xmlns:a16="http://schemas.microsoft.com/office/drawing/2014/main" id="{671538B4-64DA-BFAC-571F-3034AD0FD1D8}"/>
                  </a:ext>
                </a:extLst>
              </p:cNvPr>
              <p:cNvSpPr txBox="1"/>
              <p:nvPr/>
            </p:nvSpPr>
            <p:spPr>
              <a:xfrm>
                <a:off x="9257544" y="3256305"/>
                <a:ext cx="838939" cy="369332"/>
              </a:xfrm>
              <a:prstGeom prst="rect">
                <a:avLst/>
              </a:prstGeom>
              <a:noFill/>
            </p:spPr>
            <p:txBody>
              <a:bodyPr wrap="square" rtlCol="0">
                <a:spAutoFit/>
              </a:bodyPr>
              <a:lstStyle/>
              <a:p>
                <a:r>
                  <a:rPr lang="en-US" i="1" dirty="0"/>
                  <a:t>w</a:t>
                </a:r>
                <a:r>
                  <a:rPr lang="en-US" i="1" baseline="-25000" dirty="0"/>
                  <a:t>0</a:t>
                </a:r>
                <a:endParaRPr lang="en-US" i="1" dirty="0"/>
              </a:p>
            </p:txBody>
          </p:sp>
          <p:sp>
            <p:nvSpPr>
              <p:cNvPr id="22" name="TextBox 21">
                <a:extLst>
                  <a:ext uri="{FF2B5EF4-FFF2-40B4-BE49-F238E27FC236}">
                    <a16:creationId xmlns:a16="http://schemas.microsoft.com/office/drawing/2014/main" id="{DE06AF9C-1D37-F896-CE26-C6EF85C0EF44}"/>
                  </a:ext>
                </a:extLst>
              </p:cNvPr>
              <p:cNvSpPr txBox="1"/>
              <p:nvPr/>
            </p:nvSpPr>
            <p:spPr>
              <a:xfrm>
                <a:off x="9115807" y="3785040"/>
                <a:ext cx="838939" cy="369332"/>
              </a:xfrm>
              <a:prstGeom prst="rect">
                <a:avLst/>
              </a:prstGeom>
              <a:noFill/>
            </p:spPr>
            <p:txBody>
              <a:bodyPr wrap="square" rtlCol="0">
                <a:spAutoFit/>
              </a:bodyPr>
              <a:lstStyle/>
              <a:p>
                <a:r>
                  <a:rPr lang="en-US" i="1" dirty="0"/>
                  <a:t>w</a:t>
                </a:r>
                <a:r>
                  <a:rPr lang="en-US" i="1" baseline="-25000" dirty="0"/>
                  <a:t>1</a:t>
                </a:r>
                <a:endParaRPr lang="en-US" i="1" dirty="0"/>
              </a:p>
            </p:txBody>
          </p:sp>
          <p:sp>
            <p:nvSpPr>
              <p:cNvPr id="23" name="TextBox 22">
                <a:extLst>
                  <a:ext uri="{FF2B5EF4-FFF2-40B4-BE49-F238E27FC236}">
                    <a16:creationId xmlns:a16="http://schemas.microsoft.com/office/drawing/2014/main" id="{210C3B53-5B27-E166-0DCB-4FDF09A75D22}"/>
                  </a:ext>
                </a:extLst>
              </p:cNvPr>
              <p:cNvSpPr txBox="1"/>
              <p:nvPr/>
            </p:nvSpPr>
            <p:spPr>
              <a:xfrm>
                <a:off x="9309612" y="4478354"/>
                <a:ext cx="838939" cy="369332"/>
              </a:xfrm>
              <a:prstGeom prst="rect">
                <a:avLst/>
              </a:prstGeom>
              <a:noFill/>
            </p:spPr>
            <p:txBody>
              <a:bodyPr wrap="square" rtlCol="0">
                <a:spAutoFit/>
              </a:bodyPr>
              <a:lstStyle/>
              <a:p>
                <a:r>
                  <a:rPr lang="en-US" i="1" dirty="0"/>
                  <a:t>w</a:t>
                </a:r>
                <a:r>
                  <a:rPr lang="en-US" i="1" baseline="-25000" dirty="0"/>
                  <a:t>2</a:t>
                </a:r>
                <a:endParaRPr lang="en-US" i="1" dirty="0"/>
              </a:p>
            </p:txBody>
          </p:sp>
        </p:grpSp>
      </p:grpSp>
      <p:sp>
        <p:nvSpPr>
          <p:cNvPr id="5" name="TextBox 4">
            <a:extLst>
              <a:ext uri="{FF2B5EF4-FFF2-40B4-BE49-F238E27FC236}">
                <a16:creationId xmlns:a16="http://schemas.microsoft.com/office/drawing/2014/main" id="{ABA4453C-6225-7751-4443-0CE7BBCCA903}"/>
              </a:ext>
            </a:extLst>
          </p:cNvPr>
          <p:cNvSpPr txBox="1"/>
          <p:nvPr/>
        </p:nvSpPr>
        <p:spPr>
          <a:xfrm>
            <a:off x="4086759" y="3063122"/>
            <a:ext cx="2081553" cy="646331"/>
          </a:xfrm>
          <a:prstGeom prst="rect">
            <a:avLst/>
          </a:prstGeom>
          <a:noFill/>
        </p:spPr>
        <p:txBody>
          <a:bodyPr wrap="square" rtlCol="0">
            <a:spAutoFit/>
          </a:bodyPr>
          <a:lstStyle/>
          <a:p>
            <a:r>
              <a:rPr lang="en-US" dirty="0"/>
              <a:t>Not linearly separable!</a:t>
            </a:r>
          </a:p>
        </p:txBody>
      </p:sp>
    </p:spTree>
    <p:extLst>
      <p:ext uri="{BB962C8B-B14F-4D97-AF65-F5344CB8AC3E}">
        <p14:creationId xmlns:p14="http://schemas.microsoft.com/office/powerpoint/2010/main" val="355003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6858-C40C-3A41-2467-B572092A6F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59AAB1-7733-4363-14EB-E6DEFF06EE84}"/>
              </a:ext>
            </a:extLst>
          </p:cNvPr>
          <p:cNvSpPr>
            <a:spLocks noGrp="1"/>
          </p:cNvSpPr>
          <p:nvPr>
            <p:ph type="title"/>
          </p:nvPr>
        </p:nvSpPr>
        <p:spPr/>
        <p:txBody>
          <a:bodyPr/>
          <a:lstStyle/>
          <a:p>
            <a:r>
              <a:rPr lang="en-US" dirty="0">
                <a:solidFill>
                  <a:srgbClr val="191300"/>
                </a:solidFill>
              </a:rPr>
              <a:t>The First “AI Winter”</a:t>
            </a:r>
            <a:endParaRPr lang="en-US" dirty="0"/>
          </a:p>
        </p:txBody>
      </p:sp>
      <p:sp>
        <p:nvSpPr>
          <p:cNvPr id="6" name="Text Placeholder 1">
            <a:extLst>
              <a:ext uri="{FF2B5EF4-FFF2-40B4-BE49-F238E27FC236}">
                <a16:creationId xmlns:a16="http://schemas.microsoft.com/office/drawing/2014/main" id="{9EDB3DD3-C9A3-F03E-AB5F-CCF388A25230}"/>
              </a:ext>
            </a:extLst>
          </p:cNvPr>
          <p:cNvSpPr>
            <a:spLocks noGrp="1"/>
          </p:cNvSpPr>
          <p:nvPr>
            <p:ph type="body" idx="1"/>
          </p:nvPr>
        </p:nvSpPr>
        <p:spPr>
          <a:xfrm>
            <a:off x="447923" y="1305217"/>
            <a:ext cx="8197114" cy="2365901"/>
          </a:xfrm>
        </p:spPr>
        <p:txBody>
          <a:bodyPr/>
          <a:lstStyle/>
          <a:p>
            <a:pPr>
              <a:buSzPct val="100000"/>
            </a:pPr>
            <a:r>
              <a:rPr lang="en-US" sz="1800" b="0" dirty="0"/>
              <a:t>Minsky and </a:t>
            </a:r>
            <a:r>
              <a:rPr lang="en-US" sz="1800" b="0" dirty="0" err="1"/>
              <a:t>Papert</a:t>
            </a:r>
            <a:r>
              <a:rPr lang="en-US" sz="1800" b="0" dirty="0"/>
              <a:t> published </a:t>
            </a:r>
            <a:r>
              <a:rPr lang="en-US" sz="1800" b="0" i="1" dirty="0" err="1"/>
              <a:t>Perceptrons</a:t>
            </a:r>
            <a:r>
              <a:rPr lang="en-US" sz="1800" b="0" i="1" dirty="0"/>
              <a:t>: an introduction to computational geometry </a:t>
            </a:r>
            <a:r>
              <a:rPr lang="en-US" sz="1800" b="0" dirty="0"/>
              <a:t>in 1969</a:t>
            </a:r>
          </a:p>
          <a:p>
            <a:pPr lvl="1"/>
            <a:r>
              <a:rPr lang="en-US" sz="1400" b="0" dirty="0"/>
              <a:t>Presented an analysis on opportunities and limitations of </a:t>
            </a:r>
            <a:r>
              <a:rPr lang="en-US" sz="1400" b="0" dirty="0" err="1"/>
              <a:t>perceptrons</a:t>
            </a:r>
            <a:r>
              <a:rPr lang="en-US" sz="1400" b="0" dirty="0"/>
              <a:t> (including, among other things, their inability to work on XOR logic)</a:t>
            </a:r>
          </a:p>
          <a:p>
            <a:pPr lvl="1"/>
            <a:endParaRPr lang="en-US" sz="1400" b="0" dirty="0"/>
          </a:p>
          <a:p>
            <a:pPr>
              <a:buSzPct val="100000"/>
            </a:pPr>
            <a:r>
              <a:rPr lang="en-US" sz="1800" b="0" dirty="0"/>
              <a:t>During the 1960s, the US government was also interested in machine translation (particularly language to language)</a:t>
            </a:r>
          </a:p>
          <a:p>
            <a:pPr lvl="1"/>
            <a:r>
              <a:rPr lang="en-US" sz="1400" b="0" dirty="0"/>
              <a:t>Why? It was the Cold War</a:t>
            </a:r>
          </a:p>
          <a:p>
            <a:pPr lvl="1"/>
            <a:endParaRPr lang="en-US" sz="1400" b="0" dirty="0"/>
          </a:p>
          <a:p>
            <a:pPr>
              <a:buSzPct val="100000"/>
            </a:pPr>
            <a:r>
              <a:rPr lang="en-US" sz="1800" b="0" dirty="0"/>
              <a:t>A confluence of circumstances led to a decreased interest (and funding) in AI and neural networks for much of the 70s</a:t>
            </a:r>
          </a:p>
          <a:p>
            <a:pPr>
              <a:buSzPct val="100000"/>
            </a:pPr>
            <a:endParaRPr lang="en-US" sz="2200" b="0" dirty="0"/>
          </a:p>
        </p:txBody>
      </p:sp>
    </p:spTree>
    <p:extLst>
      <p:ext uri="{BB962C8B-B14F-4D97-AF65-F5344CB8AC3E}">
        <p14:creationId xmlns:p14="http://schemas.microsoft.com/office/powerpoint/2010/main" val="283128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1B5D-65EB-B0C8-BAA1-0E8903190A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0A2766-38F3-824E-B560-A36EC8CC3A4F}"/>
              </a:ext>
            </a:extLst>
          </p:cNvPr>
          <p:cNvSpPr>
            <a:spLocks noGrp="1"/>
          </p:cNvSpPr>
          <p:nvPr>
            <p:ph type="title"/>
          </p:nvPr>
        </p:nvSpPr>
        <p:spPr/>
        <p:txBody>
          <a:bodyPr/>
          <a:lstStyle/>
          <a:p>
            <a:r>
              <a:rPr lang="en-US" dirty="0">
                <a:solidFill>
                  <a:srgbClr val="191300"/>
                </a:solidFill>
              </a:rPr>
              <a:t>The Thaw of The First “AI Winter”</a:t>
            </a:r>
            <a:endParaRPr lang="en-US" dirty="0"/>
          </a:p>
        </p:txBody>
      </p:sp>
      <p:sp>
        <p:nvSpPr>
          <p:cNvPr id="6" name="Text Placeholder 1">
            <a:extLst>
              <a:ext uri="{FF2B5EF4-FFF2-40B4-BE49-F238E27FC236}">
                <a16:creationId xmlns:a16="http://schemas.microsoft.com/office/drawing/2014/main" id="{273ABD4A-ED81-9C89-0078-D82547CB2B42}"/>
              </a:ext>
            </a:extLst>
          </p:cNvPr>
          <p:cNvSpPr>
            <a:spLocks noGrp="1"/>
          </p:cNvSpPr>
          <p:nvPr>
            <p:ph type="body" idx="1"/>
          </p:nvPr>
        </p:nvSpPr>
        <p:spPr>
          <a:xfrm>
            <a:off x="447923" y="1305217"/>
            <a:ext cx="8197114" cy="2365901"/>
          </a:xfrm>
        </p:spPr>
        <p:txBody>
          <a:bodyPr/>
          <a:lstStyle/>
          <a:p>
            <a:pPr>
              <a:buSzPct val="100000"/>
            </a:pPr>
            <a:r>
              <a:rPr lang="en-US" sz="1800" b="0" dirty="0"/>
              <a:t>The first AI winter eventually ended</a:t>
            </a:r>
          </a:p>
          <a:p>
            <a:pPr lvl="1">
              <a:buSzPct val="100000"/>
            </a:pPr>
            <a:r>
              <a:rPr lang="en-US" sz="1400" b="0" dirty="0"/>
              <a:t>Spurred by the development of expert systems (which weren’t necessarily based neural nets)</a:t>
            </a:r>
          </a:p>
          <a:p>
            <a:pPr lvl="1"/>
            <a:endParaRPr lang="en-US" sz="1400" b="0" dirty="0"/>
          </a:p>
          <a:p>
            <a:pPr>
              <a:buSzPct val="100000"/>
            </a:pPr>
            <a:r>
              <a:rPr lang="en-US" sz="1800" b="0" dirty="0"/>
              <a:t>There was a rapid growth in the commercialization of AI-related products and conferences through the 1980s</a:t>
            </a:r>
          </a:p>
          <a:p>
            <a:pPr lvl="1"/>
            <a:r>
              <a:rPr lang="en-US" sz="1400" b="0" dirty="0"/>
              <a:t>Many of the top conferences today were established: AAAI and </a:t>
            </a:r>
            <a:r>
              <a:rPr lang="en-US" sz="1400" b="0" dirty="0" err="1"/>
              <a:t>NeurIPS</a:t>
            </a:r>
            <a:endParaRPr lang="en-US" sz="1400" b="0" dirty="0"/>
          </a:p>
          <a:p>
            <a:pPr lvl="1"/>
            <a:endParaRPr lang="en-US" sz="1600" b="0" dirty="0"/>
          </a:p>
          <a:p>
            <a:pPr>
              <a:buSzPct val="100000"/>
            </a:pPr>
            <a:r>
              <a:rPr lang="en-US" sz="1800" b="0" dirty="0"/>
              <a:t>Through the first AI Winter and AI Spring, there were also developments in neural networks</a:t>
            </a:r>
          </a:p>
          <a:p>
            <a:pPr>
              <a:buSzPct val="100000"/>
            </a:pPr>
            <a:endParaRPr lang="en-US" sz="2200" b="0" dirty="0"/>
          </a:p>
        </p:txBody>
      </p:sp>
    </p:spTree>
    <p:extLst>
      <p:ext uri="{BB962C8B-B14F-4D97-AF65-F5344CB8AC3E}">
        <p14:creationId xmlns:p14="http://schemas.microsoft.com/office/powerpoint/2010/main" val="3195767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8BDB-3E01-332F-C057-4A53B69C33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656BB3-219E-C50C-61B2-A77369A26562}"/>
              </a:ext>
            </a:extLst>
          </p:cNvPr>
          <p:cNvSpPr>
            <a:spLocks noGrp="1"/>
          </p:cNvSpPr>
          <p:nvPr>
            <p:ph type="title"/>
          </p:nvPr>
        </p:nvSpPr>
        <p:spPr/>
        <p:txBody>
          <a:bodyPr/>
          <a:lstStyle/>
          <a:p>
            <a:r>
              <a:rPr lang="en-US" dirty="0">
                <a:solidFill>
                  <a:srgbClr val="191300"/>
                </a:solidFill>
              </a:rPr>
              <a:t>Multi-Layer Networks</a:t>
            </a:r>
            <a:endParaRPr lang="en-US" dirty="0"/>
          </a:p>
        </p:txBody>
      </p:sp>
      <p:sp>
        <p:nvSpPr>
          <p:cNvPr id="6" name="Text Placeholder 1">
            <a:extLst>
              <a:ext uri="{FF2B5EF4-FFF2-40B4-BE49-F238E27FC236}">
                <a16:creationId xmlns:a16="http://schemas.microsoft.com/office/drawing/2014/main" id="{1BAC2A22-EBA8-91B1-30A7-5A6255A1EEBD}"/>
              </a:ext>
            </a:extLst>
          </p:cNvPr>
          <p:cNvSpPr>
            <a:spLocks noGrp="1"/>
          </p:cNvSpPr>
          <p:nvPr>
            <p:ph type="body" idx="1"/>
          </p:nvPr>
        </p:nvSpPr>
        <p:spPr>
          <a:xfrm>
            <a:off x="447923" y="1305217"/>
            <a:ext cx="8197114" cy="2365901"/>
          </a:xfrm>
        </p:spPr>
        <p:txBody>
          <a:bodyPr/>
          <a:lstStyle/>
          <a:p>
            <a:pPr>
              <a:buSzPct val="100000"/>
            </a:pPr>
            <a:r>
              <a:rPr lang="en-US" sz="1800" b="0" dirty="0" err="1"/>
              <a:t>Minskey</a:t>
            </a:r>
            <a:r>
              <a:rPr lang="en-US" sz="1800" b="0" dirty="0"/>
              <a:t> and </a:t>
            </a:r>
            <a:r>
              <a:rPr lang="en-US" sz="1800" b="0" dirty="0" err="1"/>
              <a:t>Papert</a:t>
            </a:r>
            <a:r>
              <a:rPr lang="en-US" sz="1800" b="0" dirty="0"/>
              <a:t> argued that a multi-layered network was needed to capture XOR logic</a:t>
            </a:r>
          </a:p>
          <a:p>
            <a:pPr lvl="1">
              <a:buSzPct val="100000"/>
            </a:pPr>
            <a:r>
              <a:rPr lang="en-US" sz="1400" b="0" dirty="0"/>
              <a:t>Spurred by the development of expert systems (which weren’t necessarily based neural nets)</a:t>
            </a:r>
          </a:p>
          <a:p>
            <a:pPr lvl="1"/>
            <a:endParaRPr lang="en-US" sz="1400" b="0" dirty="0"/>
          </a:p>
          <a:p>
            <a:pPr>
              <a:buSzPct val="100000"/>
            </a:pPr>
            <a:endParaRPr lang="en-US" sz="2200" b="0" dirty="0"/>
          </a:p>
        </p:txBody>
      </p:sp>
    </p:spTree>
    <p:extLst>
      <p:ext uri="{BB962C8B-B14F-4D97-AF65-F5344CB8AC3E}">
        <p14:creationId xmlns:p14="http://schemas.microsoft.com/office/powerpoint/2010/main" val="350775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25C1-FA33-D0BD-AD3D-048CDCDFB4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45DEB5-DECA-3512-B713-D2D23B6079A7}"/>
              </a:ext>
            </a:extLst>
          </p:cNvPr>
          <p:cNvSpPr>
            <a:spLocks noGrp="1"/>
          </p:cNvSpPr>
          <p:nvPr>
            <p:ph type="body" idx="1"/>
          </p:nvPr>
        </p:nvSpPr>
        <p:spPr/>
        <p:txBody>
          <a:bodyPr/>
          <a:lstStyle/>
          <a:p>
            <a:pPr>
              <a:buSzPct val="100000"/>
            </a:pPr>
            <a:r>
              <a:rPr lang="en-US" b="0" i="0" strike="noStrike" cap="none" dirty="0">
                <a:solidFill>
                  <a:srgbClr val="191300"/>
                </a:solidFill>
                <a:latin typeface="Open Sans"/>
                <a:ea typeface="Open Sans"/>
                <a:cs typeface="Open Sans"/>
                <a:sym typeface="Open Sans"/>
              </a:rPr>
              <a:t>All models are</a:t>
            </a:r>
            <a:r>
              <a:rPr lang="en-US" b="0" dirty="0"/>
              <a:t>, in small or large part, wrong</a:t>
            </a:r>
          </a:p>
          <a:p>
            <a:pPr lvl="1">
              <a:buSzPct val="100000"/>
            </a:pPr>
            <a:r>
              <a:rPr lang="en-US" sz="1800" b="0" dirty="0"/>
              <a:t>Miss features, omit dependencies, make assumptions, </a:t>
            </a:r>
            <a:r>
              <a:rPr lang="en-US" sz="1800" b="0" dirty="0" err="1"/>
              <a:t>etc</a:t>
            </a:r>
            <a:endParaRPr lang="en-US" sz="1800" b="0" dirty="0"/>
          </a:p>
          <a:p>
            <a:pPr lvl="1">
              <a:buSzPct val="100000"/>
            </a:pPr>
            <a:endParaRPr lang="en-US" sz="1800" b="0" dirty="0"/>
          </a:p>
          <a:p>
            <a:pPr>
              <a:buSzPct val="100000"/>
            </a:pPr>
            <a:r>
              <a:rPr lang="en-US" sz="2200" b="0" dirty="0"/>
              <a:t>Models provide a simplification</a:t>
            </a:r>
          </a:p>
          <a:p>
            <a:pPr lvl="1">
              <a:buSzPct val="100000"/>
            </a:pPr>
            <a:r>
              <a:rPr lang="en-US" sz="1800" b="0" dirty="0"/>
              <a:t>Require assumptions</a:t>
            </a:r>
          </a:p>
          <a:p>
            <a:pPr lvl="1">
              <a:buSzPct val="100000"/>
            </a:pPr>
            <a:r>
              <a:rPr lang="en-US" sz="1800" b="0" dirty="0"/>
              <a:t>Require some understanding/intuition</a:t>
            </a:r>
          </a:p>
          <a:p>
            <a:pPr lvl="1">
              <a:buSzPct val="100000"/>
            </a:pPr>
            <a:endParaRPr lang="en-US" sz="1800" b="0" dirty="0"/>
          </a:p>
          <a:p>
            <a:pPr>
              <a:buSzPct val="100000"/>
            </a:pPr>
            <a:r>
              <a:rPr lang="en-US" sz="2200" b="0" dirty="0"/>
              <a:t>But… what do we need for prediction?		</a:t>
            </a:r>
          </a:p>
        </p:txBody>
      </p:sp>
      <p:sp>
        <p:nvSpPr>
          <p:cNvPr id="3" name="Title 2">
            <a:extLst>
              <a:ext uri="{FF2B5EF4-FFF2-40B4-BE49-F238E27FC236}">
                <a16:creationId xmlns:a16="http://schemas.microsoft.com/office/drawing/2014/main" id="{0659D599-9B93-0DB1-8A54-D8ECAD9449F2}"/>
              </a:ext>
            </a:extLst>
          </p:cNvPr>
          <p:cNvSpPr>
            <a:spLocks noGrp="1"/>
          </p:cNvSpPr>
          <p:nvPr>
            <p:ph type="title"/>
          </p:nvPr>
        </p:nvSpPr>
        <p:spPr/>
        <p:txBody>
          <a:bodyPr/>
          <a:lstStyle/>
          <a:p>
            <a:r>
              <a:rPr lang="en-US" dirty="0">
                <a:solidFill>
                  <a:srgbClr val="191300"/>
                </a:solidFill>
              </a:rPr>
              <a:t>Models for Predictions</a:t>
            </a:r>
            <a:endParaRPr lang="en-US" dirty="0"/>
          </a:p>
        </p:txBody>
      </p:sp>
    </p:spTree>
    <p:extLst>
      <p:ext uri="{BB962C8B-B14F-4D97-AF65-F5344CB8AC3E}">
        <p14:creationId xmlns:p14="http://schemas.microsoft.com/office/powerpoint/2010/main" val="4285986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F374-2FB4-47A3-C20A-F53DACE55B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382BD-7AAC-A624-97B8-E032B0EAA41E}"/>
              </a:ext>
            </a:extLst>
          </p:cNvPr>
          <p:cNvSpPr>
            <a:spLocks noGrp="1"/>
          </p:cNvSpPr>
          <p:nvPr>
            <p:ph type="title"/>
          </p:nvPr>
        </p:nvSpPr>
        <p:spPr/>
        <p:txBody>
          <a:bodyPr/>
          <a:lstStyle/>
          <a:p>
            <a:r>
              <a:rPr lang="en-US" dirty="0">
                <a:solidFill>
                  <a:srgbClr val="191300"/>
                </a:solidFill>
              </a:rPr>
              <a:t>Multi-Layer Networks</a:t>
            </a:r>
            <a:endParaRPr lang="en-US" dirty="0"/>
          </a:p>
        </p:txBody>
      </p:sp>
      <p:sp>
        <p:nvSpPr>
          <p:cNvPr id="6" name="Text Placeholder 1">
            <a:extLst>
              <a:ext uri="{FF2B5EF4-FFF2-40B4-BE49-F238E27FC236}">
                <a16:creationId xmlns:a16="http://schemas.microsoft.com/office/drawing/2014/main" id="{D2F3A0F8-4E82-E776-6A0E-C84A42869C66}"/>
              </a:ext>
            </a:extLst>
          </p:cNvPr>
          <p:cNvSpPr>
            <a:spLocks noGrp="1"/>
          </p:cNvSpPr>
          <p:nvPr>
            <p:ph type="body" idx="1"/>
          </p:nvPr>
        </p:nvSpPr>
        <p:spPr>
          <a:xfrm>
            <a:off x="447923" y="1305217"/>
            <a:ext cx="8197114" cy="2365901"/>
          </a:xfrm>
        </p:spPr>
        <p:txBody>
          <a:bodyPr/>
          <a:lstStyle/>
          <a:p>
            <a:pPr>
              <a:buSzPct val="100000"/>
            </a:pPr>
            <a:r>
              <a:rPr lang="en-US" sz="1800" b="0" dirty="0" err="1"/>
              <a:t>Minskey</a:t>
            </a:r>
            <a:r>
              <a:rPr lang="en-US" sz="1800" b="0" dirty="0"/>
              <a:t> and </a:t>
            </a:r>
            <a:r>
              <a:rPr lang="en-US" sz="1800" b="0" dirty="0" err="1"/>
              <a:t>Papert</a:t>
            </a:r>
            <a:r>
              <a:rPr lang="en-US" sz="1800" b="0" dirty="0"/>
              <a:t> argued that a multi-layered network was needed to capture XOR logic</a:t>
            </a:r>
          </a:p>
          <a:p>
            <a:pPr lvl="1">
              <a:buSzPct val="100000"/>
            </a:pPr>
            <a:r>
              <a:rPr lang="en-US" sz="1400" b="0" dirty="0"/>
              <a:t>Spurred by the development of expert systems (which weren’t necessarily based neural nets)</a:t>
            </a:r>
          </a:p>
          <a:p>
            <a:pPr lvl="1"/>
            <a:endParaRPr lang="en-US" sz="1400" b="0" dirty="0"/>
          </a:p>
          <a:p>
            <a:pPr>
              <a:buSzPct val="100000"/>
            </a:pPr>
            <a:r>
              <a:rPr lang="en-US" sz="1600" b="0" dirty="0"/>
              <a:t>What is a multi-layered network?</a:t>
            </a:r>
          </a:p>
          <a:p>
            <a:pPr lvl="1">
              <a:buSzPct val="100000"/>
            </a:pPr>
            <a:r>
              <a:rPr lang="en-US" sz="1400" b="0" dirty="0"/>
              <a:t>Between the inputs and the aggregation, add a layer of neurons</a:t>
            </a:r>
          </a:p>
          <a:p>
            <a:pPr lvl="1">
              <a:buSzPct val="100000"/>
            </a:pPr>
            <a:r>
              <a:rPr lang="en-US" sz="1400" b="0" dirty="0"/>
              <a:t>This layer can be of arbitrary length but is connected to the input layer</a:t>
            </a:r>
          </a:p>
          <a:p>
            <a:pPr lvl="1"/>
            <a:endParaRPr lang="en-US" sz="1400" b="0" dirty="0"/>
          </a:p>
          <a:p>
            <a:pPr>
              <a:buSzPct val="100000"/>
            </a:pPr>
            <a:endParaRPr lang="en-US" sz="2200" b="0" dirty="0"/>
          </a:p>
        </p:txBody>
      </p:sp>
    </p:spTree>
    <p:extLst>
      <p:ext uri="{BB962C8B-B14F-4D97-AF65-F5344CB8AC3E}">
        <p14:creationId xmlns:p14="http://schemas.microsoft.com/office/powerpoint/2010/main" val="3315600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19B9-B51F-CF76-EAB4-8532B100F1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E80A14-88CD-03EC-87D8-FEB3A423600E}"/>
              </a:ext>
            </a:extLst>
          </p:cNvPr>
          <p:cNvSpPr>
            <a:spLocks noGrp="1"/>
          </p:cNvSpPr>
          <p:nvPr>
            <p:ph type="title"/>
          </p:nvPr>
        </p:nvSpPr>
        <p:spPr/>
        <p:txBody>
          <a:bodyPr/>
          <a:lstStyle/>
          <a:p>
            <a:r>
              <a:rPr lang="en-US" dirty="0">
                <a:solidFill>
                  <a:srgbClr val="191300"/>
                </a:solidFill>
              </a:rPr>
              <a:t>Multi-Layer Networks</a:t>
            </a:r>
            <a:endParaRPr lang="en-US" dirty="0"/>
          </a:p>
        </p:txBody>
      </p:sp>
      <p:sp>
        <p:nvSpPr>
          <p:cNvPr id="6" name="Text Placeholder 1">
            <a:extLst>
              <a:ext uri="{FF2B5EF4-FFF2-40B4-BE49-F238E27FC236}">
                <a16:creationId xmlns:a16="http://schemas.microsoft.com/office/drawing/2014/main" id="{6A6A49A5-4490-70CE-0AA4-0C3D11EB374D}"/>
              </a:ext>
            </a:extLst>
          </p:cNvPr>
          <p:cNvSpPr>
            <a:spLocks noGrp="1"/>
          </p:cNvSpPr>
          <p:nvPr>
            <p:ph type="body" idx="1"/>
          </p:nvPr>
        </p:nvSpPr>
        <p:spPr>
          <a:xfrm>
            <a:off x="447923" y="1305217"/>
            <a:ext cx="8197114" cy="2365901"/>
          </a:xfrm>
        </p:spPr>
        <p:txBody>
          <a:bodyPr/>
          <a:lstStyle/>
          <a:p>
            <a:pPr>
              <a:buSzPct val="100000"/>
            </a:pPr>
            <a:r>
              <a:rPr lang="en-US" sz="1800" b="0" dirty="0" err="1"/>
              <a:t>Minskey</a:t>
            </a:r>
            <a:r>
              <a:rPr lang="en-US" sz="1800" b="0" dirty="0"/>
              <a:t> and </a:t>
            </a:r>
            <a:r>
              <a:rPr lang="en-US" sz="1800" b="0" dirty="0" err="1"/>
              <a:t>Papert</a:t>
            </a:r>
            <a:r>
              <a:rPr lang="en-US" sz="1800" b="0" dirty="0"/>
              <a:t> argued that a multi-layered network was needed to capture XOR logic</a:t>
            </a:r>
          </a:p>
          <a:p>
            <a:pPr lvl="1">
              <a:buSzPct val="100000"/>
            </a:pPr>
            <a:r>
              <a:rPr lang="en-US" sz="1400" b="0" dirty="0"/>
              <a:t>Spurred by the development of expert systems (which weren’t necessarily based neural nets)</a:t>
            </a:r>
          </a:p>
          <a:p>
            <a:pPr lvl="1"/>
            <a:endParaRPr lang="en-US" sz="1400" b="0" dirty="0"/>
          </a:p>
          <a:p>
            <a:pPr>
              <a:buSzPct val="100000"/>
            </a:pPr>
            <a:r>
              <a:rPr lang="en-US" sz="1600" b="0" dirty="0"/>
              <a:t>What is a multi-layered network?</a:t>
            </a:r>
          </a:p>
          <a:p>
            <a:pPr lvl="1">
              <a:buSzPct val="100000"/>
            </a:pPr>
            <a:r>
              <a:rPr lang="en-US" sz="1400" b="0" dirty="0"/>
              <a:t>Between the inputs and the aggregation, add a layer of neurons</a:t>
            </a:r>
          </a:p>
          <a:p>
            <a:pPr lvl="1">
              <a:buSzPct val="100000"/>
            </a:pPr>
            <a:r>
              <a:rPr lang="en-US" sz="1400" b="0" dirty="0"/>
              <a:t>This layer can be of arbitrary length but is connected to the input layer</a:t>
            </a:r>
          </a:p>
          <a:p>
            <a:pPr lvl="1"/>
            <a:endParaRPr lang="en-US" sz="1400" b="0" dirty="0"/>
          </a:p>
          <a:p>
            <a:pPr>
              <a:buSzPct val="100000"/>
            </a:pPr>
            <a:r>
              <a:rPr lang="en-US" sz="1600" b="0" dirty="0"/>
              <a:t>Neural networks with a single hidden layer are universal approximators</a:t>
            </a:r>
          </a:p>
          <a:p>
            <a:pPr lvl="1">
              <a:buSzPct val="100000"/>
            </a:pPr>
            <a:r>
              <a:rPr lang="en-US" sz="1400" b="0" dirty="0"/>
              <a:t>They can mimic any(!!!) function (provided enough neurons)</a:t>
            </a:r>
          </a:p>
          <a:p>
            <a:pPr>
              <a:buSzPct val="100000"/>
            </a:pPr>
            <a:endParaRPr lang="en-US" sz="2200" b="0" dirty="0"/>
          </a:p>
        </p:txBody>
      </p:sp>
    </p:spTree>
    <p:extLst>
      <p:ext uri="{BB962C8B-B14F-4D97-AF65-F5344CB8AC3E}">
        <p14:creationId xmlns:p14="http://schemas.microsoft.com/office/powerpoint/2010/main" val="3865915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4CA6F-57E6-1E18-FC19-6779AEFFBB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60A8B5-F7F1-24AB-C5F8-0BA17F870DE4}"/>
              </a:ext>
            </a:extLst>
          </p:cNvPr>
          <p:cNvSpPr>
            <a:spLocks noGrp="1"/>
          </p:cNvSpPr>
          <p:nvPr>
            <p:ph type="title"/>
          </p:nvPr>
        </p:nvSpPr>
        <p:spPr/>
        <p:txBody>
          <a:bodyPr/>
          <a:lstStyle/>
          <a:p>
            <a:r>
              <a:rPr lang="en-US" dirty="0">
                <a:solidFill>
                  <a:srgbClr val="191300"/>
                </a:solidFill>
              </a:rPr>
              <a:t>Multi-Layer Networks</a:t>
            </a:r>
            <a:endParaRPr lang="en-US" dirty="0"/>
          </a:p>
        </p:txBody>
      </p:sp>
      <p:sp>
        <p:nvSpPr>
          <p:cNvPr id="5" name="TextBox 4">
            <a:extLst>
              <a:ext uri="{FF2B5EF4-FFF2-40B4-BE49-F238E27FC236}">
                <a16:creationId xmlns:a16="http://schemas.microsoft.com/office/drawing/2014/main" id="{740DE105-215E-B618-FE4D-C1E9D3A87DDF}"/>
              </a:ext>
            </a:extLst>
          </p:cNvPr>
          <p:cNvSpPr txBox="1"/>
          <p:nvPr/>
        </p:nvSpPr>
        <p:spPr>
          <a:xfrm>
            <a:off x="6766591" y="4072332"/>
            <a:ext cx="2377409" cy="261610"/>
          </a:xfrm>
          <a:prstGeom prst="rect">
            <a:avLst/>
          </a:prstGeom>
          <a:noFill/>
        </p:spPr>
        <p:txBody>
          <a:bodyPr wrap="square" rtlCol="0">
            <a:spAutoFit/>
          </a:bodyPr>
          <a:lstStyle/>
          <a:p>
            <a:r>
              <a:rPr lang="en-US" sz="1100" dirty="0"/>
              <a:t>Modified from Stanford CS231n </a:t>
            </a:r>
          </a:p>
        </p:txBody>
      </p:sp>
      <p:pic>
        <p:nvPicPr>
          <p:cNvPr id="7" name="Picture 4">
            <a:extLst>
              <a:ext uri="{FF2B5EF4-FFF2-40B4-BE49-F238E27FC236}">
                <a16:creationId xmlns:a16="http://schemas.microsoft.com/office/drawing/2014/main" id="{893D7266-13F1-7857-D1A1-9D520E15B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236" y="1442063"/>
            <a:ext cx="4637309" cy="227468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DF7A107-D54D-60F5-7426-732C6F1B97E4}"/>
              </a:ext>
            </a:extLst>
          </p:cNvPr>
          <p:cNvGrpSpPr/>
          <p:nvPr/>
        </p:nvGrpSpPr>
        <p:grpSpPr>
          <a:xfrm>
            <a:off x="411632" y="1442063"/>
            <a:ext cx="3297234" cy="2274685"/>
            <a:chOff x="6199773" y="1636667"/>
            <a:chExt cx="3930307" cy="2711427"/>
          </a:xfrm>
        </p:grpSpPr>
        <p:grpSp>
          <p:nvGrpSpPr>
            <p:cNvPr id="9" name="Group 8">
              <a:extLst>
                <a:ext uri="{FF2B5EF4-FFF2-40B4-BE49-F238E27FC236}">
                  <a16:creationId xmlns:a16="http://schemas.microsoft.com/office/drawing/2014/main" id="{DF4E1FD3-29F8-4364-B9AD-C87B44A25AFB}"/>
                </a:ext>
              </a:extLst>
            </p:cNvPr>
            <p:cNvGrpSpPr/>
            <p:nvPr/>
          </p:nvGrpSpPr>
          <p:grpSpPr>
            <a:xfrm>
              <a:off x="6199773" y="1636667"/>
              <a:ext cx="3930307" cy="2711427"/>
              <a:chOff x="5740804" y="1690688"/>
              <a:chExt cx="3930307" cy="2711427"/>
            </a:xfrm>
          </p:grpSpPr>
          <p:pic>
            <p:nvPicPr>
              <p:cNvPr id="11" name="Picture 4">
                <a:extLst>
                  <a:ext uri="{FF2B5EF4-FFF2-40B4-BE49-F238E27FC236}">
                    <a16:creationId xmlns:a16="http://schemas.microsoft.com/office/drawing/2014/main" id="{FC4881B4-3789-6D0C-40FD-90B5DCCD44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441"/>
              <a:stretch/>
            </p:blipFill>
            <p:spPr bwMode="auto">
              <a:xfrm>
                <a:off x="5740804" y="1690688"/>
                <a:ext cx="3292246" cy="27114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DDF3351-1B0B-1783-F0F4-AAC869AD8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a:stretch/>
            </p:blipFill>
            <p:spPr bwMode="auto">
              <a:xfrm>
                <a:off x="7852691" y="1690688"/>
                <a:ext cx="1818420" cy="271142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E96B8E5-B88A-75B9-F793-3C1D89473525}"/>
                </a:ext>
              </a:extLst>
            </p:cNvPr>
            <p:cNvSpPr/>
            <p:nvPr/>
          </p:nvSpPr>
          <p:spPr>
            <a:xfrm>
              <a:off x="8700448" y="4026090"/>
              <a:ext cx="286603" cy="3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752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16C6C-53F8-5A5B-8D1A-7ACD9654AB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6EE23B-CCE3-03C7-A38D-58EC5D86B722}"/>
              </a:ext>
            </a:extLst>
          </p:cNvPr>
          <p:cNvSpPr>
            <a:spLocks noGrp="1"/>
          </p:cNvSpPr>
          <p:nvPr>
            <p:ph type="title"/>
          </p:nvPr>
        </p:nvSpPr>
        <p:spPr/>
        <p:txBody>
          <a:bodyPr/>
          <a:lstStyle/>
          <a:p>
            <a:r>
              <a:rPr lang="en-US" dirty="0">
                <a:solidFill>
                  <a:srgbClr val="191300"/>
                </a:solidFill>
              </a:rPr>
              <a:t>Taking A Step Back</a:t>
            </a:r>
            <a:endParaRPr lang="en-US" dirty="0"/>
          </a:p>
        </p:txBody>
      </p:sp>
      <p:sp>
        <p:nvSpPr>
          <p:cNvPr id="6" name="Text Placeholder 1">
            <a:extLst>
              <a:ext uri="{FF2B5EF4-FFF2-40B4-BE49-F238E27FC236}">
                <a16:creationId xmlns:a16="http://schemas.microsoft.com/office/drawing/2014/main" id="{73BFD9A6-130C-56C3-B1D9-061CCD85369A}"/>
              </a:ext>
            </a:extLst>
          </p:cNvPr>
          <p:cNvSpPr>
            <a:spLocks noGrp="1"/>
          </p:cNvSpPr>
          <p:nvPr>
            <p:ph type="body" idx="1"/>
          </p:nvPr>
        </p:nvSpPr>
        <p:spPr>
          <a:xfrm>
            <a:off x="447923" y="1305217"/>
            <a:ext cx="8197114" cy="2365901"/>
          </a:xfrm>
        </p:spPr>
        <p:txBody>
          <a:bodyPr/>
          <a:lstStyle/>
          <a:p>
            <a:pPr>
              <a:buSzPct val="100000"/>
            </a:pPr>
            <a:r>
              <a:rPr lang="en-US" sz="1800" b="0" dirty="0"/>
              <a:t>Neural networks are just that – a network of neurons</a:t>
            </a:r>
          </a:p>
          <a:p>
            <a:pPr lvl="1">
              <a:buSzPct val="100000"/>
            </a:pPr>
            <a:r>
              <a:rPr lang="en-US" sz="1400" b="0" dirty="0"/>
              <a:t>Neurons are represented as </a:t>
            </a:r>
            <a:r>
              <a:rPr lang="en-US" sz="1400" b="0" dirty="0" err="1"/>
              <a:t>perceptrons</a:t>
            </a:r>
            <a:endParaRPr lang="en-US" sz="1400" b="0" dirty="0"/>
          </a:p>
          <a:p>
            <a:pPr lvl="1">
              <a:buSzPct val="100000"/>
            </a:pPr>
            <a:r>
              <a:rPr lang="en-US" sz="1400" b="0" dirty="0"/>
              <a:t>Sometimes also called artificial neural networks (ANNs)</a:t>
            </a:r>
          </a:p>
          <a:p>
            <a:pPr lvl="1">
              <a:buSzPct val="100000"/>
            </a:pPr>
            <a:r>
              <a:rPr lang="en-US" sz="1400" b="0" dirty="0"/>
              <a:t>Sometimes also called multi-layer </a:t>
            </a:r>
            <a:r>
              <a:rPr lang="en-US" sz="1400" b="0" dirty="0" err="1"/>
              <a:t>perceptrons</a:t>
            </a:r>
            <a:r>
              <a:rPr lang="en-US" sz="1400" b="0" dirty="0"/>
              <a:t> (MLPs; though MLPs are often vanilla architectures)</a:t>
            </a:r>
          </a:p>
          <a:p>
            <a:pPr lvl="1">
              <a:buSzPct val="100000"/>
            </a:pPr>
            <a:r>
              <a:rPr lang="en-US" sz="1400" b="0" dirty="0"/>
              <a:t>Neurons are also called “units”</a:t>
            </a:r>
          </a:p>
          <a:p>
            <a:pPr lvl="1">
              <a:buSzPct val="100000"/>
            </a:pPr>
            <a:endParaRPr lang="en-US" sz="1000" b="0" dirty="0"/>
          </a:p>
          <a:p>
            <a:pPr>
              <a:buSzPct val="100000"/>
            </a:pPr>
            <a:endParaRPr lang="en-US" sz="2200" b="0" dirty="0"/>
          </a:p>
        </p:txBody>
      </p:sp>
    </p:spTree>
    <p:extLst>
      <p:ext uri="{BB962C8B-B14F-4D97-AF65-F5344CB8AC3E}">
        <p14:creationId xmlns:p14="http://schemas.microsoft.com/office/powerpoint/2010/main" val="1864439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3B10-5E84-852C-E392-EED3DB84CC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75237F-D299-F846-3BEF-941435EC9141}"/>
              </a:ext>
            </a:extLst>
          </p:cNvPr>
          <p:cNvSpPr>
            <a:spLocks noGrp="1"/>
          </p:cNvSpPr>
          <p:nvPr>
            <p:ph type="title"/>
          </p:nvPr>
        </p:nvSpPr>
        <p:spPr/>
        <p:txBody>
          <a:bodyPr/>
          <a:lstStyle/>
          <a:p>
            <a:r>
              <a:rPr lang="en-US" dirty="0">
                <a:solidFill>
                  <a:srgbClr val="191300"/>
                </a:solidFill>
              </a:rPr>
              <a:t>Taking A Step Back</a:t>
            </a:r>
            <a:endParaRPr lang="en-US" dirty="0"/>
          </a:p>
        </p:txBody>
      </p:sp>
      <p:sp>
        <p:nvSpPr>
          <p:cNvPr id="6" name="Text Placeholder 1">
            <a:extLst>
              <a:ext uri="{FF2B5EF4-FFF2-40B4-BE49-F238E27FC236}">
                <a16:creationId xmlns:a16="http://schemas.microsoft.com/office/drawing/2014/main" id="{50DFA3EC-3433-3667-9E94-038745F0A526}"/>
              </a:ext>
            </a:extLst>
          </p:cNvPr>
          <p:cNvSpPr>
            <a:spLocks noGrp="1"/>
          </p:cNvSpPr>
          <p:nvPr>
            <p:ph type="body" idx="1"/>
          </p:nvPr>
        </p:nvSpPr>
        <p:spPr>
          <a:xfrm>
            <a:off x="447923" y="1305217"/>
            <a:ext cx="8197114" cy="2365901"/>
          </a:xfrm>
        </p:spPr>
        <p:txBody>
          <a:bodyPr/>
          <a:lstStyle/>
          <a:p>
            <a:pPr>
              <a:buSzPct val="100000"/>
            </a:pPr>
            <a:r>
              <a:rPr lang="en-US" sz="1800" b="0" dirty="0"/>
              <a:t>Neural networks are just that – a network of neurons</a:t>
            </a:r>
          </a:p>
          <a:p>
            <a:pPr lvl="1">
              <a:buSzPct val="100000"/>
            </a:pPr>
            <a:r>
              <a:rPr lang="en-US" sz="1400" b="0" dirty="0"/>
              <a:t>Neurons are represented as </a:t>
            </a:r>
            <a:r>
              <a:rPr lang="en-US" sz="1400" b="0" dirty="0" err="1"/>
              <a:t>perceptrons</a:t>
            </a:r>
            <a:endParaRPr lang="en-US" sz="1400" b="0" dirty="0"/>
          </a:p>
          <a:p>
            <a:pPr lvl="1">
              <a:buSzPct val="100000"/>
            </a:pPr>
            <a:r>
              <a:rPr lang="en-US" sz="1400" b="0" dirty="0"/>
              <a:t>Sometimes also called artificial neural networks (ANNs)</a:t>
            </a:r>
          </a:p>
          <a:p>
            <a:pPr lvl="1">
              <a:buSzPct val="100000"/>
            </a:pPr>
            <a:r>
              <a:rPr lang="en-US" sz="1400" b="0" dirty="0"/>
              <a:t>Sometimes also called multi-layer </a:t>
            </a:r>
            <a:r>
              <a:rPr lang="en-US" sz="1400" b="0" dirty="0" err="1"/>
              <a:t>perceptrons</a:t>
            </a:r>
            <a:r>
              <a:rPr lang="en-US" sz="1400" b="0" dirty="0"/>
              <a:t> (MLPs; though MLPs are often vanilla architectures)</a:t>
            </a:r>
          </a:p>
          <a:p>
            <a:pPr lvl="1">
              <a:buSzPct val="100000"/>
            </a:pPr>
            <a:r>
              <a:rPr lang="en-US" sz="1400" b="0" dirty="0"/>
              <a:t>Neurons are also called “units”</a:t>
            </a:r>
          </a:p>
          <a:p>
            <a:pPr lvl="1">
              <a:buSzPct val="100000"/>
            </a:pPr>
            <a:endParaRPr lang="en-US" sz="1000" b="0" dirty="0"/>
          </a:p>
          <a:p>
            <a:pPr>
              <a:buSzPct val="100000"/>
            </a:pPr>
            <a:r>
              <a:rPr lang="en-US" sz="1800" b="0" dirty="0"/>
              <a:t>What is deep learning?</a:t>
            </a:r>
          </a:p>
          <a:p>
            <a:pPr lvl="1">
              <a:buSzPct val="100000"/>
            </a:pPr>
            <a:r>
              <a:rPr lang="en-US" sz="1400" b="0" dirty="0"/>
              <a:t>Generally, neural networks with a large number of hidden layers! (thus, “deep”)</a:t>
            </a:r>
          </a:p>
          <a:p>
            <a:pPr>
              <a:buSzPct val="100000"/>
            </a:pPr>
            <a:endParaRPr lang="en-US" sz="2200" b="0" dirty="0"/>
          </a:p>
        </p:txBody>
      </p:sp>
    </p:spTree>
    <p:extLst>
      <p:ext uri="{BB962C8B-B14F-4D97-AF65-F5344CB8AC3E}">
        <p14:creationId xmlns:p14="http://schemas.microsoft.com/office/powerpoint/2010/main" val="232617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72AB-D810-D81B-B526-F766CB917A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23C8BA-31B8-FEEE-D711-3A188FA6901E}"/>
              </a:ext>
            </a:extLst>
          </p:cNvPr>
          <p:cNvSpPr>
            <a:spLocks noGrp="1"/>
          </p:cNvSpPr>
          <p:nvPr>
            <p:ph type="title"/>
          </p:nvPr>
        </p:nvSpPr>
        <p:spPr/>
        <p:txBody>
          <a:bodyPr/>
          <a:lstStyle/>
          <a:p>
            <a:r>
              <a:rPr lang="en-US" dirty="0">
                <a:solidFill>
                  <a:srgbClr val="191300"/>
                </a:solidFill>
              </a:rPr>
              <a:t>Training Multi-Layer Networks</a:t>
            </a:r>
            <a:endParaRPr lang="en-US" dirty="0"/>
          </a:p>
        </p:txBody>
      </p:sp>
      <p:sp>
        <p:nvSpPr>
          <p:cNvPr id="6" name="Text Placeholder 1">
            <a:extLst>
              <a:ext uri="{FF2B5EF4-FFF2-40B4-BE49-F238E27FC236}">
                <a16:creationId xmlns:a16="http://schemas.microsoft.com/office/drawing/2014/main" id="{758AD719-E0F4-4CB6-116C-2786B90BBD39}"/>
              </a:ext>
            </a:extLst>
          </p:cNvPr>
          <p:cNvSpPr>
            <a:spLocks noGrp="1"/>
          </p:cNvSpPr>
          <p:nvPr>
            <p:ph type="body" idx="1"/>
          </p:nvPr>
        </p:nvSpPr>
        <p:spPr>
          <a:xfrm>
            <a:off x="447923" y="1305217"/>
            <a:ext cx="8197114" cy="2365901"/>
          </a:xfrm>
        </p:spPr>
        <p:txBody>
          <a:bodyPr/>
          <a:lstStyle/>
          <a:p>
            <a:pPr>
              <a:buSzPct val="100000"/>
            </a:pPr>
            <a:r>
              <a:rPr lang="en-US" sz="1800" b="0" dirty="0"/>
              <a:t>Forward propagation</a:t>
            </a:r>
          </a:p>
          <a:p>
            <a:pPr lvl="1">
              <a:buSzPct val="100000"/>
            </a:pPr>
            <a:r>
              <a:rPr lang="en-US" sz="1400" b="0" dirty="0"/>
              <a:t>Pass the input data through the network and calculate outputs (</a:t>
            </a:r>
            <a:r>
              <a:rPr lang="cy-GB" sz="1400" b="0" dirty="0"/>
              <a:t>ŷ)</a:t>
            </a:r>
          </a:p>
          <a:p>
            <a:pPr lvl="1">
              <a:buSzPct val="100000"/>
            </a:pPr>
            <a:r>
              <a:rPr lang="cy-GB" sz="1400" b="0" dirty="0"/>
              <a:t>Basically “make predictions”</a:t>
            </a:r>
            <a:endParaRPr lang="en-US" sz="1400" b="0" dirty="0"/>
          </a:p>
          <a:p>
            <a:pPr>
              <a:buSzPct val="100000"/>
            </a:pPr>
            <a:endParaRPr lang="en-US" sz="1800" b="0" dirty="0"/>
          </a:p>
          <a:p>
            <a:pPr>
              <a:buSzPct val="100000"/>
            </a:pPr>
            <a:endParaRPr lang="en-US" sz="2200" b="0" dirty="0"/>
          </a:p>
        </p:txBody>
      </p:sp>
    </p:spTree>
    <p:extLst>
      <p:ext uri="{BB962C8B-B14F-4D97-AF65-F5344CB8AC3E}">
        <p14:creationId xmlns:p14="http://schemas.microsoft.com/office/powerpoint/2010/main" val="3060709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C404-2EF6-A040-9D37-FFD5CBA663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74C285-2342-C0E4-46B3-CB6E7BB4FC0C}"/>
              </a:ext>
            </a:extLst>
          </p:cNvPr>
          <p:cNvSpPr>
            <a:spLocks noGrp="1"/>
          </p:cNvSpPr>
          <p:nvPr>
            <p:ph type="title"/>
          </p:nvPr>
        </p:nvSpPr>
        <p:spPr/>
        <p:txBody>
          <a:bodyPr/>
          <a:lstStyle/>
          <a:p>
            <a:r>
              <a:rPr lang="en-US" dirty="0">
                <a:solidFill>
                  <a:srgbClr val="191300"/>
                </a:solidFill>
              </a:rPr>
              <a:t>Training Multi-Layer Networks</a:t>
            </a:r>
            <a:endParaRPr lang="en-US" dirty="0"/>
          </a:p>
        </p:txBody>
      </p:sp>
      <p:sp>
        <p:nvSpPr>
          <p:cNvPr id="6" name="Text Placeholder 1">
            <a:extLst>
              <a:ext uri="{FF2B5EF4-FFF2-40B4-BE49-F238E27FC236}">
                <a16:creationId xmlns:a16="http://schemas.microsoft.com/office/drawing/2014/main" id="{0AA9C698-BAB1-936C-6EBA-FFD4FE6E24AB}"/>
              </a:ext>
            </a:extLst>
          </p:cNvPr>
          <p:cNvSpPr>
            <a:spLocks noGrp="1"/>
          </p:cNvSpPr>
          <p:nvPr>
            <p:ph type="body" idx="1"/>
          </p:nvPr>
        </p:nvSpPr>
        <p:spPr>
          <a:xfrm>
            <a:off x="447923" y="1305217"/>
            <a:ext cx="8197114" cy="2365901"/>
          </a:xfrm>
        </p:spPr>
        <p:txBody>
          <a:bodyPr/>
          <a:lstStyle/>
          <a:p>
            <a:pPr>
              <a:buSzPct val="100000"/>
            </a:pPr>
            <a:r>
              <a:rPr lang="en-US" sz="1800" b="0" dirty="0"/>
              <a:t>Forward propagation</a:t>
            </a:r>
          </a:p>
          <a:p>
            <a:pPr lvl="1">
              <a:buSzPct val="100000"/>
            </a:pPr>
            <a:r>
              <a:rPr lang="en-US" sz="1400" b="0" dirty="0"/>
              <a:t>Pass the input data through the network and calculate outputs (</a:t>
            </a:r>
            <a:r>
              <a:rPr lang="cy-GB" sz="1400" b="0" dirty="0"/>
              <a:t>ŷ)</a:t>
            </a:r>
          </a:p>
          <a:p>
            <a:pPr lvl="1">
              <a:buSzPct val="100000"/>
            </a:pPr>
            <a:r>
              <a:rPr lang="cy-GB" sz="1400" b="0" dirty="0"/>
              <a:t>Basically “make predictions”</a:t>
            </a:r>
            <a:endParaRPr lang="en-US" sz="1400" b="0" dirty="0"/>
          </a:p>
          <a:p>
            <a:pPr>
              <a:buSzPct val="100000"/>
            </a:pPr>
            <a:endParaRPr lang="en-US" sz="1800" b="0" dirty="0"/>
          </a:p>
          <a:p>
            <a:pPr>
              <a:buSzPct val="100000"/>
            </a:pPr>
            <a:r>
              <a:rPr lang="en-US" sz="1800" b="0" dirty="0"/>
              <a:t>Calculate error</a:t>
            </a:r>
          </a:p>
          <a:p>
            <a:pPr lvl="1">
              <a:buSzPct val="100000"/>
            </a:pPr>
            <a:r>
              <a:rPr lang="en-US" sz="1400" b="0" dirty="0"/>
              <a:t>Determine how far off from y we are with </a:t>
            </a:r>
            <a:r>
              <a:rPr lang="cy-GB" sz="1400" b="0" dirty="0"/>
              <a:t>ŷ</a:t>
            </a:r>
            <a:endParaRPr lang="en-US" sz="1400" b="0" dirty="0"/>
          </a:p>
          <a:p>
            <a:pPr>
              <a:buSzPct val="100000"/>
            </a:pPr>
            <a:endParaRPr lang="en-US" sz="1800" b="0" dirty="0"/>
          </a:p>
          <a:p>
            <a:pPr>
              <a:buSzPct val="100000"/>
            </a:pPr>
            <a:endParaRPr lang="en-US" sz="2200" b="0" dirty="0"/>
          </a:p>
        </p:txBody>
      </p:sp>
    </p:spTree>
    <p:extLst>
      <p:ext uri="{BB962C8B-B14F-4D97-AF65-F5344CB8AC3E}">
        <p14:creationId xmlns:p14="http://schemas.microsoft.com/office/powerpoint/2010/main" val="1650539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01D4-15ED-B8B2-4D91-7E29F7C0CC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2D505F-6025-5FDE-6AD0-C0A97429F39E}"/>
              </a:ext>
            </a:extLst>
          </p:cNvPr>
          <p:cNvSpPr>
            <a:spLocks noGrp="1"/>
          </p:cNvSpPr>
          <p:nvPr>
            <p:ph type="title"/>
          </p:nvPr>
        </p:nvSpPr>
        <p:spPr/>
        <p:txBody>
          <a:bodyPr/>
          <a:lstStyle/>
          <a:p>
            <a:r>
              <a:rPr lang="en-US" dirty="0">
                <a:solidFill>
                  <a:srgbClr val="191300"/>
                </a:solidFill>
              </a:rPr>
              <a:t>Training Multi-Layer Networks</a:t>
            </a:r>
            <a:endParaRPr lang="en-US" dirty="0"/>
          </a:p>
        </p:txBody>
      </p:sp>
      <p:sp>
        <p:nvSpPr>
          <p:cNvPr id="6" name="Text Placeholder 1">
            <a:extLst>
              <a:ext uri="{FF2B5EF4-FFF2-40B4-BE49-F238E27FC236}">
                <a16:creationId xmlns:a16="http://schemas.microsoft.com/office/drawing/2014/main" id="{6FDC97DE-6CCF-F3E3-8D60-1C6E45B4C6C5}"/>
              </a:ext>
            </a:extLst>
          </p:cNvPr>
          <p:cNvSpPr>
            <a:spLocks noGrp="1"/>
          </p:cNvSpPr>
          <p:nvPr>
            <p:ph type="body" idx="1"/>
          </p:nvPr>
        </p:nvSpPr>
        <p:spPr>
          <a:xfrm>
            <a:off x="447923" y="1305217"/>
            <a:ext cx="8197114" cy="2365901"/>
          </a:xfrm>
        </p:spPr>
        <p:txBody>
          <a:bodyPr/>
          <a:lstStyle/>
          <a:p>
            <a:pPr>
              <a:buSzPct val="100000"/>
            </a:pPr>
            <a:r>
              <a:rPr lang="en-US" sz="1800" b="0" dirty="0"/>
              <a:t>Forward propagation</a:t>
            </a:r>
          </a:p>
          <a:p>
            <a:pPr lvl="1">
              <a:buSzPct val="100000"/>
            </a:pPr>
            <a:r>
              <a:rPr lang="en-US" sz="1400" b="0" dirty="0"/>
              <a:t>Pass the input data through the network and calculate outputs (</a:t>
            </a:r>
            <a:r>
              <a:rPr lang="cy-GB" sz="1400" b="0" dirty="0"/>
              <a:t>ŷ)</a:t>
            </a:r>
          </a:p>
          <a:p>
            <a:pPr lvl="1">
              <a:buSzPct val="100000"/>
            </a:pPr>
            <a:r>
              <a:rPr lang="cy-GB" sz="1400" b="0" dirty="0"/>
              <a:t>Basically “make predictions”</a:t>
            </a:r>
            <a:endParaRPr lang="en-US" sz="1400" b="0" dirty="0"/>
          </a:p>
          <a:p>
            <a:pPr>
              <a:buSzPct val="100000"/>
            </a:pPr>
            <a:endParaRPr lang="en-US" sz="1800" b="0" dirty="0"/>
          </a:p>
          <a:p>
            <a:pPr>
              <a:buSzPct val="100000"/>
            </a:pPr>
            <a:r>
              <a:rPr lang="en-US" sz="1800" b="0" dirty="0"/>
              <a:t>Calculate error</a:t>
            </a:r>
          </a:p>
          <a:p>
            <a:pPr lvl="1">
              <a:buSzPct val="100000"/>
            </a:pPr>
            <a:r>
              <a:rPr lang="en-US" sz="1400" b="0" dirty="0"/>
              <a:t>Determine how far off from y we are with </a:t>
            </a:r>
            <a:r>
              <a:rPr lang="cy-GB" sz="1400" b="0" dirty="0"/>
              <a:t>ŷ</a:t>
            </a:r>
            <a:endParaRPr lang="en-US" sz="1400" b="0" dirty="0"/>
          </a:p>
          <a:p>
            <a:pPr>
              <a:buSzPct val="100000"/>
            </a:pPr>
            <a:endParaRPr lang="en-US" sz="1800" b="0" dirty="0"/>
          </a:p>
          <a:p>
            <a:pPr>
              <a:buSzPct val="100000"/>
            </a:pPr>
            <a:r>
              <a:rPr lang="en-US" sz="1800" b="0" dirty="0"/>
              <a:t>Backpropagation (Backward propagation)</a:t>
            </a:r>
          </a:p>
          <a:p>
            <a:pPr lvl="1">
              <a:buSzPct val="100000"/>
            </a:pPr>
            <a:r>
              <a:rPr lang="en-US" sz="1400" b="0" dirty="0"/>
              <a:t>Update weights/biases based on the error</a:t>
            </a:r>
          </a:p>
          <a:p>
            <a:pPr>
              <a:buSzPct val="100000"/>
            </a:pPr>
            <a:endParaRPr lang="en-US" sz="2200" b="0" dirty="0"/>
          </a:p>
        </p:txBody>
      </p:sp>
    </p:spTree>
    <p:extLst>
      <p:ext uri="{BB962C8B-B14F-4D97-AF65-F5344CB8AC3E}">
        <p14:creationId xmlns:p14="http://schemas.microsoft.com/office/powerpoint/2010/main" val="2809200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80F6D-A158-0E5F-8DF0-2C7BC9B4CB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0243AD-01E2-5333-83D8-38725DC662B6}"/>
              </a:ext>
            </a:extLst>
          </p:cNvPr>
          <p:cNvSpPr>
            <a:spLocks noGrp="1"/>
          </p:cNvSpPr>
          <p:nvPr>
            <p:ph type="title"/>
          </p:nvPr>
        </p:nvSpPr>
        <p:spPr/>
        <p:txBody>
          <a:bodyPr/>
          <a:lstStyle/>
          <a:p>
            <a:r>
              <a:rPr lang="en-US" dirty="0">
                <a:solidFill>
                  <a:srgbClr val="191300"/>
                </a:solidFill>
              </a:rPr>
              <a:t>Training Multi-Layer Networks</a:t>
            </a:r>
            <a:endParaRPr lang="en-US" dirty="0"/>
          </a:p>
        </p:txBody>
      </p:sp>
      <p:grpSp>
        <p:nvGrpSpPr>
          <p:cNvPr id="5" name="Group 4">
            <a:extLst>
              <a:ext uri="{FF2B5EF4-FFF2-40B4-BE49-F238E27FC236}">
                <a16:creationId xmlns:a16="http://schemas.microsoft.com/office/drawing/2014/main" id="{20762D44-B3EE-908D-BD4F-70C58F5D3EB5}"/>
              </a:ext>
            </a:extLst>
          </p:cNvPr>
          <p:cNvGrpSpPr/>
          <p:nvPr/>
        </p:nvGrpSpPr>
        <p:grpSpPr>
          <a:xfrm>
            <a:off x="2589660" y="1408434"/>
            <a:ext cx="3964679" cy="2735140"/>
            <a:chOff x="6199773" y="1636667"/>
            <a:chExt cx="3930307" cy="2711427"/>
          </a:xfrm>
        </p:grpSpPr>
        <p:grpSp>
          <p:nvGrpSpPr>
            <p:cNvPr id="7" name="Group 6">
              <a:extLst>
                <a:ext uri="{FF2B5EF4-FFF2-40B4-BE49-F238E27FC236}">
                  <a16:creationId xmlns:a16="http://schemas.microsoft.com/office/drawing/2014/main" id="{376BEAE8-4B4A-C317-C74E-82AB4E0AB618}"/>
                </a:ext>
              </a:extLst>
            </p:cNvPr>
            <p:cNvGrpSpPr/>
            <p:nvPr/>
          </p:nvGrpSpPr>
          <p:grpSpPr>
            <a:xfrm>
              <a:off x="6199773" y="1636667"/>
              <a:ext cx="3930307" cy="2711427"/>
              <a:chOff x="5740804" y="1690688"/>
              <a:chExt cx="3930307" cy="2711427"/>
            </a:xfrm>
          </p:grpSpPr>
          <p:pic>
            <p:nvPicPr>
              <p:cNvPr id="9" name="Picture 4">
                <a:extLst>
                  <a:ext uri="{FF2B5EF4-FFF2-40B4-BE49-F238E27FC236}">
                    <a16:creationId xmlns:a16="http://schemas.microsoft.com/office/drawing/2014/main" id="{A243B128-960B-1F09-B9AC-90C0D286B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441"/>
              <a:stretch/>
            </p:blipFill>
            <p:spPr bwMode="auto">
              <a:xfrm>
                <a:off x="5740804" y="1690688"/>
                <a:ext cx="3292246" cy="271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398D921-2FFF-211F-D762-EFD578141F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a:stretch/>
            </p:blipFill>
            <p:spPr bwMode="auto">
              <a:xfrm>
                <a:off x="7852691" y="1690688"/>
                <a:ext cx="1818420" cy="271142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D07E1B55-636D-BD1C-35D9-30E4DE974393}"/>
                </a:ext>
              </a:extLst>
            </p:cNvPr>
            <p:cNvSpPr/>
            <p:nvPr/>
          </p:nvSpPr>
          <p:spPr>
            <a:xfrm>
              <a:off x="8700448" y="4026090"/>
              <a:ext cx="286603" cy="3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6271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E7FF9-D1E0-4918-83A8-63F1EBDDE6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E690E7-FB6E-AF99-872F-A92E4285242E}"/>
              </a:ext>
            </a:extLst>
          </p:cNvPr>
          <p:cNvSpPr>
            <a:spLocks noGrp="1"/>
          </p:cNvSpPr>
          <p:nvPr>
            <p:ph type="title"/>
          </p:nvPr>
        </p:nvSpPr>
        <p:spPr/>
        <p:txBody>
          <a:bodyPr/>
          <a:lstStyle/>
          <a:p>
            <a:r>
              <a:rPr lang="en-US" dirty="0">
                <a:solidFill>
                  <a:srgbClr val="191300"/>
                </a:solidFill>
              </a:rPr>
              <a:t>Training Multi-Layer Networks</a:t>
            </a:r>
            <a:endParaRPr lang="en-US" dirty="0"/>
          </a:p>
        </p:txBody>
      </p:sp>
      <p:grpSp>
        <p:nvGrpSpPr>
          <p:cNvPr id="5" name="Group 4">
            <a:extLst>
              <a:ext uri="{FF2B5EF4-FFF2-40B4-BE49-F238E27FC236}">
                <a16:creationId xmlns:a16="http://schemas.microsoft.com/office/drawing/2014/main" id="{00B4438F-5DEC-4D8C-3E27-21DFE7A35F3F}"/>
              </a:ext>
            </a:extLst>
          </p:cNvPr>
          <p:cNvGrpSpPr/>
          <p:nvPr/>
        </p:nvGrpSpPr>
        <p:grpSpPr>
          <a:xfrm>
            <a:off x="2589660" y="1408434"/>
            <a:ext cx="3964679" cy="2735140"/>
            <a:chOff x="6199773" y="1636667"/>
            <a:chExt cx="3930307" cy="2711427"/>
          </a:xfrm>
        </p:grpSpPr>
        <p:grpSp>
          <p:nvGrpSpPr>
            <p:cNvPr id="7" name="Group 6">
              <a:extLst>
                <a:ext uri="{FF2B5EF4-FFF2-40B4-BE49-F238E27FC236}">
                  <a16:creationId xmlns:a16="http://schemas.microsoft.com/office/drawing/2014/main" id="{A8910E21-57C5-7785-644B-5333FBF7EFE5}"/>
                </a:ext>
              </a:extLst>
            </p:cNvPr>
            <p:cNvGrpSpPr/>
            <p:nvPr/>
          </p:nvGrpSpPr>
          <p:grpSpPr>
            <a:xfrm>
              <a:off x="6199773" y="1636667"/>
              <a:ext cx="3930307" cy="2711427"/>
              <a:chOff x="5740804" y="1690688"/>
              <a:chExt cx="3930307" cy="2711427"/>
            </a:xfrm>
          </p:grpSpPr>
          <p:pic>
            <p:nvPicPr>
              <p:cNvPr id="9" name="Picture 4">
                <a:extLst>
                  <a:ext uri="{FF2B5EF4-FFF2-40B4-BE49-F238E27FC236}">
                    <a16:creationId xmlns:a16="http://schemas.microsoft.com/office/drawing/2014/main" id="{866CF9C9-EB4B-A521-0015-4EE79AEB26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441"/>
              <a:stretch/>
            </p:blipFill>
            <p:spPr bwMode="auto">
              <a:xfrm>
                <a:off x="5740804" y="1690688"/>
                <a:ext cx="3292246" cy="271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4D2649E-11FC-27A1-195A-E788210BD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a:stretch/>
            </p:blipFill>
            <p:spPr bwMode="auto">
              <a:xfrm>
                <a:off x="7852691" y="1690688"/>
                <a:ext cx="1818420" cy="271142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1817F4DA-9B63-62C5-98FA-FCE031ED1716}"/>
                </a:ext>
              </a:extLst>
            </p:cNvPr>
            <p:cNvSpPr/>
            <p:nvPr/>
          </p:nvSpPr>
          <p:spPr>
            <a:xfrm>
              <a:off x="8700448" y="4026090"/>
              <a:ext cx="286603" cy="3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99B13374-2461-72C5-3F2E-DD65ADD0852F}"/>
              </a:ext>
            </a:extLst>
          </p:cNvPr>
          <p:cNvSpPr/>
          <p:nvPr/>
        </p:nvSpPr>
        <p:spPr>
          <a:xfrm>
            <a:off x="2119745" y="1014986"/>
            <a:ext cx="4724400" cy="752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Forward Propagation</a:t>
            </a:r>
          </a:p>
        </p:txBody>
      </p:sp>
    </p:spTree>
    <p:extLst>
      <p:ext uri="{BB962C8B-B14F-4D97-AF65-F5344CB8AC3E}">
        <p14:creationId xmlns:p14="http://schemas.microsoft.com/office/powerpoint/2010/main" val="3011299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4CCF-BE64-0FF6-D7E1-B0A147E010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CD9032-44C0-894B-6B4E-8697FBC5AACF}"/>
              </a:ext>
            </a:extLst>
          </p:cNvPr>
          <p:cNvSpPr>
            <a:spLocks noGrp="1"/>
          </p:cNvSpPr>
          <p:nvPr>
            <p:ph type="body" idx="1"/>
          </p:nvPr>
        </p:nvSpPr>
        <p:spPr/>
        <p:txBody>
          <a:bodyPr/>
          <a:lstStyle/>
          <a:p>
            <a:pPr>
              <a:buSzPct val="100000"/>
            </a:pPr>
            <a:r>
              <a:rPr lang="en-US" sz="2200" b="0" dirty="0"/>
              <a:t>But… what do we need for prediction?	</a:t>
            </a:r>
          </a:p>
          <a:p>
            <a:pPr lvl="1">
              <a:buSzPct val="100000"/>
            </a:pPr>
            <a:r>
              <a:rPr lang="en-US" sz="1800" b="0" dirty="0"/>
              <a:t>If all we care about is predicting some target variable, maybe we can just ignore some of the messy assumptions and focus on specific metrics?</a:t>
            </a:r>
          </a:p>
          <a:p>
            <a:pPr lvl="1">
              <a:buSzPct val="100000"/>
            </a:pPr>
            <a:endParaRPr lang="en-US" sz="1800" b="0" dirty="0"/>
          </a:p>
          <a:p>
            <a:pPr>
              <a:buSzPct val="100000"/>
            </a:pPr>
            <a:r>
              <a:rPr lang="en-US" sz="2200" b="0" dirty="0"/>
              <a:t>A critical concern of machine learning is the ability to build models that accurately generalize while a critical concern of econometrics is the ability to build models that capture relationships	</a:t>
            </a:r>
          </a:p>
        </p:txBody>
      </p:sp>
      <p:sp>
        <p:nvSpPr>
          <p:cNvPr id="3" name="Title 2">
            <a:extLst>
              <a:ext uri="{FF2B5EF4-FFF2-40B4-BE49-F238E27FC236}">
                <a16:creationId xmlns:a16="http://schemas.microsoft.com/office/drawing/2014/main" id="{F9F9C9DD-4098-C6A4-4127-106FD0624619}"/>
              </a:ext>
            </a:extLst>
          </p:cNvPr>
          <p:cNvSpPr>
            <a:spLocks noGrp="1"/>
          </p:cNvSpPr>
          <p:nvPr>
            <p:ph type="title"/>
          </p:nvPr>
        </p:nvSpPr>
        <p:spPr/>
        <p:txBody>
          <a:bodyPr/>
          <a:lstStyle/>
          <a:p>
            <a:r>
              <a:rPr lang="en-US" dirty="0">
                <a:solidFill>
                  <a:srgbClr val="191300"/>
                </a:solidFill>
              </a:rPr>
              <a:t>Models for Predictions</a:t>
            </a:r>
            <a:endParaRPr lang="en-US" dirty="0"/>
          </a:p>
        </p:txBody>
      </p:sp>
    </p:spTree>
    <p:extLst>
      <p:ext uri="{BB962C8B-B14F-4D97-AF65-F5344CB8AC3E}">
        <p14:creationId xmlns:p14="http://schemas.microsoft.com/office/powerpoint/2010/main" val="1854528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CF9E-3BEB-F791-9204-B5EBC04E27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A79F82-0F85-FC7D-CD44-8B1B88A173BD}"/>
              </a:ext>
            </a:extLst>
          </p:cNvPr>
          <p:cNvSpPr>
            <a:spLocks noGrp="1"/>
          </p:cNvSpPr>
          <p:nvPr>
            <p:ph type="title"/>
          </p:nvPr>
        </p:nvSpPr>
        <p:spPr/>
        <p:txBody>
          <a:bodyPr/>
          <a:lstStyle/>
          <a:p>
            <a:r>
              <a:rPr lang="en-US" dirty="0">
                <a:solidFill>
                  <a:srgbClr val="191300"/>
                </a:solidFill>
              </a:rPr>
              <a:t>Training Multi-Layer Networks</a:t>
            </a:r>
            <a:endParaRPr lang="en-US" dirty="0"/>
          </a:p>
        </p:txBody>
      </p:sp>
      <p:grpSp>
        <p:nvGrpSpPr>
          <p:cNvPr id="5" name="Group 4">
            <a:extLst>
              <a:ext uri="{FF2B5EF4-FFF2-40B4-BE49-F238E27FC236}">
                <a16:creationId xmlns:a16="http://schemas.microsoft.com/office/drawing/2014/main" id="{3C649B76-3688-DDE6-533B-5A108F0187E8}"/>
              </a:ext>
            </a:extLst>
          </p:cNvPr>
          <p:cNvGrpSpPr/>
          <p:nvPr/>
        </p:nvGrpSpPr>
        <p:grpSpPr>
          <a:xfrm>
            <a:off x="2589660" y="1408434"/>
            <a:ext cx="3964679" cy="2735140"/>
            <a:chOff x="6199773" y="1636667"/>
            <a:chExt cx="3930307" cy="2711427"/>
          </a:xfrm>
        </p:grpSpPr>
        <p:grpSp>
          <p:nvGrpSpPr>
            <p:cNvPr id="7" name="Group 6">
              <a:extLst>
                <a:ext uri="{FF2B5EF4-FFF2-40B4-BE49-F238E27FC236}">
                  <a16:creationId xmlns:a16="http://schemas.microsoft.com/office/drawing/2014/main" id="{824D5A06-DC11-B370-0B0D-5C2D529EA520}"/>
                </a:ext>
              </a:extLst>
            </p:cNvPr>
            <p:cNvGrpSpPr/>
            <p:nvPr/>
          </p:nvGrpSpPr>
          <p:grpSpPr>
            <a:xfrm>
              <a:off x="6199773" y="1636667"/>
              <a:ext cx="3930307" cy="2711427"/>
              <a:chOff x="5740804" y="1690688"/>
              <a:chExt cx="3930307" cy="2711427"/>
            </a:xfrm>
          </p:grpSpPr>
          <p:pic>
            <p:nvPicPr>
              <p:cNvPr id="9" name="Picture 4">
                <a:extLst>
                  <a:ext uri="{FF2B5EF4-FFF2-40B4-BE49-F238E27FC236}">
                    <a16:creationId xmlns:a16="http://schemas.microsoft.com/office/drawing/2014/main" id="{6E8B0430-1392-FD1D-43EF-3EA579CE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441"/>
              <a:stretch/>
            </p:blipFill>
            <p:spPr bwMode="auto">
              <a:xfrm>
                <a:off x="5740804" y="1690688"/>
                <a:ext cx="3292246" cy="271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CF9058A-1419-7465-6E11-14A09AD78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a:stretch/>
            </p:blipFill>
            <p:spPr bwMode="auto">
              <a:xfrm>
                <a:off x="7852691" y="1690688"/>
                <a:ext cx="1818420" cy="271142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7FB751D1-D130-B512-0F11-03DAE2401A55}"/>
                </a:ext>
              </a:extLst>
            </p:cNvPr>
            <p:cNvSpPr/>
            <p:nvPr/>
          </p:nvSpPr>
          <p:spPr>
            <a:xfrm>
              <a:off x="8700448" y="4026090"/>
              <a:ext cx="286603" cy="3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B4BF4B04-DD43-CEB5-80B5-225D647BAE50}"/>
              </a:ext>
            </a:extLst>
          </p:cNvPr>
          <p:cNvSpPr/>
          <p:nvPr/>
        </p:nvSpPr>
        <p:spPr>
          <a:xfrm>
            <a:off x="2119745" y="1014986"/>
            <a:ext cx="4724400" cy="752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Forward Propagation</a:t>
            </a:r>
          </a:p>
        </p:txBody>
      </p:sp>
      <p:sp>
        <p:nvSpPr>
          <p:cNvPr id="12" name="Rectangle 11">
            <a:extLst>
              <a:ext uri="{FF2B5EF4-FFF2-40B4-BE49-F238E27FC236}">
                <a16:creationId xmlns:a16="http://schemas.microsoft.com/office/drawing/2014/main" id="{FAEB4412-8CDE-64EF-846A-C8BEE951F4C4}"/>
              </a:ext>
            </a:extLst>
          </p:cNvPr>
          <p:cNvSpPr/>
          <p:nvPr/>
        </p:nvSpPr>
        <p:spPr>
          <a:xfrm rot="5400000">
            <a:off x="6058305" y="2145766"/>
            <a:ext cx="2949573" cy="1015924"/>
          </a:xfrm>
          <a:prstGeom prst="rect">
            <a:avLst/>
          </a:prstGeom>
          <a:solidFill>
            <a:schemeClr val="accent6"/>
          </a:solidFill>
          <a:ln cap="flat">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Calculate Error</a:t>
            </a:r>
          </a:p>
        </p:txBody>
      </p:sp>
    </p:spTree>
    <p:extLst>
      <p:ext uri="{BB962C8B-B14F-4D97-AF65-F5344CB8AC3E}">
        <p14:creationId xmlns:p14="http://schemas.microsoft.com/office/powerpoint/2010/main" val="193995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DF87-D547-B1D1-BB10-7081976828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A8DCD3-6D9F-2E2C-27FB-E9F64575B5AA}"/>
              </a:ext>
            </a:extLst>
          </p:cNvPr>
          <p:cNvSpPr>
            <a:spLocks noGrp="1"/>
          </p:cNvSpPr>
          <p:nvPr>
            <p:ph type="title"/>
          </p:nvPr>
        </p:nvSpPr>
        <p:spPr/>
        <p:txBody>
          <a:bodyPr/>
          <a:lstStyle/>
          <a:p>
            <a:r>
              <a:rPr lang="en-US" dirty="0">
                <a:solidFill>
                  <a:srgbClr val="191300"/>
                </a:solidFill>
              </a:rPr>
              <a:t>Training Multi-Layer Networks</a:t>
            </a:r>
            <a:endParaRPr lang="en-US" dirty="0"/>
          </a:p>
        </p:txBody>
      </p:sp>
      <p:grpSp>
        <p:nvGrpSpPr>
          <p:cNvPr id="5" name="Group 4">
            <a:extLst>
              <a:ext uri="{FF2B5EF4-FFF2-40B4-BE49-F238E27FC236}">
                <a16:creationId xmlns:a16="http://schemas.microsoft.com/office/drawing/2014/main" id="{3AD8D93F-B532-4958-5A72-487ADFFB5778}"/>
              </a:ext>
            </a:extLst>
          </p:cNvPr>
          <p:cNvGrpSpPr/>
          <p:nvPr/>
        </p:nvGrpSpPr>
        <p:grpSpPr>
          <a:xfrm>
            <a:off x="2589660" y="1408434"/>
            <a:ext cx="3964679" cy="2735140"/>
            <a:chOff x="6199773" y="1636667"/>
            <a:chExt cx="3930307" cy="2711427"/>
          </a:xfrm>
        </p:grpSpPr>
        <p:grpSp>
          <p:nvGrpSpPr>
            <p:cNvPr id="7" name="Group 6">
              <a:extLst>
                <a:ext uri="{FF2B5EF4-FFF2-40B4-BE49-F238E27FC236}">
                  <a16:creationId xmlns:a16="http://schemas.microsoft.com/office/drawing/2014/main" id="{1671D8DD-CF2B-EA67-8C0E-932149E60AC1}"/>
                </a:ext>
              </a:extLst>
            </p:cNvPr>
            <p:cNvGrpSpPr/>
            <p:nvPr/>
          </p:nvGrpSpPr>
          <p:grpSpPr>
            <a:xfrm>
              <a:off x="6199773" y="1636667"/>
              <a:ext cx="3930307" cy="2711427"/>
              <a:chOff x="5740804" y="1690688"/>
              <a:chExt cx="3930307" cy="2711427"/>
            </a:xfrm>
          </p:grpSpPr>
          <p:pic>
            <p:nvPicPr>
              <p:cNvPr id="9" name="Picture 4">
                <a:extLst>
                  <a:ext uri="{FF2B5EF4-FFF2-40B4-BE49-F238E27FC236}">
                    <a16:creationId xmlns:a16="http://schemas.microsoft.com/office/drawing/2014/main" id="{29822158-2EFA-DC96-3E5E-BE80E343B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441"/>
              <a:stretch/>
            </p:blipFill>
            <p:spPr bwMode="auto">
              <a:xfrm>
                <a:off x="5740804" y="1690688"/>
                <a:ext cx="3292246" cy="271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9F806C8-F76E-6386-C0D8-824228145C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a:stretch/>
            </p:blipFill>
            <p:spPr bwMode="auto">
              <a:xfrm>
                <a:off x="7852691" y="1690688"/>
                <a:ext cx="1818420" cy="271142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D25C4076-792B-C66D-AE9E-16F3BBF4B9FB}"/>
                </a:ext>
              </a:extLst>
            </p:cNvPr>
            <p:cNvSpPr/>
            <p:nvPr/>
          </p:nvSpPr>
          <p:spPr>
            <a:xfrm>
              <a:off x="8700448" y="4026090"/>
              <a:ext cx="286603" cy="3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DD34B3B9-876F-6F8C-8547-BFD813B612CE}"/>
              </a:ext>
            </a:extLst>
          </p:cNvPr>
          <p:cNvSpPr/>
          <p:nvPr/>
        </p:nvSpPr>
        <p:spPr>
          <a:xfrm>
            <a:off x="2119745" y="1014986"/>
            <a:ext cx="4724400" cy="752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Forward Propagation</a:t>
            </a:r>
          </a:p>
        </p:txBody>
      </p:sp>
      <p:sp>
        <p:nvSpPr>
          <p:cNvPr id="12" name="Rectangle 11">
            <a:extLst>
              <a:ext uri="{FF2B5EF4-FFF2-40B4-BE49-F238E27FC236}">
                <a16:creationId xmlns:a16="http://schemas.microsoft.com/office/drawing/2014/main" id="{5C9C6E04-0D32-77DC-ECB0-6397364C2AAE}"/>
              </a:ext>
            </a:extLst>
          </p:cNvPr>
          <p:cNvSpPr/>
          <p:nvPr/>
        </p:nvSpPr>
        <p:spPr>
          <a:xfrm rot="5400000">
            <a:off x="6058305" y="2145766"/>
            <a:ext cx="2949573" cy="1015924"/>
          </a:xfrm>
          <a:prstGeom prst="rect">
            <a:avLst/>
          </a:prstGeom>
          <a:solidFill>
            <a:schemeClr val="accent6"/>
          </a:solidFill>
          <a:ln cap="flat">
            <a:solidFill>
              <a:schemeClr val="accent6">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Calculate Error</a:t>
            </a:r>
          </a:p>
        </p:txBody>
      </p:sp>
      <p:sp>
        <p:nvSpPr>
          <p:cNvPr id="13" name="Arrow: Right 12">
            <a:extLst>
              <a:ext uri="{FF2B5EF4-FFF2-40B4-BE49-F238E27FC236}">
                <a16:creationId xmlns:a16="http://schemas.microsoft.com/office/drawing/2014/main" id="{A708D721-EF1F-89CE-BBC2-55B3E2AF28D9}"/>
              </a:ext>
            </a:extLst>
          </p:cNvPr>
          <p:cNvSpPr/>
          <p:nvPr/>
        </p:nvSpPr>
        <p:spPr>
          <a:xfrm flipH="1">
            <a:off x="1989807" y="3633875"/>
            <a:ext cx="4771209" cy="752475"/>
          </a:xfrm>
          <a:prstGeom prst="right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Backward Propagation</a:t>
            </a:r>
          </a:p>
        </p:txBody>
      </p:sp>
    </p:spTree>
    <p:extLst>
      <p:ext uri="{BB962C8B-B14F-4D97-AF65-F5344CB8AC3E}">
        <p14:creationId xmlns:p14="http://schemas.microsoft.com/office/powerpoint/2010/main" val="939561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71BE-B95F-1DA1-9356-8138F4A3D7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2C6D23-AACA-311C-20A9-8B73B1DECC3A}"/>
              </a:ext>
            </a:extLst>
          </p:cNvPr>
          <p:cNvSpPr>
            <a:spLocks noGrp="1"/>
          </p:cNvSpPr>
          <p:nvPr>
            <p:ph type="title"/>
          </p:nvPr>
        </p:nvSpPr>
        <p:spPr/>
        <p:txBody>
          <a:bodyPr/>
          <a:lstStyle/>
          <a:p>
            <a:r>
              <a:rPr lang="en-US" dirty="0">
                <a:solidFill>
                  <a:srgbClr val="191300"/>
                </a:solidFill>
              </a:rPr>
              <a:t>The Second AI Winter</a:t>
            </a:r>
            <a:endParaRPr lang="en-US" dirty="0"/>
          </a:p>
        </p:txBody>
      </p:sp>
      <p:sp>
        <p:nvSpPr>
          <p:cNvPr id="6" name="Text Placeholder 1">
            <a:extLst>
              <a:ext uri="{FF2B5EF4-FFF2-40B4-BE49-F238E27FC236}">
                <a16:creationId xmlns:a16="http://schemas.microsoft.com/office/drawing/2014/main" id="{25AA5B04-4551-EF63-A3DC-E011C54192FA}"/>
              </a:ext>
            </a:extLst>
          </p:cNvPr>
          <p:cNvSpPr>
            <a:spLocks noGrp="1"/>
          </p:cNvSpPr>
          <p:nvPr>
            <p:ph type="body" idx="1"/>
          </p:nvPr>
        </p:nvSpPr>
        <p:spPr>
          <a:xfrm>
            <a:off x="447923" y="1305217"/>
            <a:ext cx="8197114" cy="2365901"/>
          </a:xfrm>
        </p:spPr>
        <p:txBody>
          <a:bodyPr/>
          <a:lstStyle/>
          <a:p>
            <a:pPr>
              <a:buSzPct val="100000"/>
            </a:pPr>
            <a:r>
              <a:rPr lang="en-US" sz="1800" b="0" dirty="0"/>
              <a:t>Some time after the first AI Spring, a second AI winter came about</a:t>
            </a:r>
          </a:p>
          <a:p>
            <a:pPr lvl="1"/>
            <a:endParaRPr lang="en-US" sz="1800" b="0" dirty="0"/>
          </a:p>
          <a:p>
            <a:pPr>
              <a:buSzPct val="100000"/>
            </a:pPr>
            <a:r>
              <a:rPr lang="en-US" sz="1800" b="0" dirty="0"/>
              <a:t>Multi-layered networks could be trained (in theory); however, they took a lot of computational resources</a:t>
            </a:r>
          </a:p>
          <a:p>
            <a:pPr lvl="1">
              <a:buSzPct val="100000"/>
            </a:pPr>
            <a:r>
              <a:rPr lang="en-US" sz="1400" b="0" dirty="0"/>
              <a:t>Alternatively, there became a growing interest in SVMs and Bayesian approaches</a:t>
            </a:r>
          </a:p>
          <a:p>
            <a:pPr lvl="1">
              <a:buSzPct val="100000"/>
            </a:pPr>
            <a:r>
              <a:rPr lang="en-US" sz="1400" b="0" dirty="0"/>
              <a:t>At some point, </a:t>
            </a:r>
            <a:r>
              <a:rPr lang="en-US" sz="1400" b="0" dirty="0" err="1"/>
              <a:t>NeurIPS</a:t>
            </a:r>
            <a:r>
              <a:rPr lang="en-US" sz="1400" b="0" dirty="0"/>
              <a:t> (which was founded a conference on neural networks) was accepting more papers in non-neural domains than neural domains</a:t>
            </a:r>
          </a:p>
          <a:p>
            <a:pPr lvl="1">
              <a:buSzPct val="100000"/>
            </a:pPr>
            <a:endParaRPr lang="en-US" sz="1400" b="0" dirty="0"/>
          </a:p>
          <a:p>
            <a:pPr>
              <a:buSzPct val="100000"/>
            </a:pPr>
            <a:r>
              <a:rPr lang="en-US" sz="1800" b="0" dirty="0"/>
              <a:t>On the flip side, commercialization of expert systems stalled</a:t>
            </a:r>
          </a:p>
          <a:p>
            <a:pPr>
              <a:buSzPct val="100000"/>
            </a:pPr>
            <a:endParaRPr lang="en-US" sz="2200" b="0" dirty="0"/>
          </a:p>
        </p:txBody>
      </p:sp>
    </p:spTree>
    <p:extLst>
      <p:ext uri="{BB962C8B-B14F-4D97-AF65-F5344CB8AC3E}">
        <p14:creationId xmlns:p14="http://schemas.microsoft.com/office/powerpoint/2010/main" val="3257372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0FA81-F0BB-4559-0313-6648FBD093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0F79FF-AE46-0946-F85A-FF7FFF3D63B4}"/>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37FD2561-73AA-9C7B-B739-027F9DDBB682}"/>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endParaRPr lang="en-US" sz="1200" b="0" dirty="0"/>
          </a:p>
          <a:p>
            <a:pPr>
              <a:buSzPct val="100000"/>
            </a:pPr>
            <a:endParaRPr lang="en-US" sz="2200" b="0" dirty="0"/>
          </a:p>
        </p:txBody>
      </p:sp>
    </p:spTree>
    <p:extLst>
      <p:ext uri="{BB962C8B-B14F-4D97-AF65-F5344CB8AC3E}">
        <p14:creationId xmlns:p14="http://schemas.microsoft.com/office/powerpoint/2010/main" val="3896497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7E25B-14A8-C217-EA71-DAEA63F888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056C30-5C6E-8D75-AC7F-5FAA0EF7A060}"/>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6D803779-3EAE-AC84-24FA-16827B527A32}"/>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endParaRPr lang="en-US" sz="1200" b="0" dirty="0"/>
          </a:p>
          <a:p>
            <a:pPr>
              <a:buSzPct val="100000"/>
            </a:pPr>
            <a:endParaRPr lang="en-US" sz="2200" b="0" dirty="0"/>
          </a:p>
        </p:txBody>
      </p:sp>
      <p:grpSp>
        <p:nvGrpSpPr>
          <p:cNvPr id="34" name="Group 33">
            <a:extLst>
              <a:ext uri="{FF2B5EF4-FFF2-40B4-BE49-F238E27FC236}">
                <a16:creationId xmlns:a16="http://schemas.microsoft.com/office/drawing/2014/main" id="{B6339575-39E5-7439-BEDD-E4CC4CC6A4EF}"/>
              </a:ext>
            </a:extLst>
          </p:cNvPr>
          <p:cNvGrpSpPr/>
          <p:nvPr/>
        </p:nvGrpSpPr>
        <p:grpSpPr>
          <a:xfrm>
            <a:off x="1144621" y="2758226"/>
            <a:ext cx="6803710" cy="1417146"/>
            <a:chOff x="1093381" y="3880882"/>
            <a:chExt cx="10260419" cy="2137145"/>
          </a:xfrm>
        </p:grpSpPr>
        <p:grpSp>
          <p:nvGrpSpPr>
            <p:cNvPr id="17" name="Group 16">
              <a:extLst>
                <a:ext uri="{FF2B5EF4-FFF2-40B4-BE49-F238E27FC236}">
                  <a16:creationId xmlns:a16="http://schemas.microsoft.com/office/drawing/2014/main" id="{3923F711-6D17-6530-A522-931E907F6AE9}"/>
                </a:ext>
              </a:extLst>
            </p:cNvPr>
            <p:cNvGrpSpPr/>
            <p:nvPr/>
          </p:nvGrpSpPr>
          <p:grpSpPr>
            <a:xfrm>
              <a:off x="1093381" y="3880882"/>
              <a:ext cx="4435206" cy="2137145"/>
              <a:chOff x="4059865" y="3530008"/>
              <a:chExt cx="4435206" cy="2137145"/>
            </a:xfrm>
          </p:grpSpPr>
          <p:sp>
            <p:nvSpPr>
              <p:cNvPr id="18" name="Rectangle 17">
                <a:extLst>
                  <a:ext uri="{FF2B5EF4-FFF2-40B4-BE49-F238E27FC236}">
                    <a16:creationId xmlns:a16="http://schemas.microsoft.com/office/drawing/2014/main" id="{A1BE2E10-B647-627D-88D6-AAC16724E26D}"/>
                  </a:ext>
                </a:extLst>
              </p:cNvPr>
              <p:cNvSpPr/>
              <p:nvPr/>
            </p:nvSpPr>
            <p:spPr>
              <a:xfrm>
                <a:off x="4059865" y="3530008"/>
                <a:ext cx="4072270" cy="21371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023DE8B-9206-50B2-931E-AE3F263F9A4C}"/>
                  </a:ext>
                </a:extLst>
              </p:cNvPr>
              <p:cNvCxnSpPr>
                <a:cxnSpLocks/>
              </p:cNvCxnSpPr>
              <p:nvPr/>
            </p:nvCxnSpPr>
            <p:spPr>
              <a:xfrm>
                <a:off x="4059865" y="3848987"/>
                <a:ext cx="4072270" cy="0"/>
              </a:xfrm>
              <a:prstGeom prst="line">
                <a:avLst/>
              </a:prstGeom>
              <a:ln w="28575">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5E9C78-5E68-9FF1-5A68-F551E8EEF4A1}"/>
                  </a:ext>
                </a:extLst>
              </p:cNvPr>
              <p:cNvCxnSpPr>
                <a:cxnSpLocks/>
              </p:cNvCxnSpPr>
              <p:nvPr/>
            </p:nvCxnSpPr>
            <p:spPr>
              <a:xfrm>
                <a:off x="4059865" y="5345376"/>
                <a:ext cx="4072270" cy="0"/>
              </a:xfrm>
              <a:prstGeom prst="line">
                <a:avLst/>
              </a:prstGeom>
              <a:ln w="28575">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930B19B-2E37-811F-75EC-7ED3A7CDA74B}"/>
                  </a:ext>
                </a:extLst>
              </p:cNvPr>
              <p:cNvCxnSpPr>
                <a:cxnSpLocks/>
              </p:cNvCxnSpPr>
              <p:nvPr/>
            </p:nvCxnSpPr>
            <p:spPr>
              <a:xfrm flipV="1">
                <a:off x="4059865" y="3848987"/>
                <a:ext cx="4072270" cy="1499189"/>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7C6AD49-4A0F-0C72-CB22-A2DFC965F65E}"/>
                  </a:ext>
                </a:extLst>
              </p:cNvPr>
              <p:cNvSpPr txBox="1"/>
              <p:nvPr/>
            </p:nvSpPr>
            <p:spPr>
              <a:xfrm>
                <a:off x="8200103" y="3664321"/>
                <a:ext cx="294968" cy="369332"/>
              </a:xfrm>
              <a:prstGeom prst="rect">
                <a:avLst/>
              </a:prstGeom>
              <a:noFill/>
            </p:spPr>
            <p:txBody>
              <a:bodyPr wrap="square" rtlCol="0">
                <a:spAutoFit/>
              </a:bodyPr>
              <a:lstStyle/>
              <a:p>
                <a:r>
                  <a:rPr lang="en-US" dirty="0"/>
                  <a:t>1</a:t>
                </a:r>
              </a:p>
            </p:txBody>
          </p:sp>
          <p:sp>
            <p:nvSpPr>
              <p:cNvPr id="23" name="TextBox 22">
                <a:extLst>
                  <a:ext uri="{FF2B5EF4-FFF2-40B4-BE49-F238E27FC236}">
                    <a16:creationId xmlns:a16="http://schemas.microsoft.com/office/drawing/2014/main" id="{0824EE0F-90A8-E579-02D4-A627212732E1}"/>
                  </a:ext>
                </a:extLst>
              </p:cNvPr>
              <p:cNvSpPr txBox="1"/>
              <p:nvPr/>
            </p:nvSpPr>
            <p:spPr>
              <a:xfrm>
                <a:off x="8200103" y="5160710"/>
                <a:ext cx="294968" cy="369332"/>
              </a:xfrm>
              <a:prstGeom prst="rect">
                <a:avLst/>
              </a:prstGeom>
              <a:noFill/>
            </p:spPr>
            <p:txBody>
              <a:bodyPr wrap="square" rtlCol="0">
                <a:spAutoFit/>
              </a:bodyPr>
              <a:lstStyle/>
              <a:p>
                <a:r>
                  <a:rPr lang="en-US" dirty="0"/>
                  <a:t>0</a:t>
                </a:r>
              </a:p>
            </p:txBody>
          </p:sp>
        </p:grpSp>
        <p:grpSp>
          <p:nvGrpSpPr>
            <p:cNvPr id="24" name="Group 23">
              <a:extLst>
                <a:ext uri="{FF2B5EF4-FFF2-40B4-BE49-F238E27FC236}">
                  <a16:creationId xmlns:a16="http://schemas.microsoft.com/office/drawing/2014/main" id="{33C09591-541A-8CA6-13B2-588A88723248}"/>
                </a:ext>
              </a:extLst>
            </p:cNvPr>
            <p:cNvGrpSpPr/>
            <p:nvPr/>
          </p:nvGrpSpPr>
          <p:grpSpPr>
            <a:xfrm>
              <a:off x="6918594" y="3880882"/>
              <a:ext cx="4435206" cy="2137145"/>
              <a:chOff x="4059865" y="3530008"/>
              <a:chExt cx="4435206" cy="2137145"/>
            </a:xfrm>
          </p:grpSpPr>
          <p:sp>
            <p:nvSpPr>
              <p:cNvPr id="25" name="Rectangle 24">
                <a:extLst>
                  <a:ext uri="{FF2B5EF4-FFF2-40B4-BE49-F238E27FC236}">
                    <a16:creationId xmlns:a16="http://schemas.microsoft.com/office/drawing/2014/main" id="{EDDB1D1C-3FE9-A850-F124-FFDB8BCFDED4}"/>
                  </a:ext>
                </a:extLst>
              </p:cNvPr>
              <p:cNvSpPr/>
              <p:nvPr/>
            </p:nvSpPr>
            <p:spPr>
              <a:xfrm>
                <a:off x="4059865" y="3530008"/>
                <a:ext cx="4072270" cy="21371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84C1380-F0DB-6ED8-A40A-6F19C7DBCCE3}"/>
                  </a:ext>
                </a:extLst>
              </p:cNvPr>
              <p:cNvCxnSpPr>
                <a:cxnSpLocks/>
              </p:cNvCxnSpPr>
              <p:nvPr/>
            </p:nvCxnSpPr>
            <p:spPr>
              <a:xfrm>
                <a:off x="4059865" y="3848987"/>
                <a:ext cx="4072270" cy="0"/>
              </a:xfrm>
              <a:prstGeom prst="line">
                <a:avLst/>
              </a:prstGeom>
              <a:ln w="28575">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9FF7C0A-6409-9474-BF2D-590CBC893690}"/>
                  </a:ext>
                </a:extLst>
              </p:cNvPr>
              <p:cNvCxnSpPr>
                <a:cxnSpLocks/>
              </p:cNvCxnSpPr>
              <p:nvPr/>
            </p:nvCxnSpPr>
            <p:spPr>
              <a:xfrm>
                <a:off x="4059865" y="5345376"/>
                <a:ext cx="4072270" cy="0"/>
              </a:xfrm>
              <a:prstGeom prst="line">
                <a:avLst/>
              </a:prstGeom>
              <a:ln w="28575">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F8E0B22-64EB-81F6-74DF-81229AC770F4}"/>
                  </a:ext>
                </a:extLst>
              </p:cNvPr>
              <p:cNvSpPr txBox="1"/>
              <p:nvPr/>
            </p:nvSpPr>
            <p:spPr>
              <a:xfrm>
                <a:off x="8200103" y="3664321"/>
                <a:ext cx="294968" cy="369332"/>
              </a:xfrm>
              <a:prstGeom prst="rect">
                <a:avLst/>
              </a:prstGeom>
              <a:noFill/>
            </p:spPr>
            <p:txBody>
              <a:bodyPr wrap="square" rtlCol="0">
                <a:spAutoFit/>
              </a:bodyPr>
              <a:lstStyle/>
              <a:p>
                <a:r>
                  <a:rPr lang="en-US" dirty="0"/>
                  <a:t>1</a:t>
                </a:r>
              </a:p>
            </p:txBody>
          </p:sp>
          <p:sp>
            <p:nvSpPr>
              <p:cNvPr id="29" name="TextBox 28">
                <a:extLst>
                  <a:ext uri="{FF2B5EF4-FFF2-40B4-BE49-F238E27FC236}">
                    <a16:creationId xmlns:a16="http://schemas.microsoft.com/office/drawing/2014/main" id="{F5C2ACA1-1550-F97B-7BE3-FA01B06C0062}"/>
                  </a:ext>
                </a:extLst>
              </p:cNvPr>
              <p:cNvSpPr txBox="1"/>
              <p:nvPr/>
            </p:nvSpPr>
            <p:spPr>
              <a:xfrm>
                <a:off x="8200103" y="5160710"/>
                <a:ext cx="294968" cy="369332"/>
              </a:xfrm>
              <a:prstGeom prst="rect">
                <a:avLst/>
              </a:prstGeom>
              <a:noFill/>
            </p:spPr>
            <p:txBody>
              <a:bodyPr wrap="square" rtlCol="0">
                <a:spAutoFit/>
              </a:bodyPr>
              <a:lstStyle/>
              <a:p>
                <a:r>
                  <a:rPr lang="en-US" dirty="0"/>
                  <a:t>0</a:t>
                </a:r>
              </a:p>
            </p:txBody>
          </p:sp>
        </p:grpSp>
        <p:cxnSp>
          <p:nvCxnSpPr>
            <p:cNvPr id="30" name="Straight Connector 29">
              <a:extLst>
                <a:ext uri="{FF2B5EF4-FFF2-40B4-BE49-F238E27FC236}">
                  <a16:creationId xmlns:a16="http://schemas.microsoft.com/office/drawing/2014/main" id="{405428DB-90B5-282C-2A8C-BEE0007A1E91}"/>
                </a:ext>
              </a:extLst>
            </p:cNvPr>
            <p:cNvCxnSpPr>
              <a:cxnSpLocks/>
            </p:cNvCxnSpPr>
            <p:nvPr/>
          </p:nvCxnSpPr>
          <p:spPr>
            <a:xfrm>
              <a:off x="6918594" y="5696250"/>
              <a:ext cx="202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58E281-19B5-4234-DDD4-FFC487B3C84F}"/>
                </a:ext>
              </a:extLst>
            </p:cNvPr>
            <p:cNvCxnSpPr>
              <a:cxnSpLocks/>
            </p:cNvCxnSpPr>
            <p:nvPr/>
          </p:nvCxnSpPr>
          <p:spPr>
            <a:xfrm flipV="1">
              <a:off x="8942610" y="4199861"/>
              <a:ext cx="2048254" cy="14963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4982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069E3-DD58-E687-5316-FB2F875B4D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60065A-875A-80E6-242D-EE313C3CB76A}"/>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0B105D13-F6D1-A718-DCF7-F398D1230D54}"/>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r>
              <a:rPr lang="en-US" sz="1400" b="0" dirty="0"/>
              <a:t>Video games</a:t>
            </a:r>
          </a:p>
          <a:p>
            <a:pPr lvl="1">
              <a:buSzPct val="100000"/>
              <a:buFont typeface="+mj-lt"/>
              <a:buAutoNum type="arabicPeriod"/>
            </a:pPr>
            <a:endParaRPr lang="en-US" sz="1200" b="0" dirty="0"/>
          </a:p>
          <a:p>
            <a:pPr>
              <a:buSzPct val="100000"/>
            </a:pPr>
            <a:endParaRPr lang="en-US" sz="2200" b="0" dirty="0"/>
          </a:p>
        </p:txBody>
      </p:sp>
      <p:pic>
        <p:nvPicPr>
          <p:cNvPr id="2" name="Picture 2" descr="Bountie Blog - Gaming will never be the same again.">
            <a:extLst>
              <a:ext uri="{FF2B5EF4-FFF2-40B4-BE49-F238E27FC236}">
                <a16:creationId xmlns:a16="http://schemas.microsoft.com/office/drawing/2014/main" id="{E2C6BA23-92BF-323D-B602-58E7A71A57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394" y="2508951"/>
            <a:ext cx="2393212" cy="179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971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3CEC-0061-98C8-A49E-5020C075B8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F0E3DA-0F0B-4F66-D434-140078B8CF78}"/>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FEBC7F92-9469-9681-CC52-1D6BDAF92096}"/>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r>
              <a:rPr lang="en-US" sz="1400" b="0" dirty="0"/>
              <a:t> </a:t>
            </a:r>
            <a:r>
              <a:rPr lang="en-US" sz="1400" b="0" strike="sngStrike" dirty="0"/>
              <a:t>Video games </a:t>
            </a:r>
            <a:r>
              <a:rPr lang="en-US" sz="1400" b="0" dirty="0"/>
              <a:t>GPUs</a:t>
            </a:r>
          </a:p>
          <a:p>
            <a:pPr lvl="1">
              <a:buSzPct val="100000"/>
              <a:buFont typeface="+mj-lt"/>
              <a:buAutoNum type="arabicPeriod"/>
            </a:pPr>
            <a:endParaRPr lang="en-US" sz="1200" b="0" dirty="0"/>
          </a:p>
          <a:p>
            <a:pPr>
              <a:buSzPct val="100000"/>
            </a:pPr>
            <a:endParaRPr lang="en-US" sz="2200" b="0" dirty="0"/>
          </a:p>
        </p:txBody>
      </p:sp>
      <p:pic>
        <p:nvPicPr>
          <p:cNvPr id="2" name="Picture 2" descr="Bountie Blog - Gaming will never be the same again.">
            <a:extLst>
              <a:ext uri="{FF2B5EF4-FFF2-40B4-BE49-F238E27FC236}">
                <a16:creationId xmlns:a16="http://schemas.microsoft.com/office/drawing/2014/main" id="{AB06138A-CB79-E6B6-B1B8-C5955E40C4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394" y="2508951"/>
            <a:ext cx="2393212" cy="179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53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E4C42-61D3-F609-5A19-E00F82C359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EA7998-599A-20AD-CAA4-7774788D0A4C}"/>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33213F2B-CD9D-7ED5-8640-7FFF533843EE}"/>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r>
              <a:rPr lang="en-US" sz="1400" b="0" dirty="0"/>
              <a:t> </a:t>
            </a:r>
            <a:r>
              <a:rPr lang="en-US" sz="1400" b="0" strike="sngStrike" dirty="0"/>
              <a:t>Video games </a:t>
            </a:r>
            <a:r>
              <a:rPr lang="en-US" sz="1400" b="0" dirty="0"/>
              <a:t>GPUs</a:t>
            </a:r>
          </a:p>
          <a:p>
            <a:pPr lvl="1">
              <a:buSzPct val="100000"/>
              <a:buFont typeface="+mj-lt"/>
              <a:buAutoNum type="arabicPeriod"/>
            </a:pPr>
            <a:r>
              <a:rPr lang="en-US" sz="1400" b="0" dirty="0"/>
              <a:t>More data</a:t>
            </a:r>
          </a:p>
          <a:p>
            <a:pPr lvl="1">
              <a:buSzPct val="100000"/>
              <a:buFont typeface="+mj-lt"/>
              <a:buAutoNum type="arabicPeriod"/>
            </a:pPr>
            <a:endParaRPr lang="en-US" sz="1200" b="0" dirty="0"/>
          </a:p>
          <a:p>
            <a:pPr>
              <a:buSzPct val="100000"/>
            </a:pPr>
            <a:endParaRPr lang="en-US" sz="2200" b="0" dirty="0"/>
          </a:p>
        </p:txBody>
      </p:sp>
      <p:pic>
        <p:nvPicPr>
          <p:cNvPr id="4" name="Picture 2" descr="175 Zettabytes By 2025">
            <a:extLst>
              <a:ext uri="{FF2B5EF4-FFF2-40B4-BE49-F238E27FC236}">
                <a16:creationId xmlns:a16="http://schemas.microsoft.com/office/drawing/2014/main" id="{61A7169B-36F5-CC83-069D-6B4D92350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676" y="2623923"/>
            <a:ext cx="3782648" cy="181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93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82B8-FFB5-60A7-EB32-7D7CDE16F8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451E90-FFFA-C9EE-18CD-EC5A49A393BE}"/>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FA7E4FC5-6E4F-248D-27F1-5EB637F248D2}"/>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r>
              <a:rPr lang="en-US" sz="1400" b="0" dirty="0"/>
              <a:t> </a:t>
            </a:r>
            <a:r>
              <a:rPr lang="en-US" sz="1400" b="0" strike="sngStrike" dirty="0"/>
              <a:t>Video games </a:t>
            </a:r>
            <a:r>
              <a:rPr lang="en-US" sz="1400" b="0" dirty="0"/>
              <a:t>GPUs</a:t>
            </a:r>
          </a:p>
          <a:p>
            <a:pPr lvl="1">
              <a:buSzPct val="100000"/>
              <a:buFont typeface="+mj-lt"/>
              <a:buAutoNum type="arabicPeriod"/>
            </a:pPr>
            <a:r>
              <a:rPr lang="en-US" sz="1400" b="0" dirty="0"/>
              <a:t>More data</a:t>
            </a:r>
          </a:p>
          <a:p>
            <a:pPr lvl="1">
              <a:buSzPct val="100000"/>
              <a:buFont typeface="+mj-lt"/>
              <a:buAutoNum type="arabicPeriod"/>
            </a:pPr>
            <a:r>
              <a:rPr lang="en-US" sz="1400" b="0" dirty="0"/>
              <a:t>Rebranding</a:t>
            </a:r>
          </a:p>
          <a:p>
            <a:pPr lvl="1">
              <a:buSzPct val="100000"/>
              <a:buFont typeface="+mj-lt"/>
              <a:buAutoNum type="arabicPeriod"/>
            </a:pPr>
            <a:endParaRPr lang="en-US" sz="1200" b="0" dirty="0"/>
          </a:p>
          <a:p>
            <a:pPr>
              <a:buSzPct val="100000"/>
            </a:pPr>
            <a:endParaRPr lang="en-US" sz="2200" b="0" dirty="0"/>
          </a:p>
        </p:txBody>
      </p:sp>
      <p:pic>
        <p:nvPicPr>
          <p:cNvPr id="2" name="Picture 1">
            <a:extLst>
              <a:ext uri="{FF2B5EF4-FFF2-40B4-BE49-F238E27FC236}">
                <a16:creationId xmlns:a16="http://schemas.microsoft.com/office/drawing/2014/main" id="{01115677-39AF-9967-CC3C-3EC7CCF38E09}"/>
              </a:ext>
            </a:extLst>
          </p:cNvPr>
          <p:cNvPicPr>
            <a:picLocks noChangeAspect="1"/>
          </p:cNvPicPr>
          <p:nvPr/>
        </p:nvPicPr>
        <p:blipFill>
          <a:blip r:embed="rId2"/>
          <a:stretch>
            <a:fillRect/>
          </a:stretch>
        </p:blipFill>
        <p:spPr>
          <a:xfrm>
            <a:off x="1734233" y="3368589"/>
            <a:ext cx="5624486" cy="762642"/>
          </a:xfrm>
          <a:prstGeom prst="rect">
            <a:avLst/>
          </a:prstGeom>
        </p:spPr>
      </p:pic>
    </p:spTree>
    <p:extLst>
      <p:ext uri="{BB962C8B-B14F-4D97-AF65-F5344CB8AC3E}">
        <p14:creationId xmlns:p14="http://schemas.microsoft.com/office/powerpoint/2010/main" val="909638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0E5D-597D-19FE-6244-E7B03C6560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AE9078-15D9-A52A-0A98-C5A4F5E15249}"/>
              </a:ext>
            </a:extLst>
          </p:cNvPr>
          <p:cNvSpPr>
            <a:spLocks noGrp="1"/>
          </p:cNvSpPr>
          <p:nvPr>
            <p:ph type="title"/>
          </p:nvPr>
        </p:nvSpPr>
        <p:spPr/>
        <p:txBody>
          <a:bodyPr/>
          <a:lstStyle/>
          <a:p>
            <a:r>
              <a:rPr lang="en-US" dirty="0">
                <a:solidFill>
                  <a:srgbClr val="191300"/>
                </a:solidFill>
              </a:rPr>
              <a:t>The Second “AI Spring”</a:t>
            </a:r>
            <a:endParaRPr lang="en-US" dirty="0"/>
          </a:p>
        </p:txBody>
      </p:sp>
      <p:sp>
        <p:nvSpPr>
          <p:cNvPr id="6" name="Text Placeholder 1">
            <a:extLst>
              <a:ext uri="{FF2B5EF4-FFF2-40B4-BE49-F238E27FC236}">
                <a16:creationId xmlns:a16="http://schemas.microsoft.com/office/drawing/2014/main" id="{1D7F4993-0B5B-3C04-661D-03B628962110}"/>
              </a:ext>
            </a:extLst>
          </p:cNvPr>
          <p:cNvSpPr>
            <a:spLocks noGrp="1"/>
          </p:cNvSpPr>
          <p:nvPr>
            <p:ph type="body" idx="1"/>
          </p:nvPr>
        </p:nvSpPr>
        <p:spPr>
          <a:xfrm>
            <a:off x="447923" y="1305217"/>
            <a:ext cx="8197114" cy="2365901"/>
          </a:xfrm>
        </p:spPr>
        <p:txBody>
          <a:bodyPr/>
          <a:lstStyle/>
          <a:p>
            <a:pPr>
              <a:buSzPct val="100000"/>
            </a:pPr>
            <a:r>
              <a:rPr lang="en-US" sz="1800" b="0" dirty="0"/>
              <a:t>Several additional key developments brought about the growth of “Deep Learning”</a:t>
            </a:r>
          </a:p>
          <a:p>
            <a:pPr lvl="1">
              <a:buSzPct val="100000"/>
              <a:buFont typeface="+mj-lt"/>
              <a:buAutoNum type="arabicPeriod"/>
            </a:pPr>
            <a:r>
              <a:rPr lang="en-US" sz="1400" b="0" dirty="0"/>
              <a:t>Rethinking activation functions (using </a:t>
            </a:r>
            <a:r>
              <a:rPr lang="en-US" sz="1400" b="0" dirty="0" err="1"/>
              <a:t>ReLUs</a:t>
            </a:r>
            <a:r>
              <a:rPr lang="en-US" sz="1400" b="0" dirty="0"/>
              <a:t> allowed for faster training/less leakage)</a:t>
            </a:r>
          </a:p>
          <a:p>
            <a:pPr lvl="1">
              <a:buSzPct val="100000"/>
              <a:buFont typeface="+mj-lt"/>
              <a:buAutoNum type="arabicPeriod"/>
            </a:pPr>
            <a:r>
              <a:rPr lang="en-US" sz="1400" b="0" dirty="0"/>
              <a:t> </a:t>
            </a:r>
            <a:r>
              <a:rPr lang="en-US" sz="1400" b="0" strike="sngStrike" dirty="0"/>
              <a:t>Video games </a:t>
            </a:r>
            <a:r>
              <a:rPr lang="en-US" sz="1400" b="0" dirty="0"/>
              <a:t>GPUs</a:t>
            </a:r>
          </a:p>
          <a:p>
            <a:pPr lvl="1">
              <a:buSzPct val="100000"/>
              <a:buFont typeface="+mj-lt"/>
              <a:buAutoNum type="arabicPeriod"/>
            </a:pPr>
            <a:r>
              <a:rPr lang="en-US" sz="1400" b="0" dirty="0"/>
              <a:t>More data</a:t>
            </a:r>
          </a:p>
          <a:p>
            <a:pPr lvl="1">
              <a:buSzPct val="100000"/>
              <a:buFont typeface="+mj-lt"/>
              <a:buAutoNum type="arabicPeriod"/>
            </a:pPr>
            <a:r>
              <a:rPr lang="en-US" sz="1400" b="0" dirty="0"/>
              <a:t>Rebranding</a:t>
            </a:r>
          </a:p>
          <a:p>
            <a:pPr lvl="1">
              <a:buSzPct val="100000"/>
              <a:buFont typeface="+mj-lt"/>
              <a:buAutoNum type="arabicPeriod"/>
            </a:pPr>
            <a:r>
              <a:rPr lang="en-US" sz="1400" b="0" dirty="0"/>
              <a:t>Numerous other advancements in optimization theory and approaches</a:t>
            </a:r>
          </a:p>
          <a:p>
            <a:pPr lvl="1">
              <a:buSzPct val="100000"/>
              <a:buFont typeface="+mj-lt"/>
              <a:buAutoNum type="arabicPeriod"/>
            </a:pPr>
            <a:endParaRPr lang="en-US" sz="1200" b="0" dirty="0"/>
          </a:p>
          <a:p>
            <a:pPr>
              <a:buSzPct val="100000"/>
            </a:pPr>
            <a:endParaRPr lang="en-US" sz="2200" b="0" dirty="0"/>
          </a:p>
        </p:txBody>
      </p:sp>
    </p:spTree>
    <p:extLst>
      <p:ext uri="{BB962C8B-B14F-4D97-AF65-F5344CB8AC3E}">
        <p14:creationId xmlns:p14="http://schemas.microsoft.com/office/powerpoint/2010/main" val="417297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EFF5-5F83-E39C-6F1F-D9530854D6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0EC6E8-3E16-1234-2953-D5D946B5EE27}"/>
              </a:ext>
            </a:extLst>
          </p:cNvPr>
          <p:cNvSpPr>
            <a:spLocks noGrp="1"/>
          </p:cNvSpPr>
          <p:nvPr>
            <p:ph type="title"/>
          </p:nvPr>
        </p:nvSpPr>
        <p:spPr/>
        <p:txBody>
          <a:bodyPr/>
          <a:lstStyle/>
          <a:p>
            <a:r>
              <a:rPr lang="en-US" dirty="0">
                <a:solidFill>
                  <a:srgbClr val="191300"/>
                </a:solidFill>
              </a:rPr>
              <a:t>“Flavors” of Machine Learning</a:t>
            </a:r>
            <a:endParaRPr lang="en-US" dirty="0"/>
          </a:p>
        </p:txBody>
      </p:sp>
      <p:sp>
        <p:nvSpPr>
          <p:cNvPr id="6" name="Text Placeholder 1">
            <a:extLst>
              <a:ext uri="{FF2B5EF4-FFF2-40B4-BE49-F238E27FC236}">
                <a16:creationId xmlns:a16="http://schemas.microsoft.com/office/drawing/2014/main" id="{00F9CE77-E4A2-B49A-78F1-B04313A0FAE2}"/>
              </a:ext>
            </a:extLst>
          </p:cNvPr>
          <p:cNvSpPr>
            <a:spLocks noGrp="1"/>
          </p:cNvSpPr>
          <p:nvPr>
            <p:ph type="body" idx="1"/>
          </p:nvPr>
        </p:nvSpPr>
        <p:spPr>
          <a:xfrm>
            <a:off x="447923" y="1305217"/>
            <a:ext cx="8197114" cy="2365901"/>
          </a:xfrm>
        </p:spPr>
        <p:txBody>
          <a:bodyPr/>
          <a:lstStyle/>
          <a:p>
            <a:pPr>
              <a:buSzPct val="100000"/>
            </a:pPr>
            <a:r>
              <a:rPr lang="en-US" sz="2200" b="0" dirty="0"/>
              <a:t>Supervised learning</a:t>
            </a:r>
          </a:p>
          <a:p>
            <a:pPr>
              <a:buSzPct val="100000"/>
            </a:pPr>
            <a:r>
              <a:rPr lang="en-US" sz="2200" b="0" dirty="0"/>
              <a:t>Unsupervised learning</a:t>
            </a:r>
          </a:p>
          <a:p>
            <a:pPr>
              <a:buSzPct val="100000"/>
            </a:pPr>
            <a:r>
              <a:rPr lang="en-US" sz="2200" b="0" dirty="0"/>
              <a:t>Semi-supervised learning</a:t>
            </a:r>
          </a:p>
          <a:p>
            <a:pPr>
              <a:buSzPct val="100000"/>
            </a:pPr>
            <a:r>
              <a:rPr lang="en-US" sz="2200" b="0" dirty="0"/>
              <a:t>Reinforcement learning</a:t>
            </a:r>
          </a:p>
          <a:p>
            <a:pPr>
              <a:buSzPct val="100000"/>
            </a:pPr>
            <a:endParaRPr lang="en-US" sz="2200" b="0" dirty="0"/>
          </a:p>
        </p:txBody>
      </p:sp>
    </p:spTree>
    <p:extLst>
      <p:ext uri="{BB962C8B-B14F-4D97-AF65-F5344CB8AC3E}">
        <p14:creationId xmlns:p14="http://schemas.microsoft.com/office/powerpoint/2010/main" val="744452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36A2A-8B13-9CFB-A526-8819678216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C43142-84BD-84D3-1A5C-803644F104FC}"/>
              </a:ext>
            </a:extLst>
          </p:cNvPr>
          <p:cNvSpPr>
            <a:spLocks noGrp="1"/>
          </p:cNvSpPr>
          <p:nvPr>
            <p:ph type="title"/>
          </p:nvPr>
        </p:nvSpPr>
        <p:spPr/>
        <p:txBody>
          <a:bodyPr/>
          <a:lstStyle/>
          <a:p>
            <a:r>
              <a:rPr lang="en-US" dirty="0">
                <a:solidFill>
                  <a:srgbClr val="191300"/>
                </a:solidFill>
              </a:rPr>
              <a:t>Break</a:t>
            </a:r>
            <a:endParaRPr lang="en-US" dirty="0"/>
          </a:p>
        </p:txBody>
      </p:sp>
      <p:sp>
        <p:nvSpPr>
          <p:cNvPr id="6" name="Text Placeholder 1">
            <a:extLst>
              <a:ext uri="{FF2B5EF4-FFF2-40B4-BE49-F238E27FC236}">
                <a16:creationId xmlns:a16="http://schemas.microsoft.com/office/drawing/2014/main" id="{5D8B6944-0489-24DB-0D34-03493220575C}"/>
              </a:ext>
            </a:extLst>
          </p:cNvPr>
          <p:cNvSpPr>
            <a:spLocks noGrp="1"/>
          </p:cNvSpPr>
          <p:nvPr>
            <p:ph type="body" idx="1"/>
          </p:nvPr>
        </p:nvSpPr>
        <p:spPr>
          <a:xfrm>
            <a:off x="447923" y="1305217"/>
            <a:ext cx="8197114" cy="2365901"/>
          </a:xfrm>
        </p:spPr>
        <p:txBody>
          <a:bodyPr/>
          <a:lstStyle/>
          <a:p>
            <a:pPr>
              <a:buSzPct val="100000"/>
            </a:pPr>
            <a:r>
              <a:rPr lang="en-US" sz="1800" b="0" dirty="0"/>
              <a:t>During break, ensure you have all packages installed locally and/or ready to go on </a:t>
            </a:r>
            <a:r>
              <a:rPr lang="en-US" sz="1800" b="0" dirty="0" err="1"/>
              <a:t>colab</a:t>
            </a:r>
            <a:endParaRPr lang="en-US" sz="1800" b="0" dirty="0"/>
          </a:p>
        </p:txBody>
      </p:sp>
    </p:spTree>
    <p:extLst>
      <p:ext uri="{BB962C8B-B14F-4D97-AF65-F5344CB8AC3E}">
        <p14:creationId xmlns:p14="http://schemas.microsoft.com/office/powerpoint/2010/main" val="1571727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A4E23-60B1-C709-644A-2A0C513D0C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6683C9-7201-9D0C-9F97-D4E6E05411A5}"/>
              </a:ext>
            </a:extLst>
          </p:cNvPr>
          <p:cNvSpPr>
            <a:spLocks noGrp="1"/>
          </p:cNvSpPr>
          <p:nvPr>
            <p:ph type="title"/>
          </p:nvPr>
        </p:nvSpPr>
        <p:spPr/>
        <p:txBody>
          <a:bodyPr/>
          <a:lstStyle/>
          <a:p>
            <a:r>
              <a:rPr lang="en-US" dirty="0">
                <a:solidFill>
                  <a:srgbClr val="191300"/>
                </a:solidFill>
              </a:rPr>
              <a:t>Flavors Of Neural Networks</a:t>
            </a:r>
            <a:endParaRPr lang="en-US" dirty="0"/>
          </a:p>
        </p:txBody>
      </p:sp>
      <p:sp>
        <p:nvSpPr>
          <p:cNvPr id="6" name="Text Placeholder 1">
            <a:extLst>
              <a:ext uri="{FF2B5EF4-FFF2-40B4-BE49-F238E27FC236}">
                <a16:creationId xmlns:a16="http://schemas.microsoft.com/office/drawing/2014/main" id="{2F295E6D-9C5A-121B-D101-BA0030CB609C}"/>
              </a:ext>
            </a:extLst>
          </p:cNvPr>
          <p:cNvSpPr>
            <a:spLocks noGrp="1"/>
          </p:cNvSpPr>
          <p:nvPr>
            <p:ph type="body" idx="1"/>
          </p:nvPr>
        </p:nvSpPr>
        <p:spPr>
          <a:xfrm>
            <a:off x="447923" y="1305217"/>
            <a:ext cx="8197114" cy="2365901"/>
          </a:xfrm>
        </p:spPr>
        <p:txBody>
          <a:bodyPr/>
          <a:lstStyle/>
          <a:p>
            <a:r>
              <a:rPr lang="en-US" sz="2000" b="0" dirty="0"/>
              <a:t>Autoencoders</a:t>
            </a:r>
          </a:p>
          <a:p>
            <a:r>
              <a:rPr lang="en-US" sz="2000" b="0" dirty="0"/>
              <a:t>Convolutional Neural Networks</a:t>
            </a:r>
          </a:p>
          <a:p>
            <a:r>
              <a:rPr lang="en-US" sz="2000" b="0" dirty="0"/>
              <a:t>Recurrent Neural Networks</a:t>
            </a:r>
          </a:p>
          <a:p>
            <a:r>
              <a:rPr lang="en-US" sz="2000" b="0" dirty="0"/>
              <a:t>Generative Adversarial Networks</a:t>
            </a:r>
          </a:p>
          <a:p>
            <a:r>
              <a:rPr lang="en-US" sz="2000" b="0" dirty="0"/>
              <a:t>Transformers</a:t>
            </a:r>
            <a:endParaRPr lang="en-US" sz="1800" b="0" dirty="0"/>
          </a:p>
          <a:p>
            <a:pPr>
              <a:buSzPct val="100000"/>
            </a:pPr>
            <a:endParaRPr lang="en-US" sz="2200" b="0" dirty="0"/>
          </a:p>
        </p:txBody>
      </p:sp>
    </p:spTree>
    <p:extLst>
      <p:ext uri="{BB962C8B-B14F-4D97-AF65-F5344CB8AC3E}">
        <p14:creationId xmlns:p14="http://schemas.microsoft.com/office/powerpoint/2010/main" val="3722377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BCC5B-BF71-AC50-C2A8-E0FD60BD9A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245DBE-9A20-9312-69CC-42CC2BE9E2A2}"/>
              </a:ext>
            </a:extLst>
          </p:cNvPr>
          <p:cNvSpPr>
            <a:spLocks noGrp="1"/>
          </p:cNvSpPr>
          <p:nvPr>
            <p:ph type="title"/>
          </p:nvPr>
        </p:nvSpPr>
        <p:spPr/>
        <p:txBody>
          <a:bodyPr/>
          <a:lstStyle/>
          <a:p>
            <a:r>
              <a:rPr lang="en-US" dirty="0">
                <a:solidFill>
                  <a:srgbClr val="191300"/>
                </a:solidFill>
              </a:rPr>
              <a:t>Autoencoders</a:t>
            </a:r>
            <a:endParaRPr lang="en-US" dirty="0"/>
          </a:p>
        </p:txBody>
      </p:sp>
      <p:sp>
        <p:nvSpPr>
          <p:cNvPr id="6" name="Text Placeholder 1">
            <a:extLst>
              <a:ext uri="{FF2B5EF4-FFF2-40B4-BE49-F238E27FC236}">
                <a16:creationId xmlns:a16="http://schemas.microsoft.com/office/drawing/2014/main" id="{982005FD-C5B8-D6FB-3095-ACB1117386A9}"/>
              </a:ext>
            </a:extLst>
          </p:cNvPr>
          <p:cNvSpPr>
            <a:spLocks noGrp="1"/>
          </p:cNvSpPr>
          <p:nvPr>
            <p:ph type="body" idx="1"/>
          </p:nvPr>
        </p:nvSpPr>
        <p:spPr>
          <a:xfrm>
            <a:off x="447923" y="1305217"/>
            <a:ext cx="8197114" cy="2365901"/>
          </a:xfrm>
        </p:spPr>
        <p:txBody>
          <a:bodyPr/>
          <a:lstStyle/>
          <a:p>
            <a:pPr>
              <a:buSzPct val="100000"/>
            </a:pPr>
            <a:r>
              <a:rPr lang="en-US" sz="1800" b="0" dirty="0"/>
              <a:t>An autoencoder is a neural network whose output is the same as its input</a:t>
            </a:r>
          </a:p>
        </p:txBody>
      </p:sp>
    </p:spTree>
    <p:extLst>
      <p:ext uri="{BB962C8B-B14F-4D97-AF65-F5344CB8AC3E}">
        <p14:creationId xmlns:p14="http://schemas.microsoft.com/office/powerpoint/2010/main" val="24416231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F4D3-B404-76AD-E5AA-65F7488917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B0781D-1CC4-12FD-7CEF-D5C1B4BCE8D2}"/>
              </a:ext>
            </a:extLst>
          </p:cNvPr>
          <p:cNvSpPr>
            <a:spLocks noGrp="1"/>
          </p:cNvSpPr>
          <p:nvPr>
            <p:ph type="title"/>
          </p:nvPr>
        </p:nvSpPr>
        <p:spPr/>
        <p:txBody>
          <a:bodyPr/>
          <a:lstStyle/>
          <a:p>
            <a:r>
              <a:rPr lang="en-US" dirty="0">
                <a:solidFill>
                  <a:srgbClr val="191300"/>
                </a:solidFill>
              </a:rPr>
              <a:t>Autoencoders</a:t>
            </a:r>
            <a:endParaRPr lang="en-US" dirty="0"/>
          </a:p>
        </p:txBody>
      </p:sp>
      <p:sp>
        <p:nvSpPr>
          <p:cNvPr id="6" name="Text Placeholder 1">
            <a:extLst>
              <a:ext uri="{FF2B5EF4-FFF2-40B4-BE49-F238E27FC236}">
                <a16:creationId xmlns:a16="http://schemas.microsoft.com/office/drawing/2014/main" id="{56576EEC-D308-00B3-7F48-0E0A1C76CB58}"/>
              </a:ext>
            </a:extLst>
          </p:cNvPr>
          <p:cNvSpPr>
            <a:spLocks noGrp="1"/>
          </p:cNvSpPr>
          <p:nvPr>
            <p:ph type="body" idx="1"/>
          </p:nvPr>
        </p:nvSpPr>
        <p:spPr>
          <a:xfrm>
            <a:off x="447923" y="1305217"/>
            <a:ext cx="8197114" cy="2365901"/>
          </a:xfrm>
        </p:spPr>
        <p:txBody>
          <a:bodyPr/>
          <a:lstStyle/>
          <a:p>
            <a:pPr>
              <a:buSzPct val="100000"/>
            </a:pPr>
            <a:r>
              <a:rPr lang="en-US" sz="1800" b="0" dirty="0"/>
              <a:t>An autoencoder is a neural network whose output is the same as its input</a:t>
            </a:r>
          </a:p>
          <a:p>
            <a:pPr>
              <a:buSzPct val="100000"/>
            </a:pPr>
            <a:endParaRPr lang="en-US" sz="2200" b="0" dirty="0"/>
          </a:p>
          <a:p>
            <a:pPr>
              <a:buSzPct val="100000"/>
            </a:pPr>
            <a:r>
              <a:rPr lang="en-US" sz="1800" b="0" dirty="0"/>
              <a:t>What’s the point?</a:t>
            </a:r>
          </a:p>
          <a:p>
            <a:pPr lvl="1">
              <a:buSzPct val="100000"/>
            </a:pPr>
            <a:r>
              <a:rPr lang="en-US" sz="1600" b="0" dirty="0"/>
              <a:t>Dimensionality reduction</a:t>
            </a:r>
          </a:p>
          <a:p>
            <a:pPr lvl="2">
              <a:buSzPct val="100000"/>
            </a:pPr>
            <a:r>
              <a:rPr lang="en-US" sz="1600" b="0" dirty="0"/>
              <a:t>Using a more constrained model to represent data inputs</a:t>
            </a:r>
          </a:p>
          <a:p>
            <a:pPr lvl="2">
              <a:buSzPct val="100000"/>
            </a:pPr>
            <a:r>
              <a:rPr lang="en-US" sz="1600" b="0" dirty="0"/>
              <a:t>Can be used for clustering</a:t>
            </a:r>
          </a:p>
          <a:p>
            <a:pPr lvl="1">
              <a:buSzPct val="100000"/>
            </a:pPr>
            <a:r>
              <a:rPr lang="en-US" sz="1600" b="0" dirty="0"/>
              <a:t>Anomaly detection</a:t>
            </a:r>
          </a:p>
          <a:p>
            <a:pPr lvl="2">
              <a:buSzPct val="100000"/>
            </a:pPr>
            <a:r>
              <a:rPr lang="en-US" sz="1600" b="0" dirty="0"/>
              <a:t>If the autoencoder can’t reconstruct the output, maybe it’s dissimilar to the training data?</a:t>
            </a:r>
          </a:p>
        </p:txBody>
      </p:sp>
    </p:spTree>
    <p:extLst>
      <p:ext uri="{BB962C8B-B14F-4D97-AF65-F5344CB8AC3E}">
        <p14:creationId xmlns:p14="http://schemas.microsoft.com/office/powerpoint/2010/main" val="3083613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1AD8-73DC-7469-3A7F-00C77C02E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45626E-8A94-6751-9EE5-025158C79276}"/>
              </a:ext>
            </a:extLst>
          </p:cNvPr>
          <p:cNvSpPr>
            <a:spLocks noGrp="1"/>
          </p:cNvSpPr>
          <p:nvPr>
            <p:ph type="title"/>
          </p:nvPr>
        </p:nvSpPr>
        <p:spPr/>
        <p:txBody>
          <a:bodyPr/>
          <a:lstStyle/>
          <a:p>
            <a:r>
              <a:rPr lang="en-US" dirty="0">
                <a:solidFill>
                  <a:srgbClr val="191300"/>
                </a:solidFill>
              </a:rPr>
              <a:t>Autoencoders</a:t>
            </a:r>
            <a:endParaRPr lang="en-US" dirty="0"/>
          </a:p>
        </p:txBody>
      </p:sp>
      <p:pic>
        <p:nvPicPr>
          <p:cNvPr id="5" name="Picture 2" descr="Screen-Shot-2018-03-06-at-3.17.13-PM">
            <a:extLst>
              <a:ext uri="{FF2B5EF4-FFF2-40B4-BE49-F238E27FC236}">
                <a16:creationId xmlns:a16="http://schemas.microsoft.com/office/drawing/2014/main" id="{D5548E09-5BE6-EE13-2AFE-5361792EB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25" y="1157937"/>
            <a:ext cx="4420549" cy="3060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DAC479-E8B0-48CC-9256-F48003310A86}"/>
              </a:ext>
            </a:extLst>
          </p:cNvPr>
          <p:cNvSpPr txBox="1"/>
          <p:nvPr/>
        </p:nvSpPr>
        <p:spPr>
          <a:xfrm>
            <a:off x="6280554" y="3957099"/>
            <a:ext cx="2460962" cy="261610"/>
          </a:xfrm>
          <a:prstGeom prst="rect">
            <a:avLst/>
          </a:prstGeom>
          <a:noFill/>
        </p:spPr>
        <p:txBody>
          <a:bodyPr wrap="square" rtlCol="0">
            <a:spAutoFit/>
          </a:bodyPr>
          <a:lstStyle/>
          <a:p>
            <a:r>
              <a:rPr lang="en-US" sz="1100" dirty="0"/>
              <a:t>Jeremy Jordan</a:t>
            </a:r>
          </a:p>
        </p:txBody>
      </p:sp>
    </p:spTree>
    <p:extLst>
      <p:ext uri="{BB962C8B-B14F-4D97-AF65-F5344CB8AC3E}">
        <p14:creationId xmlns:p14="http://schemas.microsoft.com/office/powerpoint/2010/main" val="4047486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C0A0-BE88-A8BA-7052-AA82C68174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F09FDC-68CF-5873-9B72-A609FB2EA153}"/>
              </a:ext>
            </a:extLst>
          </p:cNvPr>
          <p:cNvSpPr>
            <a:spLocks noGrp="1"/>
          </p:cNvSpPr>
          <p:nvPr>
            <p:ph type="title"/>
          </p:nvPr>
        </p:nvSpPr>
        <p:spPr/>
        <p:txBody>
          <a:bodyPr/>
          <a:lstStyle/>
          <a:p>
            <a:r>
              <a:rPr lang="en-US" dirty="0">
                <a:solidFill>
                  <a:srgbClr val="191300"/>
                </a:solidFill>
              </a:rPr>
              <a:t>Convolutional Neural Networks</a:t>
            </a:r>
            <a:endParaRPr lang="en-US" dirty="0"/>
          </a:p>
        </p:txBody>
      </p:sp>
      <p:sp>
        <p:nvSpPr>
          <p:cNvPr id="6" name="Text Placeholder 1">
            <a:extLst>
              <a:ext uri="{FF2B5EF4-FFF2-40B4-BE49-F238E27FC236}">
                <a16:creationId xmlns:a16="http://schemas.microsoft.com/office/drawing/2014/main" id="{72B6DD7D-23C6-35B0-14A7-255FDA884AFB}"/>
              </a:ext>
            </a:extLst>
          </p:cNvPr>
          <p:cNvSpPr>
            <a:spLocks noGrp="1"/>
          </p:cNvSpPr>
          <p:nvPr>
            <p:ph type="body" idx="1"/>
          </p:nvPr>
        </p:nvSpPr>
        <p:spPr>
          <a:xfrm>
            <a:off x="447923" y="1305217"/>
            <a:ext cx="8197114" cy="2365901"/>
          </a:xfrm>
        </p:spPr>
        <p:txBody>
          <a:bodyPr/>
          <a:lstStyle/>
          <a:p>
            <a:pPr>
              <a:buSzPct val="100000"/>
            </a:pPr>
            <a:r>
              <a:rPr lang="en-US" sz="1800" b="0" dirty="0"/>
              <a:t>Convolutional neural networks are networks that employ a convolution function at some point</a:t>
            </a:r>
          </a:p>
          <a:p>
            <a:pPr lvl="1">
              <a:buSzPct val="100000"/>
            </a:pPr>
            <a:r>
              <a:rPr lang="en-US" sz="1400" b="0" dirty="0"/>
              <a:t>Similar to the convolution used in signal processing</a:t>
            </a:r>
          </a:p>
          <a:p>
            <a:pPr>
              <a:buSzPct val="100000"/>
            </a:pPr>
            <a:endParaRPr lang="en-US" sz="2200" b="0" dirty="0"/>
          </a:p>
          <a:p>
            <a:pPr>
              <a:buSzPct val="100000"/>
            </a:pPr>
            <a:r>
              <a:rPr lang="en-US" sz="1800" b="0" dirty="0"/>
              <a:t>Focus on small, simple patterns in the data</a:t>
            </a:r>
          </a:p>
          <a:p>
            <a:pPr lvl="1">
              <a:buSzPct val="100000"/>
            </a:pPr>
            <a:r>
              <a:rPr lang="en-US" sz="1400" b="0" dirty="0"/>
              <a:t>Thus, they are very effective for images and videos</a:t>
            </a:r>
          </a:p>
          <a:p>
            <a:pPr lvl="1">
              <a:buSzPct val="100000"/>
            </a:pPr>
            <a:r>
              <a:rPr lang="en-US" sz="1400" b="0" dirty="0"/>
              <a:t>Allows us to take into account spatial structures</a:t>
            </a:r>
          </a:p>
          <a:p>
            <a:pPr>
              <a:buSzPct val="100000"/>
            </a:pPr>
            <a:endParaRPr lang="en-US" sz="2000" b="0" dirty="0"/>
          </a:p>
          <a:p>
            <a:pPr>
              <a:buSzPct val="100000"/>
            </a:pPr>
            <a:r>
              <a:rPr lang="en-US" sz="1800" b="0" dirty="0"/>
              <a:t>Generally involve successive convolution and pooling of features</a:t>
            </a:r>
            <a:endParaRPr lang="en-US" sz="1400" b="0" dirty="0"/>
          </a:p>
        </p:txBody>
      </p:sp>
    </p:spTree>
    <p:extLst>
      <p:ext uri="{BB962C8B-B14F-4D97-AF65-F5344CB8AC3E}">
        <p14:creationId xmlns:p14="http://schemas.microsoft.com/office/powerpoint/2010/main" val="1600891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00B40-3F7F-727F-3D97-3F406B7043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4E81BD-0586-9173-9607-46CB74935CE2}"/>
              </a:ext>
            </a:extLst>
          </p:cNvPr>
          <p:cNvSpPr>
            <a:spLocks noGrp="1"/>
          </p:cNvSpPr>
          <p:nvPr>
            <p:ph type="title"/>
          </p:nvPr>
        </p:nvSpPr>
        <p:spPr/>
        <p:txBody>
          <a:bodyPr/>
          <a:lstStyle/>
          <a:p>
            <a:r>
              <a:rPr lang="en-US" dirty="0">
                <a:solidFill>
                  <a:srgbClr val="191300"/>
                </a:solidFill>
              </a:rPr>
              <a:t>Convolutional Layer</a:t>
            </a:r>
            <a:endParaRPr lang="en-US" dirty="0"/>
          </a:p>
        </p:txBody>
      </p:sp>
      <p:sp>
        <p:nvSpPr>
          <p:cNvPr id="6" name="Text Placeholder 1">
            <a:extLst>
              <a:ext uri="{FF2B5EF4-FFF2-40B4-BE49-F238E27FC236}">
                <a16:creationId xmlns:a16="http://schemas.microsoft.com/office/drawing/2014/main" id="{62186E31-39DC-DF80-2A32-C634E7A47256}"/>
              </a:ext>
            </a:extLst>
          </p:cNvPr>
          <p:cNvSpPr>
            <a:spLocks noGrp="1"/>
          </p:cNvSpPr>
          <p:nvPr>
            <p:ph type="body" idx="1"/>
          </p:nvPr>
        </p:nvSpPr>
        <p:spPr>
          <a:xfrm>
            <a:off x="447923" y="1305217"/>
            <a:ext cx="8197114" cy="2365901"/>
          </a:xfrm>
        </p:spPr>
        <p:txBody>
          <a:bodyPr/>
          <a:lstStyle/>
          <a:p>
            <a:pPr>
              <a:buSzPct val="100000"/>
            </a:pPr>
            <a:r>
              <a:rPr lang="en-US" sz="1800" b="0" dirty="0"/>
              <a:t>The convolutional layer can be thought of as a filter that passes over the input</a:t>
            </a:r>
          </a:p>
          <a:p>
            <a:pPr lvl="1">
              <a:buSzPct val="100000"/>
            </a:pPr>
            <a:r>
              <a:rPr lang="en-US" sz="1600" b="0" dirty="0"/>
              <a:t>This zeros in on locality – we focus on small activation maps</a:t>
            </a:r>
          </a:p>
        </p:txBody>
      </p:sp>
    </p:spTree>
    <p:extLst>
      <p:ext uri="{BB962C8B-B14F-4D97-AF65-F5344CB8AC3E}">
        <p14:creationId xmlns:p14="http://schemas.microsoft.com/office/powerpoint/2010/main" val="2479712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507FB-FC6F-3138-9AE8-35A17341FF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F875E1-88A5-5177-DA26-20AC272E8218}"/>
              </a:ext>
            </a:extLst>
          </p:cNvPr>
          <p:cNvSpPr>
            <a:spLocks noGrp="1"/>
          </p:cNvSpPr>
          <p:nvPr>
            <p:ph type="title"/>
          </p:nvPr>
        </p:nvSpPr>
        <p:spPr/>
        <p:txBody>
          <a:bodyPr/>
          <a:lstStyle/>
          <a:p>
            <a:r>
              <a:rPr lang="en-US" dirty="0">
                <a:solidFill>
                  <a:srgbClr val="191300"/>
                </a:solidFill>
              </a:rPr>
              <a:t>Convolutional Layer</a:t>
            </a:r>
            <a:endParaRPr lang="en-US" dirty="0"/>
          </a:p>
        </p:txBody>
      </p:sp>
      <p:sp>
        <p:nvSpPr>
          <p:cNvPr id="6" name="Text Placeholder 1">
            <a:extLst>
              <a:ext uri="{FF2B5EF4-FFF2-40B4-BE49-F238E27FC236}">
                <a16:creationId xmlns:a16="http://schemas.microsoft.com/office/drawing/2014/main" id="{E1C347B8-DA8D-393F-888B-304F35CEAEBA}"/>
              </a:ext>
            </a:extLst>
          </p:cNvPr>
          <p:cNvSpPr>
            <a:spLocks noGrp="1"/>
          </p:cNvSpPr>
          <p:nvPr>
            <p:ph type="body" idx="1"/>
          </p:nvPr>
        </p:nvSpPr>
        <p:spPr>
          <a:xfrm>
            <a:off x="447923" y="1305217"/>
            <a:ext cx="8197114" cy="2365901"/>
          </a:xfrm>
        </p:spPr>
        <p:txBody>
          <a:bodyPr/>
          <a:lstStyle/>
          <a:p>
            <a:pPr>
              <a:buSzPct val="100000"/>
            </a:pPr>
            <a:r>
              <a:rPr lang="en-US" sz="1800" b="0" dirty="0"/>
              <a:t>The convolutional layer can be thought of as a filter that passes over the input</a:t>
            </a:r>
          </a:p>
          <a:p>
            <a:pPr lvl="1">
              <a:buSzPct val="100000"/>
            </a:pPr>
            <a:r>
              <a:rPr lang="en-US" sz="1600" b="0" dirty="0"/>
              <a:t>This zeros in on locality – we focus on small activation maps</a:t>
            </a:r>
          </a:p>
        </p:txBody>
      </p:sp>
      <p:pic>
        <p:nvPicPr>
          <p:cNvPr id="2" name="Picture 2">
            <a:extLst>
              <a:ext uri="{FF2B5EF4-FFF2-40B4-BE49-F238E27FC236}">
                <a16:creationId xmlns:a16="http://schemas.microsoft.com/office/drawing/2014/main" id="{D56F1FDF-1C90-0EDF-F478-BA815CAF45F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02144" y="2344545"/>
            <a:ext cx="2539711" cy="1854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08BE0B-675A-A5C1-8507-88384B5E3413}"/>
              </a:ext>
            </a:extLst>
          </p:cNvPr>
          <p:cNvSpPr txBox="1"/>
          <p:nvPr/>
        </p:nvSpPr>
        <p:spPr>
          <a:xfrm>
            <a:off x="5841855" y="4067825"/>
            <a:ext cx="1154690" cy="261610"/>
          </a:xfrm>
          <a:prstGeom prst="rect">
            <a:avLst/>
          </a:prstGeom>
          <a:noFill/>
        </p:spPr>
        <p:txBody>
          <a:bodyPr wrap="square" rtlCol="0">
            <a:spAutoFit/>
          </a:bodyPr>
          <a:lstStyle/>
          <a:p>
            <a:r>
              <a:rPr lang="en-US" sz="1100" dirty="0" err="1"/>
              <a:t>Sumit</a:t>
            </a:r>
            <a:r>
              <a:rPr lang="en-US" sz="1100" dirty="0"/>
              <a:t> </a:t>
            </a:r>
            <a:r>
              <a:rPr lang="en-US" sz="1100" dirty="0" err="1"/>
              <a:t>Saha</a:t>
            </a:r>
            <a:endParaRPr lang="en-US" sz="1100" dirty="0"/>
          </a:p>
        </p:txBody>
      </p:sp>
    </p:spTree>
    <p:extLst>
      <p:ext uri="{BB962C8B-B14F-4D97-AF65-F5344CB8AC3E}">
        <p14:creationId xmlns:p14="http://schemas.microsoft.com/office/powerpoint/2010/main" val="2394430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FB5F7-31EC-9ACB-39A7-CE36521D95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05B2ED-5EA8-3188-9B48-081F26B4CC2A}"/>
              </a:ext>
            </a:extLst>
          </p:cNvPr>
          <p:cNvSpPr>
            <a:spLocks noGrp="1"/>
          </p:cNvSpPr>
          <p:nvPr>
            <p:ph type="title"/>
          </p:nvPr>
        </p:nvSpPr>
        <p:spPr/>
        <p:txBody>
          <a:bodyPr/>
          <a:lstStyle/>
          <a:p>
            <a:r>
              <a:rPr lang="en-US" dirty="0">
                <a:solidFill>
                  <a:srgbClr val="191300"/>
                </a:solidFill>
              </a:rPr>
              <a:t>Convolutional Layer</a:t>
            </a:r>
            <a:endParaRPr lang="en-US" dirty="0"/>
          </a:p>
        </p:txBody>
      </p:sp>
      <p:sp>
        <p:nvSpPr>
          <p:cNvPr id="6" name="Text Placeholder 1">
            <a:extLst>
              <a:ext uri="{FF2B5EF4-FFF2-40B4-BE49-F238E27FC236}">
                <a16:creationId xmlns:a16="http://schemas.microsoft.com/office/drawing/2014/main" id="{1B6E3521-4D72-2F9B-5AF1-119C7761BB7F}"/>
              </a:ext>
            </a:extLst>
          </p:cNvPr>
          <p:cNvSpPr>
            <a:spLocks noGrp="1"/>
          </p:cNvSpPr>
          <p:nvPr>
            <p:ph type="body" idx="1"/>
          </p:nvPr>
        </p:nvSpPr>
        <p:spPr>
          <a:xfrm>
            <a:off x="447923" y="1305217"/>
            <a:ext cx="8197114" cy="2365901"/>
          </a:xfrm>
        </p:spPr>
        <p:txBody>
          <a:bodyPr/>
          <a:lstStyle/>
          <a:p>
            <a:pPr>
              <a:buSzPct val="100000"/>
            </a:pPr>
            <a:r>
              <a:rPr lang="en-US" sz="1800" b="0" dirty="0"/>
              <a:t>The convolutional layer can be thought of as a filter that passes over the input</a:t>
            </a:r>
          </a:p>
          <a:p>
            <a:pPr lvl="1">
              <a:buSzPct val="100000"/>
            </a:pPr>
            <a:r>
              <a:rPr lang="en-US" sz="1600" b="0" dirty="0"/>
              <a:t>This zeros in on locality – we focus on small activation maps</a:t>
            </a:r>
          </a:p>
        </p:txBody>
      </p:sp>
      <p:sp>
        <p:nvSpPr>
          <p:cNvPr id="4" name="TextBox 3">
            <a:extLst>
              <a:ext uri="{FF2B5EF4-FFF2-40B4-BE49-F238E27FC236}">
                <a16:creationId xmlns:a16="http://schemas.microsoft.com/office/drawing/2014/main" id="{9A1AE470-2DF9-80FC-9170-74B383EA78C4}"/>
              </a:ext>
            </a:extLst>
          </p:cNvPr>
          <p:cNvSpPr txBox="1"/>
          <p:nvPr/>
        </p:nvSpPr>
        <p:spPr>
          <a:xfrm>
            <a:off x="6541509" y="4067825"/>
            <a:ext cx="1154690" cy="261610"/>
          </a:xfrm>
          <a:prstGeom prst="rect">
            <a:avLst/>
          </a:prstGeom>
          <a:noFill/>
        </p:spPr>
        <p:txBody>
          <a:bodyPr wrap="square" rtlCol="0">
            <a:spAutoFit/>
          </a:bodyPr>
          <a:lstStyle/>
          <a:p>
            <a:r>
              <a:rPr lang="en-US" sz="1100" dirty="0" err="1"/>
              <a:t>Sumit</a:t>
            </a:r>
            <a:r>
              <a:rPr lang="en-US" sz="1100" dirty="0"/>
              <a:t> </a:t>
            </a:r>
            <a:r>
              <a:rPr lang="en-US" sz="1100" dirty="0" err="1"/>
              <a:t>Saha</a:t>
            </a:r>
            <a:endParaRPr lang="en-US" sz="1100" dirty="0"/>
          </a:p>
        </p:txBody>
      </p:sp>
      <p:pic>
        <p:nvPicPr>
          <p:cNvPr id="5" name="Picture 2">
            <a:extLst>
              <a:ext uri="{FF2B5EF4-FFF2-40B4-BE49-F238E27FC236}">
                <a16:creationId xmlns:a16="http://schemas.microsoft.com/office/drawing/2014/main" id="{AD7F3EB6-0682-C887-3FB9-EAD2E4BF86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3254" y="2373345"/>
            <a:ext cx="3477492" cy="195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27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11FA-E27B-8551-5FE9-61F7F51060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3747BD-DF13-61DE-40F8-4332DA4F6438}"/>
              </a:ext>
            </a:extLst>
          </p:cNvPr>
          <p:cNvSpPr>
            <a:spLocks noGrp="1"/>
          </p:cNvSpPr>
          <p:nvPr>
            <p:ph type="title"/>
          </p:nvPr>
        </p:nvSpPr>
        <p:spPr/>
        <p:txBody>
          <a:bodyPr/>
          <a:lstStyle/>
          <a:p>
            <a:r>
              <a:rPr lang="en-US" dirty="0">
                <a:solidFill>
                  <a:srgbClr val="191300"/>
                </a:solidFill>
              </a:rPr>
              <a:t>Convolutional Neural Networks</a:t>
            </a:r>
            <a:endParaRPr lang="en-US" dirty="0"/>
          </a:p>
        </p:txBody>
      </p:sp>
      <p:pic>
        <p:nvPicPr>
          <p:cNvPr id="2" name="Picture 1">
            <a:hlinkClick r:id="rId2"/>
            <a:extLst>
              <a:ext uri="{FF2B5EF4-FFF2-40B4-BE49-F238E27FC236}">
                <a16:creationId xmlns:a16="http://schemas.microsoft.com/office/drawing/2014/main" id="{3BBB8178-6006-5A30-6D6F-FF41D66996CD}"/>
              </a:ext>
            </a:extLst>
          </p:cNvPr>
          <p:cNvPicPr>
            <a:picLocks noChangeAspect="1"/>
          </p:cNvPicPr>
          <p:nvPr/>
        </p:nvPicPr>
        <p:blipFill>
          <a:blip r:embed="rId3"/>
          <a:stretch>
            <a:fillRect/>
          </a:stretch>
        </p:blipFill>
        <p:spPr>
          <a:xfrm>
            <a:off x="803563" y="1710949"/>
            <a:ext cx="5133359" cy="1244225"/>
          </a:xfrm>
          <a:prstGeom prst="rect">
            <a:avLst/>
          </a:prstGeom>
          <a:ln>
            <a:solidFill>
              <a:schemeClr val="tx1"/>
            </a:solidFill>
          </a:ln>
        </p:spPr>
      </p:pic>
      <p:pic>
        <p:nvPicPr>
          <p:cNvPr id="7" name="Picture 6">
            <a:hlinkClick r:id="rId4"/>
            <a:extLst>
              <a:ext uri="{FF2B5EF4-FFF2-40B4-BE49-F238E27FC236}">
                <a16:creationId xmlns:a16="http://schemas.microsoft.com/office/drawing/2014/main" id="{5F50F846-2245-9C2B-EA24-8F6E0C40FE7B}"/>
              </a:ext>
            </a:extLst>
          </p:cNvPr>
          <p:cNvPicPr>
            <a:picLocks noChangeAspect="1"/>
          </p:cNvPicPr>
          <p:nvPr/>
        </p:nvPicPr>
        <p:blipFill>
          <a:blip r:embed="rId5"/>
          <a:stretch>
            <a:fillRect/>
          </a:stretch>
        </p:blipFill>
        <p:spPr>
          <a:xfrm>
            <a:off x="3907469" y="3500265"/>
            <a:ext cx="4737562" cy="722348"/>
          </a:xfrm>
          <a:prstGeom prst="rect">
            <a:avLst/>
          </a:prstGeom>
        </p:spPr>
      </p:pic>
    </p:spTree>
    <p:extLst>
      <p:ext uri="{BB962C8B-B14F-4D97-AF65-F5344CB8AC3E}">
        <p14:creationId xmlns:p14="http://schemas.microsoft.com/office/powerpoint/2010/main" val="3743442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DD12-E47C-D758-D11D-BA3CC3252F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67188F-EEC6-13D5-0FF3-27E6808FC341}"/>
              </a:ext>
            </a:extLst>
          </p:cNvPr>
          <p:cNvSpPr>
            <a:spLocks noGrp="1"/>
          </p:cNvSpPr>
          <p:nvPr>
            <p:ph type="title"/>
          </p:nvPr>
        </p:nvSpPr>
        <p:spPr/>
        <p:txBody>
          <a:bodyPr/>
          <a:lstStyle/>
          <a:p>
            <a:r>
              <a:rPr lang="en-US" dirty="0">
                <a:solidFill>
                  <a:srgbClr val="191300"/>
                </a:solidFill>
              </a:rPr>
              <a:t>Designing for Prediction: Key Ideas</a:t>
            </a:r>
            <a:endParaRPr lang="en-US" dirty="0"/>
          </a:p>
        </p:txBody>
      </p:sp>
      <p:sp>
        <p:nvSpPr>
          <p:cNvPr id="6" name="Text Placeholder 1">
            <a:extLst>
              <a:ext uri="{FF2B5EF4-FFF2-40B4-BE49-F238E27FC236}">
                <a16:creationId xmlns:a16="http://schemas.microsoft.com/office/drawing/2014/main" id="{1F5221E8-DCDE-FEF8-7F7F-7434291CA50F}"/>
              </a:ext>
            </a:extLst>
          </p:cNvPr>
          <p:cNvSpPr>
            <a:spLocks noGrp="1"/>
          </p:cNvSpPr>
          <p:nvPr>
            <p:ph type="body" idx="1"/>
          </p:nvPr>
        </p:nvSpPr>
        <p:spPr>
          <a:xfrm>
            <a:off x="447923" y="1305217"/>
            <a:ext cx="8197114" cy="2365901"/>
          </a:xfrm>
        </p:spPr>
        <p:txBody>
          <a:bodyPr/>
          <a:lstStyle/>
          <a:p>
            <a:pPr>
              <a:buSzPct val="100000"/>
            </a:pPr>
            <a:r>
              <a:rPr lang="en-US" sz="2000" b="0" dirty="0"/>
              <a:t>Generalization and overfitting</a:t>
            </a:r>
          </a:p>
          <a:p>
            <a:pPr>
              <a:buSzPct val="100000"/>
            </a:pPr>
            <a:r>
              <a:rPr lang="en-US" sz="2000" b="0" dirty="0"/>
              <a:t>Training, validation, and test data</a:t>
            </a:r>
          </a:p>
          <a:p>
            <a:pPr>
              <a:buSzPct val="100000"/>
            </a:pPr>
            <a:r>
              <a:rPr lang="en-US" sz="2000" b="0" dirty="0"/>
              <a:t>Evaluation metrics</a:t>
            </a:r>
          </a:p>
          <a:p>
            <a:pPr>
              <a:buSzPct val="100000"/>
            </a:pPr>
            <a:r>
              <a:rPr lang="en-US" sz="2000" b="0" dirty="0"/>
              <a:t>Baselines</a:t>
            </a:r>
          </a:p>
          <a:p>
            <a:pPr>
              <a:buSzPct val="100000"/>
            </a:pPr>
            <a:r>
              <a:rPr lang="en-US" sz="2000" b="0" dirty="0"/>
              <a:t>Error analysis</a:t>
            </a:r>
          </a:p>
        </p:txBody>
      </p:sp>
    </p:spTree>
    <p:extLst>
      <p:ext uri="{BB962C8B-B14F-4D97-AF65-F5344CB8AC3E}">
        <p14:creationId xmlns:p14="http://schemas.microsoft.com/office/powerpoint/2010/main" val="3400859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2BFB0-229F-4AF2-BC08-DFBDF8D4A4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D0F8ED-BF3C-13F7-6978-77566F55E08A}"/>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 Placeholder 1">
            <a:extLst>
              <a:ext uri="{FF2B5EF4-FFF2-40B4-BE49-F238E27FC236}">
                <a16:creationId xmlns:a16="http://schemas.microsoft.com/office/drawing/2014/main" id="{A8BA7B20-9052-D861-2780-7907F3A38132}"/>
              </a:ext>
            </a:extLst>
          </p:cNvPr>
          <p:cNvSpPr>
            <a:spLocks noGrp="1"/>
          </p:cNvSpPr>
          <p:nvPr>
            <p:ph type="body" idx="1"/>
          </p:nvPr>
        </p:nvSpPr>
        <p:spPr>
          <a:xfrm>
            <a:off x="447923" y="1305217"/>
            <a:ext cx="8197114" cy="2365901"/>
          </a:xfrm>
        </p:spPr>
        <p:txBody>
          <a:bodyPr/>
          <a:lstStyle/>
          <a:p>
            <a:pPr>
              <a:buSzPct val="100000"/>
            </a:pPr>
            <a:r>
              <a:rPr lang="en-US" sz="1800" b="0" dirty="0"/>
              <a:t>Take in an input as a temporal sequence</a:t>
            </a:r>
          </a:p>
          <a:p>
            <a:pPr>
              <a:buSzPct val="100000"/>
            </a:pPr>
            <a:endParaRPr lang="en-US" sz="2200" b="0" dirty="0"/>
          </a:p>
          <a:p>
            <a:pPr>
              <a:buSzPct val="100000"/>
            </a:pPr>
            <a:r>
              <a:rPr lang="en-US" sz="1800" b="0" dirty="0"/>
              <a:t>The order of the input matters and aids in predictions</a:t>
            </a:r>
          </a:p>
          <a:p>
            <a:pPr lvl="1">
              <a:buSzPct val="100000"/>
            </a:pPr>
            <a:r>
              <a:rPr lang="en-US" sz="1400" b="0" dirty="0"/>
              <a:t>Thus, they are very effective for tasks involving natural language</a:t>
            </a:r>
          </a:p>
          <a:p>
            <a:pPr>
              <a:buSzPct val="100000"/>
            </a:pPr>
            <a:endParaRPr lang="en-US" sz="2200" b="0" dirty="0"/>
          </a:p>
        </p:txBody>
      </p:sp>
    </p:spTree>
    <p:extLst>
      <p:ext uri="{BB962C8B-B14F-4D97-AF65-F5344CB8AC3E}">
        <p14:creationId xmlns:p14="http://schemas.microsoft.com/office/powerpoint/2010/main" val="25834408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2FADD-811E-55F3-5CE8-C6495B9A71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897A0C-E07C-6E91-062D-497CA731E663}"/>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 Placeholder 1">
            <a:extLst>
              <a:ext uri="{FF2B5EF4-FFF2-40B4-BE49-F238E27FC236}">
                <a16:creationId xmlns:a16="http://schemas.microsoft.com/office/drawing/2014/main" id="{63039507-12D7-7CF2-8109-AAB95510674F}"/>
              </a:ext>
            </a:extLst>
          </p:cNvPr>
          <p:cNvSpPr>
            <a:spLocks noGrp="1"/>
          </p:cNvSpPr>
          <p:nvPr>
            <p:ph type="body" idx="1"/>
          </p:nvPr>
        </p:nvSpPr>
        <p:spPr>
          <a:xfrm>
            <a:off x="447923" y="1305217"/>
            <a:ext cx="8197114" cy="2365901"/>
          </a:xfrm>
        </p:spPr>
        <p:txBody>
          <a:bodyPr/>
          <a:lstStyle/>
          <a:p>
            <a:pPr>
              <a:buSzPct val="100000"/>
            </a:pPr>
            <a:r>
              <a:rPr lang="en-US" sz="1800" b="0" dirty="0"/>
              <a:t>Take in an input as a temporal sequence</a:t>
            </a:r>
          </a:p>
          <a:p>
            <a:pPr>
              <a:buSzPct val="100000"/>
            </a:pPr>
            <a:endParaRPr lang="en-US" sz="2200" b="0" dirty="0"/>
          </a:p>
          <a:p>
            <a:pPr>
              <a:buSzPct val="100000"/>
            </a:pPr>
            <a:r>
              <a:rPr lang="en-US" sz="1800" b="0" dirty="0"/>
              <a:t>The order of the input matters and aids in predictions</a:t>
            </a:r>
          </a:p>
          <a:p>
            <a:pPr lvl="1">
              <a:buSzPct val="100000"/>
            </a:pPr>
            <a:r>
              <a:rPr lang="en-US" sz="1400" b="0" dirty="0"/>
              <a:t>Thus, they are very effective for tasks involving natural language</a:t>
            </a:r>
          </a:p>
          <a:p>
            <a:pPr>
              <a:buSzPct val="100000"/>
            </a:pPr>
            <a:endParaRPr lang="en-US" sz="2200" b="0" dirty="0"/>
          </a:p>
        </p:txBody>
      </p:sp>
      <p:pic>
        <p:nvPicPr>
          <p:cNvPr id="2" name="Picture 2">
            <a:extLst>
              <a:ext uri="{FF2B5EF4-FFF2-40B4-BE49-F238E27FC236}">
                <a16:creationId xmlns:a16="http://schemas.microsoft.com/office/drawing/2014/main" id="{95552F41-1877-29EC-CABC-A0DE53FE91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11697" y="2840148"/>
            <a:ext cx="2520605" cy="141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34DF8C-747F-A44B-8A3E-730C87D11F6C}"/>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spTree>
    <p:extLst>
      <p:ext uri="{BB962C8B-B14F-4D97-AF65-F5344CB8AC3E}">
        <p14:creationId xmlns:p14="http://schemas.microsoft.com/office/powerpoint/2010/main" val="9343772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47091-1384-A9C7-DD64-AA7BB48EC6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87B048-4F24-BCB0-C9C5-B99293949D72}"/>
              </a:ext>
            </a:extLst>
          </p:cNvPr>
          <p:cNvSpPr>
            <a:spLocks noGrp="1"/>
          </p:cNvSpPr>
          <p:nvPr>
            <p:ph type="title"/>
          </p:nvPr>
        </p:nvSpPr>
        <p:spPr/>
        <p:txBody>
          <a:bodyPr/>
          <a:lstStyle/>
          <a:p>
            <a:r>
              <a:rPr lang="en-US" dirty="0">
                <a:solidFill>
                  <a:srgbClr val="191300"/>
                </a:solidFill>
              </a:rPr>
              <a:t>Recurrent Neural Networks</a:t>
            </a:r>
            <a:endParaRPr lang="en-US" dirty="0"/>
          </a:p>
        </p:txBody>
      </p:sp>
      <p:pic>
        <p:nvPicPr>
          <p:cNvPr id="8" name="Picture 2">
            <a:extLst>
              <a:ext uri="{FF2B5EF4-FFF2-40B4-BE49-F238E27FC236}">
                <a16:creationId xmlns:a16="http://schemas.microsoft.com/office/drawing/2014/main" id="{CE6C46E4-2A9A-8F00-7129-0D959302C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832" y="1531099"/>
            <a:ext cx="6654335" cy="22198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41549E-286F-C364-75EE-01F725646920}"/>
              </a:ext>
            </a:extLst>
          </p:cNvPr>
          <p:cNvSpPr txBox="1"/>
          <p:nvPr/>
        </p:nvSpPr>
        <p:spPr>
          <a:xfrm>
            <a:off x="7032089" y="3558304"/>
            <a:ext cx="1734155" cy="261610"/>
          </a:xfrm>
          <a:prstGeom prst="rect">
            <a:avLst/>
          </a:prstGeom>
          <a:noFill/>
        </p:spPr>
        <p:txBody>
          <a:bodyPr wrap="square" rtlCol="0">
            <a:spAutoFit/>
          </a:bodyPr>
          <a:lstStyle/>
          <a:p>
            <a:r>
              <a:rPr lang="en-US" sz="1100" dirty="0" err="1"/>
              <a:t>fdeloche</a:t>
            </a:r>
            <a:endParaRPr lang="en-US" sz="1100" dirty="0"/>
          </a:p>
        </p:txBody>
      </p:sp>
    </p:spTree>
    <p:extLst>
      <p:ext uri="{BB962C8B-B14F-4D97-AF65-F5344CB8AC3E}">
        <p14:creationId xmlns:p14="http://schemas.microsoft.com/office/powerpoint/2010/main" val="1719626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0C7E-EE51-3E16-9060-6518212FA5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C8FB26-15C7-0A61-8B1B-36A02D50A629}"/>
              </a:ext>
            </a:extLst>
          </p:cNvPr>
          <p:cNvSpPr>
            <a:spLocks noGrp="1"/>
          </p:cNvSpPr>
          <p:nvPr>
            <p:ph type="title"/>
          </p:nvPr>
        </p:nvSpPr>
        <p:spPr/>
        <p:txBody>
          <a:bodyPr/>
          <a:lstStyle/>
          <a:p>
            <a:r>
              <a:rPr lang="en-US" dirty="0">
                <a:solidFill>
                  <a:srgbClr val="191300"/>
                </a:solidFill>
              </a:rPr>
              <a:t>Recurrent Neural Networks</a:t>
            </a:r>
            <a:endParaRPr lang="en-US" dirty="0"/>
          </a:p>
        </p:txBody>
      </p:sp>
      <p:pic>
        <p:nvPicPr>
          <p:cNvPr id="5" name="Picture 2">
            <a:hlinkClick r:id="rId3"/>
            <a:extLst>
              <a:ext uri="{FF2B5EF4-FFF2-40B4-BE49-F238E27FC236}">
                <a16:creationId xmlns:a16="http://schemas.microsoft.com/office/drawing/2014/main" id="{B56E52E9-9392-56F8-03EA-A65DB1D1CE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2525" y="1583833"/>
            <a:ext cx="3658950" cy="1975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4C1AC3-B128-B7BD-7356-4771E6BEC49B}"/>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spTree>
    <p:extLst>
      <p:ext uri="{BB962C8B-B14F-4D97-AF65-F5344CB8AC3E}">
        <p14:creationId xmlns:p14="http://schemas.microsoft.com/office/powerpoint/2010/main" val="547286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4688-8BC5-0249-3959-BD0AE056AD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D68577-BB1D-B4AA-5CFA-114EB4AE2372}"/>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Box 5">
            <a:extLst>
              <a:ext uri="{FF2B5EF4-FFF2-40B4-BE49-F238E27FC236}">
                <a16:creationId xmlns:a16="http://schemas.microsoft.com/office/drawing/2014/main" id="{DA852128-3B41-DABB-D69D-BB83F7F0F445}"/>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pic>
        <p:nvPicPr>
          <p:cNvPr id="2" name="Picture 2">
            <a:hlinkClick r:id="rId3"/>
            <a:extLst>
              <a:ext uri="{FF2B5EF4-FFF2-40B4-BE49-F238E27FC236}">
                <a16:creationId xmlns:a16="http://schemas.microsoft.com/office/drawing/2014/main" id="{9B09B0F6-66B0-FBF7-6D8F-032C538E3B5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84200"/>
            <a:ext cx="3657600" cy="1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365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93B49-41B2-9B3F-4F95-945D5F3063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3BD934-39DA-60D8-1B34-ADDC0A0370F6}"/>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Box 5">
            <a:extLst>
              <a:ext uri="{FF2B5EF4-FFF2-40B4-BE49-F238E27FC236}">
                <a16:creationId xmlns:a16="http://schemas.microsoft.com/office/drawing/2014/main" id="{E1B0AFC0-1555-C30B-8922-01AF94BFEC48}"/>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pic>
        <p:nvPicPr>
          <p:cNvPr id="4" name="Picture 2">
            <a:hlinkClick r:id="rId3"/>
            <a:extLst>
              <a:ext uri="{FF2B5EF4-FFF2-40B4-BE49-F238E27FC236}">
                <a16:creationId xmlns:a16="http://schemas.microsoft.com/office/drawing/2014/main" id="{42053558-7C42-D261-CB11-A0DDF6B6F0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51287"/>
            <a:ext cx="3657600" cy="1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47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03EDA-8CB5-A108-65B4-18C7A4C6DC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5FB4D3-00A7-94DB-2E42-85809B652FA3}"/>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Box 5">
            <a:extLst>
              <a:ext uri="{FF2B5EF4-FFF2-40B4-BE49-F238E27FC236}">
                <a16:creationId xmlns:a16="http://schemas.microsoft.com/office/drawing/2014/main" id="{D633892E-2D13-DD87-0140-BA99F4438F1D}"/>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pic>
        <p:nvPicPr>
          <p:cNvPr id="2" name="Picture 2">
            <a:hlinkClick r:id="rId3"/>
            <a:extLst>
              <a:ext uri="{FF2B5EF4-FFF2-40B4-BE49-F238E27FC236}">
                <a16:creationId xmlns:a16="http://schemas.microsoft.com/office/drawing/2014/main" id="{B823B24D-DC0E-2B09-95A8-2A2D5DF9B4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7676" y="1584198"/>
            <a:ext cx="3657600" cy="197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69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22E58-B690-50CE-CDF4-A433520D03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9F5C35-F521-D888-0438-F096AC8B06DB}"/>
              </a:ext>
            </a:extLst>
          </p:cNvPr>
          <p:cNvSpPr>
            <a:spLocks noGrp="1"/>
          </p:cNvSpPr>
          <p:nvPr>
            <p:ph type="title"/>
          </p:nvPr>
        </p:nvSpPr>
        <p:spPr/>
        <p:txBody>
          <a:bodyPr/>
          <a:lstStyle/>
          <a:p>
            <a:r>
              <a:rPr lang="en-US" dirty="0">
                <a:solidFill>
                  <a:srgbClr val="191300"/>
                </a:solidFill>
              </a:rPr>
              <a:t>Recurrent Neural Networks</a:t>
            </a:r>
            <a:endParaRPr lang="en-US" dirty="0"/>
          </a:p>
        </p:txBody>
      </p:sp>
      <p:sp>
        <p:nvSpPr>
          <p:cNvPr id="6" name="TextBox 5">
            <a:extLst>
              <a:ext uri="{FF2B5EF4-FFF2-40B4-BE49-F238E27FC236}">
                <a16:creationId xmlns:a16="http://schemas.microsoft.com/office/drawing/2014/main" id="{FE70F6EE-30F4-3AA0-2D81-332A4F9C7D85}"/>
              </a:ext>
            </a:extLst>
          </p:cNvPr>
          <p:cNvSpPr txBox="1"/>
          <p:nvPr/>
        </p:nvSpPr>
        <p:spPr>
          <a:xfrm>
            <a:off x="6008188" y="4073681"/>
            <a:ext cx="2460962" cy="261610"/>
          </a:xfrm>
          <a:prstGeom prst="rect">
            <a:avLst/>
          </a:prstGeom>
          <a:noFill/>
        </p:spPr>
        <p:txBody>
          <a:bodyPr wrap="square" rtlCol="0">
            <a:spAutoFit/>
          </a:bodyPr>
          <a:lstStyle/>
          <a:p>
            <a:r>
              <a:rPr lang="en-US" sz="1100" dirty="0"/>
              <a:t>Michael Nguyen</a:t>
            </a:r>
          </a:p>
        </p:txBody>
      </p:sp>
      <p:pic>
        <p:nvPicPr>
          <p:cNvPr id="4" name="Picture 2">
            <a:hlinkClick r:id="rId3"/>
            <a:extLst>
              <a:ext uri="{FF2B5EF4-FFF2-40B4-BE49-F238E27FC236}">
                <a16:creationId xmlns:a16="http://schemas.microsoft.com/office/drawing/2014/main" id="{6E61450C-421B-A596-FB8C-7DC18F92B8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84198"/>
            <a:ext cx="3657600" cy="197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25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9465-87F7-F0D6-4020-14E36B3F49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98A795-869A-91F4-6E46-B4ECC204CF46}"/>
              </a:ext>
            </a:extLst>
          </p:cNvPr>
          <p:cNvSpPr>
            <a:spLocks noGrp="1"/>
          </p:cNvSpPr>
          <p:nvPr>
            <p:ph type="title"/>
          </p:nvPr>
        </p:nvSpPr>
        <p:spPr/>
        <p:txBody>
          <a:bodyPr/>
          <a:lstStyle/>
          <a:p>
            <a:r>
              <a:rPr lang="en-US" dirty="0">
                <a:solidFill>
                  <a:srgbClr val="191300"/>
                </a:solidFill>
              </a:rPr>
              <a:t>Recurrent Neural Networks</a:t>
            </a:r>
            <a:endParaRPr lang="en-US" dirty="0"/>
          </a:p>
        </p:txBody>
      </p:sp>
      <p:pic>
        <p:nvPicPr>
          <p:cNvPr id="2" name="Picture 1">
            <a:hlinkClick r:id="rId3"/>
            <a:extLst>
              <a:ext uri="{FF2B5EF4-FFF2-40B4-BE49-F238E27FC236}">
                <a16:creationId xmlns:a16="http://schemas.microsoft.com/office/drawing/2014/main" id="{6A2EA91C-33AE-09F5-92FF-BACB63EA0C24}"/>
              </a:ext>
            </a:extLst>
          </p:cNvPr>
          <p:cNvPicPr>
            <a:picLocks noChangeAspect="1"/>
          </p:cNvPicPr>
          <p:nvPr/>
        </p:nvPicPr>
        <p:blipFill>
          <a:blip r:embed="rId4"/>
          <a:stretch>
            <a:fillRect/>
          </a:stretch>
        </p:blipFill>
        <p:spPr>
          <a:xfrm>
            <a:off x="507077" y="1361119"/>
            <a:ext cx="4335607" cy="1621953"/>
          </a:xfrm>
          <a:prstGeom prst="rect">
            <a:avLst/>
          </a:prstGeom>
          <a:ln>
            <a:solidFill>
              <a:schemeClr val="tx1"/>
            </a:solidFill>
          </a:ln>
        </p:spPr>
      </p:pic>
      <p:pic>
        <p:nvPicPr>
          <p:cNvPr id="5" name="Picture 4">
            <a:hlinkClick r:id="rId5"/>
            <a:extLst>
              <a:ext uri="{FF2B5EF4-FFF2-40B4-BE49-F238E27FC236}">
                <a16:creationId xmlns:a16="http://schemas.microsoft.com/office/drawing/2014/main" id="{1E3401FB-C900-58C4-5C0A-3227E3F7D63A}"/>
              </a:ext>
            </a:extLst>
          </p:cNvPr>
          <p:cNvPicPr>
            <a:picLocks noChangeAspect="1"/>
          </p:cNvPicPr>
          <p:nvPr/>
        </p:nvPicPr>
        <p:blipFill>
          <a:blip r:embed="rId6"/>
          <a:stretch>
            <a:fillRect/>
          </a:stretch>
        </p:blipFill>
        <p:spPr>
          <a:xfrm>
            <a:off x="3146847" y="3074650"/>
            <a:ext cx="3143351" cy="1365732"/>
          </a:xfrm>
          <a:prstGeom prst="rect">
            <a:avLst/>
          </a:prstGeom>
        </p:spPr>
      </p:pic>
      <p:pic>
        <p:nvPicPr>
          <p:cNvPr id="7" name="Picture 6">
            <a:hlinkClick r:id="rId7"/>
            <a:extLst>
              <a:ext uri="{FF2B5EF4-FFF2-40B4-BE49-F238E27FC236}">
                <a16:creationId xmlns:a16="http://schemas.microsoft.com/office/drawing/2014/main" id="{3BF097F1-F6FF-F6B2-FBE1-6B80BDAAD9F6}"/>
              </a:ext>
            </a:extLst>
          </p:cNvPr>
          <p:cNvPicPr>
            <a:picLocks noChangeAspect="1"/>
          </p:cNvPicPr>
          <p:nvPr/>
        </p:nvPicPr>
        <p:blipFill>
          <a:blip r:embed="rId8"/>
          <a:stretch>
            <a:fillRect/>
          </a:stretch>
        </p:blipFill>
        <p:spPr>
          <a:xfrm>
            <a:off x="5961034" y="1499141"/>
            <a:ext cx="2777329" cy="1139417"/>
          </a:xfrm>
          <a:prstGeom prst="rect">
            <a:avLst/>
          </a:prstGeom>
        </p:spPr>
      </p:pic>
    </p:spTree>
    <p:extLst>
      <p:ext uri="{BB962C8B-B14F-4D97-AF65-F5344CB8AC3E}">
        <p14:creationId xmlns:p14="http://schemas.microsoft.com/office/powerpoint/2010/main" val="1085774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41A5-BC0B-9BBC-6936-9E19887132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3BF8B0-D472-793E-773D-ED655CEC08B8}"/>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EC027CB2-5F3D-1C8C-AF42-39B8A632E560}"/>
              </a:ext>
            </a:extLst>
          </p:cNvPr>
          <p:cNvSpPr>
            <a:spLocks noGrp="1"/>
          </p:cNvSpPr>
          <p:nvPr>
            <p:ph type="body" idx="1"/>
          </p:nvPr>
        </p:nvSpPr>
        <p:spPr>
          <a:xfrm>
            <a:off x="447923" y="1305217"/>
            <a:ext cx="8197114" cy="2365901"/>
          </a:xfrm>
        </p:spPr>
        <p:txBody>
          <a:bodyPr/>
          <a:lstStyle/>
          <a:p>
            <a:pPr>
              <a:buSzPct val="100000"/>
            </a:pPr>
            <a:r>
              <a:rPr lang="en-US" sz="1800" b="0" dirty="0"/>
              <a:t>Broadly: composed of two neural networks</a:t>
            </a:r>
          </a:p>
          <a:p>
            <a:pPr lvl="1">
              <a:buSzPct val="100000"/>
            </a:pPr>
            <a:r>
              <a:rPr lang="en-US" sz="1400" b="0" dirty="0"/>
              <a:t>A generator network which generates data</a:t>
            </a:r>
          </a:p>
          <a:p>
            <a:pPr lvl="1">
              <a:buSzPct val="100000"/>
            </a:pPr>
            <a:r>
              <a:rPr lang="en-US" sz="1400" b="0" dirty="0"/>
              <a:t>A discriminator network which classifies data</a:t>
            </a:r>
          </a:p>
          <a:p>
            <a:pPr>
              <a:buSzPct val="100000"/>
            </a:pPr>
            <a:endParaRPr lang="en-US" sz="2200" b="0" dirty="0"/>
          </a:p>
        </p:txBody>
      </p:sp>
    </p:spTree>
    <p:extLst>
      <p:ext uri="{BB962C8B-B14F-4D97-AF65-F5344CB8AC3E}">
        <p14:creationId xmlns:p14="http://schemas.microsoft.com/office/powerpoint/2010/main" val="3970918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9E7C8-EC65-BBDE-7F94-976DB1DF16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E34725-073B-FEBB-D445-3AD310DDE112}"/>
              </a:ext>
            </a:extLst>
          </p:cNvPr>
          <p:cNvSpPr>
            <a:spLocks noGrp="1"/>
          </p:cNvSpPr>
          <p:nvPr>
            <p:ph type="title"/>
          </p:nvPr>
        </p:nvSpPr>
        <p:spPr/>
        <p:txBody>
          <a:bodyPr/>
          <a:lstStyle/>
          <a:p>
            <a:r>
              <a:rPr lang="en-US" dirty="0">
                <a:solidFill>
                  <a:srgbClr val="191300"/>
                </a:solidFill>
              </a:rPr>
              <a:t>The ML Dilemma</a:t>
            </a:r>
            <a:endParaRPr lang="en-US" dirty="0"/>
          </a:p>
        </p:txBody>
      </p:sp>
      <p:sp>
        <p:nvSpPr>
          <p:cNvPr id="6" name="Text Placeholder 1">
            <a:extLst>
              <a:ext uri="{FF2B5EF4-FFF2-40B4-BE49-F238E27FC236}">
                <a16:creationId xmlns:a16="http://schemas.microsoft.com/office/drawing/2014/main" id="{CF5D400A-4016-7C86-DA4C-916F131946EC}"/>
              </a:ext>
            </a:extLst>
          </p:cNvPr>
          <p:cNvSpPr>
            <a:spLocks noGrp="1"/>
          </p:cNvSpPr>
          <p:nvPr>
            <p:ph type="body" idx="1"/>
          </p:nvPr>
        </p:nvSpPr>
        <p:spPr>
          <a:xfrm>
            <a:off x="447923" y="1305217"/>
            <a:ext cx="8197114" cy="2365901"/>
          </a:xfrm>
        </p:spPr>
        <p:txBody>
          <a:bodyPr/>
          <a:lstStyle/>
          <a:p>
            <a:pPr>
              <a:buSzPct val="100000"/>
            </a:pPr>
            <a:r>
              <a:rPr lang="en-US" sz="2000" b="0" dirty="0"/>
              <a:t>We want to find a balance between modeling the data we have while also being able to generalize to unseen data</a:t>
            </a:r>
          </a:p>
        </p:txBody>
      </p:sp>
      <p:grpSp>
        <p:nvGrpSpPr>
          <p:cNvPr id="2" name="Group 1">
            <a:extLst>
              <a:ext uri="{FF2B5EF4-FFF2-40B4-BE49-F238E27FC236}">
                <a16:creationId xmlns:a16="http://schemas.microsoft.com/office/drawing/2014/main" id="{EE7337A2-3571-0A42-FA81-3CDEA0C755D7}"/>
              </a:ext>
            </a:extLst>
          </p:cNvPr>
          <p:cNvGrpSpPr/>
          <p:nvPr/>
        </p:nvGrpSpPr>
        <p:grpSpPr>
          <a:xfrm>
            <a:off x="1714607" y="2742225"/>
            <a:ext cx="6930424" cy="1679042"/>
            <a:chOff x="1599461" y="2853544"/>
            <a:chExt cx="6930424" cy="1679042"/>
          </a:xfrm>
        </p:grpSpPr>
        <p:sp>
          <p:nvSpPr>
            <p:cNvPr id="15" name="Freeform 14">
              <a:extLst>
                <a:ext uri="{FF2B5EF4-FFF2-40B4-BE49-F238E27FC236}">
                  <a16:creationId xmlns:a16="http://schemas.microsoft.com/office/drawing/2014/main" id="{09560991-5F5B-256F-A94A-561FD53DC568}"/>
                </a:ext>
              </a:extLst>
            </p:cNvPr>
            <p:cNvSpPr/>
            <p:nvPr/>
          </p:nvSpPr>
          <p:spPr>
            <a:xfrm>
              <a:off x="2229834" y="2853544"/>
              <a:ext cx="4163083" cy="1679042"/>
            </a:xfrm>
            <a:custGeom>
              <a:avLst/>
              <a:gdLst>
                <a:gd name="connsiteX0" fmla="*/ 0 w 2701159"/>
                <a:gd name="connsiteY0" fmla="*/ 2238722 h 2238722"/>
                <a:gd name="connsiteX1" fmla="*/ 1408387 w 2701159"/>
                <a:gd name="connsiteY1" fmla="*/ 18 h 2238722"/>
                <a:gd name="connsiteX2" fmla="*/ 2701159 w 2701159"/>
                <a:gd name="connsiteY2" fmla="*/ 2207190 h 2238722"/>
              </a:gdLst>
              <a:ahLst/>
              <a:cxnLst>
                <a:cxn ang="0">
                  <a:pos x="connsiteX0" y="connsiteY0"/>
                </a:cxn>
                <a:cxn ang="0">
                  <a:pos x="connsiteX1" y="connsiteY1"/>
                </a:cxn>
                <a:cxn ang="0">
                  <a:pos x="connsiteX2" y="connsiteY2"/>
                </a:cxn>
              </a:cxnLst>
              <a:rect l="l" t="t" r="r" b="b"/>
              <a:pathLst>
                <a:path w="2701159" h="2238722">
                  <a:moveTo>
                    <a:pt x="0" y="2238722"/>
                  </a:moveTo>
                  <a:cubicBezTo>
                    <a:pt x="479097" y="1121997"/>
                    <a:pt x="958194" y="5273"/>
                    <a:pt x="1408387" y="18"/>
                  </a:cubicBezTo>
                  <a:cubicBezTo>
                    <a:pt x="1858580" y="-5237"/>
                    <a:pt x="2279869" y="1100976"/>
                    <a:pt x="2701159" y="2207190"/>
                  </a:cubicBezTo>
                </a:path>
              </a:pathLst>
            </a:cu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Freeform 15">
              <a:extLst>
                <a:ext uri="{FF2B5EF4-FFF2-40B4-BE49-F238E27FC236}">
                  <a16:creationId xmlns:a16="http://schemas.microsoft.com/office/drawing/2014/main" id="{02BA9D75-F28F-E773-2A8E-6A2E54AC315F}"/>
                </a:ext>
              </a:extLst>
            </p:cNvPr>
            <p:cNvSpPr/>
            <p:nvPr/>
          </p:nvSpPr>
          <p:spPr>
            <a:xfrm>
              <a:off x="2422963" y="3440824"/>
              <a:ext cx="2401286" cy="1091762"/>
            </a:xfrm>
            <a:custGeom>
              <a:avLst/>
              <a:gdLst>
                <a:gd name="connsiteX0" fmla="*/ 0 w 2701159"/>
                <a:gd name="connsiteY0" fmla="*/ 2238722 h 2238722"/>
                <a:gd name="connsiteX1" fmla="*/ 1408387 w 2701159"/>
                <a:gd name="connsiteY1" fmla="*/ 18 h 2238722"/>
                <a:gd name="connsiteX2" fmla="*/ 2701159 w 2701159"/>
                <a:gd name="connsiteY2" fmla="*/ 2207190 h 2238722"/>
              </a:gdLst>
              <a:ahLst/>
              <a:cxnLst>
                <a:cxn ang="0">
                  <a:pos x="connsiteX0" y="connsiteY0"/>
                </a:cxn>
                <a:cxn ang="0">
                  <a:pos x="connsiteX1" y="connsiteY1"/>
                </a:cxn>
                <a:cxn ang="0">
                  <a:pos x="connsiteX2" y="connsiteY2"/>
                </a:cxn>
              </a:cxnLst>
              <a:rect l="l" t="t" r="r" b="b"/>
              <a:pathLst>
                <a:path w="2701159" h="2238722">
                  <a:moveTo>
                    <a:pt x="0" y="2238722"/>
                  </a:moveTo>
                  <a:cubicBezTo>
                    <a:pt x="479097" y="1121997"/>
                    <a:pt x="958194" y="5273"/>
                    <a:pt x="1408387" y="18"/>
                  </a:cubicBezTo>
                  <a:cubicBezTo>
                    <a:pt x="1858580" y="-5237"/>
                    <a:pt x="2279869" y="1100976"/>
                    <a:pt x="2701159" y="2207190"/>
                  </a:cubicBezTo>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Freeform 16">
              <a:extLst>
                <a:ext uri="{FF2B5EF4-FFF2-40B4-BE49-F238E27FC236}">
                  <a16:creationId xmlns:a16="http://schemas.microsoft.com/office/drawing/2014/main" id="{B6B8F31B-91DE-6213-955B-9F8E45CB9F82}"/>
                </a:ext>
              </a:extLst>
            </p:cNvPr>
            <p:cNvSpPr/>
            <p:nvPr/>
          </p:nvSpPr>
          <p:spPr>
            <a:xfrm>
              <a:off x="4824248" y="4122550"/>
              <a:ext cx="1464716" cy="394138"/>
            </a:xfrm>
            <a:custGeom>
              <a:avLst/>
              <a:gdLst>
                <a:gd name="connsiteX0" fmla="*/ 0 w 2701159"/>
                <a:gd name="connsiteY0" fmla="*/ 2238722 h 2238722"/>
                <a:gd name="connsiteX1" fmla="*/ 1408387 w 2701159"/>
                <a:gd name="connsiteY1" fmla="*/ 18 h 2238722"/>
                <a:gd name="connsiteX2" fmla="*/ 2701159 w 2701159"/>
                <a:gd name="connsiteY2" fmla="*/ 2207190 h 2238722"/>
              </a:gdLst>
              <a:ahLst/>
              <a:cxnLst>
                <a:cxn ang="0">
                  <a:pos x="connsiteX0" y="connsiteY0"/>
                </a:cxn>
                <a:cxn ang="0">
                  <a:pos x="connsiteX1" y="connsiteY1"/>
                </a:cxn>
                <a:cxn ang="0">
                  <a:pos x="connsiteX2" y="connsiteY2"/>
                </a:cxn>
              </a:cxnLst>
              <a:rect l="l" t="t" r="r" b="b"/>
              <a:pathLst>
                <a:path w="2701159" h="2238722">
                  <a:moveTo>
                    <a:pt x="0" y="2238722"/>
                  </a:moveTo>
                  <a:cubicBezTo>
                    <a:pt x="479097" y="1121997"/>
                    <a:pt x="958194" y="5273"/>
                    <a:pt x="1408387" y="18"/>
                  </a:cubicBezTo>
                  <a:cubicBezTo>
                    <a:pt x="1858580" y="-5237"/>
                    <a:pt x="2279869" y="1100976"/>
                    <a:pt x="2701159" y="2207190"/>
                  </a:cubicBezTo>
                </a:path>
              </a:pathLst>
            </a:cu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9" name="Straight Connector 18">
              <a:extLst>
                <a:ext uri="{FF2B5EF4-FFF2-40B4-BE49-F238E27FC236}">
                  <a16:creationId xmlns:a16="http://schemas.microsoft.com/office/drawing/2014/main" id="{F8936C82-C1CB-BDF7-8EBC-567C1EE8BC87}"/>
                </a:ext>
              </a:extLst>
            </p:cNvPr>
            <p:cNvCxnSpPr/>
            <p:nvPr/>
          </p:nvCxnSpPr>
          <p:spPr>
            <a:xfrm flipV="1">
              <a:off x="4706007" y="3247697"/>
              <a:ext cx="1505607" cy="63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0F80F7-02ED-5617-5915-5E77569BD1BE}"/>
                </a:ext>
              </a:extLst>
            </p:cNvPr>
            <p:cNvCxnSpPr/>
            <p:nvPr/>
          </p:nvCxnSpPr>
          <p:spPr>
            <a:xfrm>
              <a:off x="2522483" y="3515711"/>
              <a:ext cx="653283" cy="408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886A11-A71D-5271-C0B6-DA889899E014}"/>
                </a:ext>
              </a:extLst>
            </p:cNvPr>
            <p:cNvCxnSpPr/>
            <p:nvPr/>
          </p:nvCxnSpPr>
          <p:spPr>
            <a:xfrm flipV="1">
              <a:off x="5884973" y="4114801"/>
              <a:ext cx="791724" cy="18985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DFD8A00-6460-E585-3F2B-6D33C45C428C}"/>
                </a:ext>
              </a:extLst>
            </p:cNvPr>
            <p:cNvSpPr txBox="1"/>
            <p:nvPr/>
          </p:nvSpPr>
          <p:spPr>
            <a:xfrm>
              <a:off x="6211615" y="3095639"/>
              <a:ext cx="1846043" cy="253916"/>
            </a:xfrm>
            <a:prstGeom prst="rect">
              <a:avLst/>
            </a:prstGeom>
            <a:noFill/>
          </p:spPr>
          <p:txBody>
            <a:bodyPr wrap="square" rtlCol="0">
              <a:spAutoFit/>
            </a:bodyPr>
            <a:lstStyle/>
            <a:p>
              <a:r>
                <a:rPr lang="en-US" sz="1050" dirty="0"/>
                <a:t>Population</a:t>
              </a:r>
            </a:p>
          </p:txBody>
        </p:sp>
        <p:sp>
          <p:nvSpPr>
            <p:cNvPr id="25" name="TextBox 24">
              <a:extLst>
                <a:ext uri="{FF2B5EF4-FFF2-40B4-BE49-F238E27FC236}">
                  <a16:creationId xmlns:a16="http://schemas.microsoft.com/office/drawing/2014/main" id="{61FE4838-D2D6-68EE-E7BA-333B37DED7AF}"/>
                </a:ext>
              </a:extLst>
            </p:cNvPr>
            <p:cNvSpPr txBox="1"/>
            <p:nvPr/>
          </p:nvSpPr>
          <p:spPr>
            <a:xfrm>
              <a:off x="1599461" y="3147849"/>
              <a:ext cx="1846043" cy="253916"/>
            </a:xfrm>
            <a:prstGeom prst="rect">
              <a:avLst/>
            </a:prstGeom>
            <a:noFill/>
          </p:spPr>
          <p:txBody>
            <a:bodyPr wrap="square" rtlCol="0">
              <a:spAutoFit/>
            </a:bodyPr>
            <a:lstStyle/>
            <a:p>
              <a:r>
                <a:rPr lang="en-US" sz="1050" dirty="0"/>
                <a:t>What we built our model on</a:t>
              </a:r>
            </a:p>
          </p:txBody>
        </p:sp>
        <p:sp>
          <p:nvSpPr>
            <p:cNvPr id="26" name="TextBox 25">
              <a:extLst>
                <a:ext uri="{FF2B5EF4-FFF2-40B4-BE49-F238E27FC236}">
                  <a16:creationId xmlns:a16="http://schemas.microsoft.com/office/drawing/2014/main" id="{F397BD97-2A92-AD89-556B-2615D418AB9F}"/>
                </a:ext>
              </a:extLst>
            </p:cNvPr>
            <p:cNvSpPr txBox="1"/>
            <p:nvPr/>
          </p:nvSpPr>
          <p:spPr>
            <a:xfrm>
              <a:off x="6683842" y="3932728"/>
              <a:ext cx="1846043" cy="253916"/>
            </a:xfrm>
            <a:prstGeom prst="rect">
              <a:avLst/>
            </a:prstGeom>
            <a:noFill/>
          </p:spPr>
          <p:txBody>
            <a:bodyPr wrap="square" rtlCol="0">
              <a:spAutoFit/>
            </a:bodyPr>
            <a:lstStyle/>
            <a:p>
              <a:r>
                <a:rPr lang="en-US" sz="1050" dirty="0"/>
                <a:t>The data we want to predict</a:t>
              </a:r>
            </a:p>
          </p:txBody>
        </p:sp>
      </p:grpSp>
      <p:sp>
        <p:nvSpPr>
          <p:cNvPr id="5" name="Rectangle 4">
            <a:extLst>
              <a:ext uri="{FF2B5EF4-FFF2-40B4-BE49-F238E27FC236}">
                <a16:creationId xmlns:a16="http://schemas.microsoft.com/office/drawing/2014/main" id="{419F6963-5AB4-9EA0-FD44-09687852AD54}"/>
              </a:ext>
            </a:extLst>
          </p:cNvPr>
          <p:cNvSpPr/>
          <p:nvPr/>
        </p:nvSpPr>
        <p:spPr>
          <a:xfrm>
            <a:off x="5176300" y="1367624"/>
            <a:ext cx="3339548" cy="36576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AF6C46-FB27-B664-0F03-B94D4FD9246B}"/>
              </a:ext>
            </a:extLst>
          </p:cNvPr>
          <p:cNvSpPr/>
          <p:nvPr/>
        </p:nvSpPr>
        <p:spPr>
          <a:xfrm>
            <a:off x="3816626" y="1726555"/>
            <a:ext cx="3124863" cy="36576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TextBox 3">
            <a:extLst>
              <a:ext uri="{FF2B5EF4-FFF2-40B4-BE49-F238E27FC236}">
                <a16:creationId xmlns:a16="http://schemas.microsoft.com/office/drawing/2014/main" id="{71986873-5FA0-3F65-04FA-9D7BECD9A72D}"/>
              </a:ext>
            </a:extLst>
          </p:cNvPr>
          <p:cNvSpPr txBox="1"/>
          <p:nvPr/>
        </p:nvSpPr>
        <p:spPr>
          <a:xfrm>
            <a:off x="6579038" y="1087457"/>
            <a:ext cx="1165532" cy="307777"/>
          </a:xfrm>
          <a:prstGeom prst="rect">
            <a:avLst/>
          </a:prstGeom>
          <a:noFill/>
        </p:spPr>
        <p:txBody>
          <a:bodyPr wrap="square" rtlCol="0">
            <a:spAutoFit/>
          </a:bodyPr>
          <a:lstStyle/>
          <a:p>
            <a:r>
              <a:rPr lang="en-US" dirty="0">
                <a:solidFill>
                  <a:schemeClr val="accent2">
                    <a:lumMod val="75000"/>
                  </a:schemeClr>
                </a:solidFill>
              </a:rPr>
              <a:t>variance</a:t>
            </a:r>
          </a:p>
        </p:txBody>
      </p:sp>
      <p:sp>
        <p:nvSpPr>
          <p:cNvPr id="8" name="TextBox 7">
            <a:extLst>
              <a:ext uri="{FF2B5EF4-FFF2-40B4-BE49-F238E27FC236}">
                <a16:creationId xmlns:a16="http://schemas.microsoft.com/office/drawing/2014/main" id="{04A2E0B6-4B30-068D-2591-1AB26B59248A}"/>
              </a:ext>
            </a:extLst>
          </p:cNvPr>
          <p:cNvSpPr txBox="1"/>
          <p:nvPr/>
        </p:nvSpPr>
        <p:spPr>
          <a:xfrm>
            <a:off x="5085518" y="2073497"/>
            <a:ext cx="834887" cy="307777"/>
          </a:xfrm>
          <a:prstGeom prst="rect">
            <a:avLst/>
          </a:prstGeom>
          <a:noFill/>
        </p:spPr>
        <p:txBody>
          <a:bodyPr wrap="square" rtlCol="0">
            <a:spAutoFit/>
          </a:bodyPr>
          <a:lstStyle/>
          <a:p>
            <a:r>
              <a:rPr lang="en-US" dirty="0">
                <a:solidFill>
                  <a:srgbClr val="FFC000"/>
                </a:solidFill>
              </a:rPr>
              <a:t>bias</a:t>
            </a:r>
          </a:p>
        </p:txBody>
      </p:sp>
    </p:spTree>
    <p:extLst>
      <p:ext uri="{BB962C8B-B14F-4D97-AF65-F5344CB8AC3E}">
        <p14:creationId xmlns:p14="http://schemas.microsoft.com/office/powerpoint/2010/main" val="4006737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1C61-3A7D-AA05-D425-82C6F70128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60DA4-E414-4839-BBB4-5F7A818622D9}"/>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9309683D-D50F-6DF6-7BF6-7F9DF156AB61}"/>
              </a:ext>
            </a:extLst>
          </p:cNvPr>
          <p:cNvSpPr>
            <a:spLocks noGrp="1"/>
          </p:cNvSpPr>
          <p:nvPr>
            <p:ph type="body" idx="1"/>
          </p:nvPr>
        </p:nvSpPr>
        <p:spPr>
          <a:xfrm>
            <a:off x="447923" y="1305217"/>
            <a:ext cx="8197114" cy="2365901"/>
          </a:xfrm>
        </p:spPr>
        <p:txBody>
          <a:bodyPr/>
          <a:lstStyle/>
          <a:p>
            <a:pPr>
              <a:buSzPct val="100000"/>
            </a:pPr>
            <a:r>
              <a:rPr lang="en-US" sz="1800" b="0" dirty="0"/>
              <a:t>Broadly: composed of two neural networks</a:t>
            </a:r>
          </a:p>
          <a:p>
            <a:pPr lvl="1">
              <a:buSzPct val="100000"/>
            </a:pPr>
            <a:r>
              <a:rPr lang="en-US" sz="1400" b="0" dirty="0"/>
              <a:t>A generator network which generates data</a:t>
            </a:r>
          </a:p>
          <a:p>
            <a:pPr lvl="1">
              <a:buSzPct val="100000"/>
            </a:pPr>
            <a:r>
              <a:rPr lang="en-US" sz="1400" b="0" dirty="0"/>
              <a:t>A discriminator network which classifies data</a:t>
            </a:r>
          </a:p>
          <a:p>
            <a:pPr>
              <a:buSzPct val="100000"/>
            </a:pPr>
            <a:endParaRPr lang="en-US" sz="2200" b="0" dirty="0"/>
          </a:p>
        </p:txBody>
      </p:sp>
      <p:pic>
        <p:nvPicPr>
          <p:cNvPr id="2" name="Picture 1">
            <a:extLst>
              <a:ext uri="{FF2B5EF4-FFF2-40B4-BE49-F238E27FC236}">
                <a16:creationId xmlns:a16="http://schemas.microsoft.com/office/drawing/2014/main" id="{5A40ED80-A38E-B426-C9E9-BB8DF24C4A42}"/>
              </a:ext>
            </a:extLst>
          </p:cNvPr>
          <p:cNvPicPr>
            <a:picLocks noChangeAspect="1"/>
          </p:cNvPicPr>
          <p:nvPr/>
        </p:nvPicPr>
        <p:blipFill>
          <a:blip r:embed="rId2"/>
          <a:stretch>
            <a:fillRect/>
          </a:stretch>
        </p:blipFill>
        <p:spPr>
          <a:xfrm>
            <a:off x="2191472" y="2236572"/>
            <a:ext cx="4761055" cy="2168611"/>
          </a:xfrm>
          <a:prstGeom prst="rect">
            <a:avLst/>
          </a:prstGeom>
        </p:spPr>
      </p:pic>
    </p:spTree>
    <p:extLst>
      <p:ext uri="{BB962C8B-B14F-4D97-AF65-F5344CB8AC3E}">
        <p14:creationId xmlns:p14="http://schemas.microsoft.com/office/powerpoint/2010/main" val="29513021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F9A6-5589-3BE7-EE29-EF37E7DE00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47ECCF-C491-23FC-CC44-D26645EA09D9}"/>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E554CC01-A266-B185-28BC-65F11916FE74}"/>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endParaRPr lang="en-US" sz="2200" b="0" dirty="0"/>
          </a:p>
        </p:txBody>
      </p:sp>
    </p:spTree>
    <p:extLst>
      <p:ext uri="{BB962C8B-B14F-4D97-AF65-F5344CB8AC3E}">
        <p14:creationId xmlns:p14="http://schemas.microsoft.com/office/powerpoint/2010/main" val="1611376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E5F08-A900-3B71-090E-1FEB95910A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34DC0B-F4D6-13A3-967E-4DCBAFE1A4E3}"/>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39AA8BBD-79B1-BB92-B6CA-7E1CD85E45D6}"/>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r>
              <a:rPr lang="en-US" sz="1800" b="0" dirty="0"/>
              <a:t>The discriminator learns to distinguish the generator’s data from real data</a:t>
            </a:r>
          </a:p>
          <a:p>
            <a:pPr lvl="1">
              <a:buSzPct val="100000"/>
            </a:pPr>
            <a:r>
              <a:rPr lang="en-US" sz="1400" b="0" dirty="0"/>
              <a:t>Its job is to detect data from the generator</a:t>
            </a:r>
          </a:p>
          <a:p>
            <a:pPr>
              <a:buSzPct val="100000"/>
            </a:pPr>
            <a:endParaRPr lang="en-US" sz="2200" b="0" dirty="0"/>
          </a:p>
        </p:txBody>
      </p:sp>
    </p:spTree>
    <p:extLst>
      <p:ext uri="{BB962C8B-B14F-4D97-AF65-F5344CB8AC3E}">
        <p14:creationId xmlns:p14="http://schemas.microsoft.com/office/powerpoint/2010/main" val="159767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04267-814A-E473-A26B-EC1DC4353C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80646D-D837-0A3F-8BF9-EDC162A347A9}"/>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D83F28F8-4395-EF74-EFB2-7A29648D13E3}"/>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r>
              <a:rPr lang="en-US" sz="1800" b="0" dirty="0"/>
              <a:t>The discriminator learns to distinguish the generator’s data from real data</a:t>
            </a:r>
          </a:p>
          <a:p>
            <a:pPr lvl="1">
              <a:buSzPct val="100000"/>
            </a:pPr>
            <a:r>
              <a:rPr lang="en-US" sz="1400" b="0" dirty="0"/>
              <a:t>Its job is to detect data from the generator</a:t>
            </a:r>
          </a:p>
          <a:p>
            <a:pPr>
              <a:buSzPct val="100000"/>
            </a:pPr>
            <a:endParaRPr lang="en-US" sz="2200" b="0" dirty="0"/>
          </a:p>
        </p:txBody>
      </p:sp>
      <p:grpSp>
        <p:nvGrpSpPr>
          <p:cNvPr id="9" name="Group 8">
            <a:extLst>
              <a:ext uri="{FF2B5EF4-FFF2-40B4-BE49-F238E27FC236}">
                <a16:creationId xmlns:a16="http://schemas.microsoft.com/office/drawing/2014/main" id="{9151EA66-7AC9-97BF-0641-8BE0F2EBE44A}"/>
              </a:ext>
            </a:extLst>
          </p:cNvPr>
          <p:cNvGrpSpPr/>
          <p:nvPr/>
        </p:nvGrpSpPr>
        <p:grpSpPr>
          <a:xfrm>
            <a:off x="4287739" y="1296308"/>
            <a:ext cx="4408338" cy="2550883"/>
            <a:chOff x="5187462" y="1466857"/>
            <a:chExt cx="6781800" cy="3924286"/>
          </a:xfrm>
        </p:grpSpPr>
        <p:pic>
          <p:nvPicPr>
            <p:cNvPr id="10" name="Picture 9">
              <a:extLst>
                <a:ext uri="{FF2B5EF4-FFF2-40B4-BE49-F238E27FC236}">
                  <a16:creationId xmlns:a16="http://schemas.microsoft.com/office/drawing/2014/main" id="{39108493-CBE8-0B66-06E2-029A43A8F4A3}"/>
                </a:ext>
              </a:extLst>
            </p:cNvPr>
            <p:cNvPicPr>
              <a:picLocks noChangeAspect="1"/>
            </p:cNvPicPr>
            <p:nvPr/>
          </p:nvPicPr>
          <p:blipFill rotWithShape="1">
            <a:blip r:embed="rId2"/>
            <a:srcRect b="70895"/>
            <a:stretch/>
          </p:blipFill>
          <p:spPr>
            <a:xfrm>
              <a:off x="5187462" y="1466857"/>
              <a:ext cx="6781800" cy="1460982"/>
            </a:xfrm>
            <a:prstGeom prst="rect">
              <a:avLst/>
            </a:prstGeom>
          </p:spPr>
        </p:pic>
        <p:pic>
          <p:nvPicPr>
            <p:cNvPr id="11" name="Picture 10">
              <a:extLst>
                <a:ext uri="{FF2B5EF4-FFF2-40B4-BE49-F238E27FC236}">
                  <a16:creationId xmlns:a16="http://schemas.microsoft.com/office/drawing/2014/main" id="{D8E72179-53E0-7F34-08FC-77A966D3A174}"/>
                </a:ext>
              </a:extLst>
            </p:cNvPr>
            <p:cNvPicPr>
              <a:picLocks noChangeAspect="1"/>
            </p:cNvPicPr>
            <p:nvPr/>
          </p:nvPicPr>
          <p:blipFill rotWithShape="1">
            <a:blip r:embed="rId2"/>
            <a:srcRect t="75940"/>
            <a:stretch/>
          </p:blipFill>
          <p:spPr>
            <a:xfrm>
              <a:off x="5187462" y="4183418"/>
              <a:ext cx="6781800" cy="1207725"/>
            </a:xfrm>
            <a:prstGeom prst="rect">
              <a:avLst/>
            </a:prstGeom>
          </p:spPr>
        </p:pic>
        <p:pic>
          <p:nvPicPr>
            <p:cNvPr id="12" name="Picture 11">
              <a:extLst>
                <a:ext uri="{FF2B5EF4-FFF2-40B4-BE49-F238E27FC236}">
                  <a16:creationId xmlns:a16="http://schemas.microsoft.com/office/drawing/2014/main" id="{B22CF037-24AA-F3DD-6AA1-9E363B54988C}"/>
                </a:ext>
              </a:extLst>
            </p:cNvPr>
            <p:cNvPicPr>
              <a:picLocks noChangeAspect="1"/>
            </p:cNvPicPr>
            <p:nvPr/>
          </p:nvPicPr>
          <p:blipFill rotWithShape="1">
            <a:blip r:embed="rId2"/>
            <a:srcRect t="41242" b="37335"/>
            <a:stretch/>
          </p:blipFill>
          <p:spPr>
            <a:xfrm>
              <a:off x="5187462" y="3196123"/>
              <a:ext cx="6781800" cy="1075354"/>
            </a:xfrm>
            <a:prstGeom prst="rect">
              <a:avLst/>
            </a:prstGeom>
          </p:spPr>
        </p:pic>
      </p:grpSp>
      <p:sp>
        <p:nvSpPr>
          <p:cNvPr id="13" name="TextBox 12">
            <a:extLst>
              <a:ext uri="{FF2B5EF4-FFF2-40B4-BE49-F238E27FC236}">
                <a16:creationId xmlns:a16="http://schemas.microsoft.com/office/drawing/2014/main" id="{FA404849-827B-2AD8-60D5-9F31E0B60CCE}"/>
              </a:ext>
            </a:extLst>
          </p:cNvPr>
          <p:cNvSpPr txBox="1"/>
          <p:nvPr/>
        </p:nvSpPr>
        <p:spPr>
          <a:xfrm>
            <a:off x="8092195" y="3847191"/>
            <a:ext cx="2460962" cy="261610"/>
          </a:xfrm>
          <a:prstGeom prst="rect">
            <a:avLst/>
          </a:prstGeom>
          <a:noFill/>
        </p:spPr>
        <p:txBody>
          <a:bodyPr wrap="square" rtlCol="0">
            <a:spAutoFit/>
          </a:bodyPr>
          <a:lstStyle/>
          <a:p>
            <a:r>
              <a:rPr lang="en-US" sz="1100" dirty="0"/>
              <a:t>Google</a:t>
            </a:r>
          </a:p>
        </p:txBody>
      </p:sp>
      <p:sp>
        <p:nvSpPr>
          <p:cNvPr id="14" name="Rectangle 13">
            <a:extLst>
              <a:ext uri="{FF2B5EF4-FFF2-40B4-BE49-F238E27FC236}">
                <a16:creationId xmlns:a16="http://schemas.microsoft.com/office/drawing/2014/main" id="{313C2572-B1C3-7D69-51C6-338C871FEB53}"/>
              </a:ext>
            </a:extLst>
          </p:cNvPr>
          <p:cNvSpPr/>
          <p:nvPr/>
        </p:nvSpPr>
        <p:spPr>
          <a:xfrm>
            <a:off x="4344977" y="2301766"/>
            <a:ext cx="4408338" cy="1463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6612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6085-DD29-855A-0264-BD4293AB32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2162CD-7F01-8694-F91F-BF1A89E7E8C5}"/>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8E0384A4-A1EB-1007-950F-B1C0185A006D}"/>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r>
              <a:rPr lang="en-US" sz="1800" b="0" dirty="0"/>
              <a:t>The discriminator learns to distinguish the generator’s data from real data</a:t>
            </a:r>
          </a:p>
          <a:p>
            <a:pPr lvl="1">
              <a:buSzPct val="100000"/>
            </a:pPr>
            <a:r>
              <a:rPr lang="en-US" sz="1400" b="0" dirty="0"/>
              <a:t>Its job is to detect data from the generator</a:t>
            </a:r>
          </a:p>
          <a:p>
            <a:pPr>
              <a:buSzPct val="100000"/>
            </a:pPr>
            <a:endParaRPr lang="en-US" sz="2200" b="0" dirty="0"/>
          </a:p>
        </p:txBody>
      </p:sp>
      <p:grpSp>
        <p:nvGrpSpPr>
          <p:cNvPr id="9" name="Group 8">
            <a:extLst>
              <a:ext uri="{FF2B5EF4-FFF2-40B4-BE49-F238E27FC236}">
                <a16:creationId xmlns:a16="http://schemas.microsoft.com/office/drawing/2014/main" id="{BA09E2A9-F4E0-401F-5AF7-21B11C124334}"/>
              </a:ext>
            </a:extLst>
          </p:cNvPr>
          <p:cNvGrpSpPr/>
          <p:nvPr/>
        </p:nvGrpSpPr>
        <p:grpSpPr>
          <a:xfrm>
            <a:off x="4287739" y="1296308"/>
            <a:ext cx="4408338" cy="2550883"/>
            <a:chOff x="5187462" y="1466857"/>
            <a:chExt cx="6781800" cy="3924286"/>
          </a:xfrm>
        </p:grpSpPr>
        <p:pic>
          <p:nvPicPr>
            <p:cNvPr id="10" name="Picture 9">
              <a:extLst>
                <a:ext uri="{FF2B5EF4-FFF2-40B4-BE49-F238E27FC236}">
                  <a16:creationId xmlns:a16="http://schemas.microsoft.com/office/drawing/2014/main" id="{9D03FB41-3013-1B64-C72F-9B9C75D0E4E0}"/>
                </a:ext>
              </a:extLst>
            </p:cNvPr>
            <p:cNvPicPr>
              <a:picLocks noChangeAspect="1"/>
            </p:cNvPicPr>
            <p:nvPr/>
          </p:nvPicPr>
          <p:blipFill rotWithShape="1">
            <a:blip r:embed="rId2"/>
            <a:srcRect b="70895"/>
            <a:stretch/>
          </p:blipFill>
          <p:spPr>
            <a:xfrm>
              <a:off x="5187462" y="1466857"/>
              <a:ext cx="6781800" cy="1460982"/>
            </a:xfrm>
            <a:prstGeom prst="rect">
              <a:avLst/>
            </a:prstGeom>
          </p:spPr>
        </p:pic>
        <p:pic>
          <p:nvPicPr>
            <p:cNvPr id="11" name="Picture 10">
              <a:extLst>
                <a:ext uri="{FF2B5EF4-FFF2-40B4-BE49-F238E27FC236}">
                  <a16:creationId xmlns:a16="http://schemas.microsoft.com/office/drawing/2014/main" id="{6430955C-E3F3-A1BE-0301-3DB9B8AC6F80}"/>
                </a:ext>
              </a:extLst>
            </p:cNvPr>
            <p:cNvPicPr>
              <a:picLocks noChangeAspect="1"/>
            </p:cNvPicPr>
            <p:nvPr/>
          </p:nvPicPr>
          <p:blipFill rotWithShape="1">
            <a:blip r:embed="rId2"/>
            <a:srcRect t="75940"/>
            <a:stretch/>
          </p:blipFill>
          <p:spPr>
            <a:xfrm>
              <a:off x="5187462" y="4183418"/>
              <a:ext cx="6781800" cy="1207725"/>
            </a:xfrm>
            <a:prstGeom prst="rect">
              <a:avLst/>
            </a:prstGeom>
          </p:spPr>
        </p:pic>
        <p:pic>
          <p:nvPicPr>
            <p:cNvPr id="12" name="Picture 11">
              <a:extLst>
                <a:ext uri="{FF2B5EF4-FFF2-40B4-BE49-F238E27FC236}">
                  <a16:creationId xmlns:a16="http://schemas.microsoft.com/office/drawing/2014/main" id="{0D1AE5C6-5F39-743C-4CD3-8AEFCE497748}"/>
                </a:ext>
              </a:extLst>
            </p:cNvPr>
            <p:cNvPicPr>
              <a:picLocks noChangeAspect="1"/>
            </p:cNvPicPr>
            <p:nvPr/>
          </p:nvPicPr>
          <p:blipFill rotWithShape="1">
            <a:blip r:embed="rId2"/>
            <a:srcRect t="41242" b="37335"/>
            <a:stretch/>
          </p:blipFill>
          <p:spPr>
            <a:xfrm>
              <a:off x="5187462" y="3196123"/>
              <a:ext cx="6781800" cy="1075354"/>
            </a:xfrm>
            <a:prstGeom prst="rect">
              <a:avLst/>
            </a:prstGeom>
          </p:spPr>
        </p:pic>
      </p:grpSp>
      <p:sp>
        <p:nvSpPr>
          <p:cNvPr id="13" name="TextBox 12">
            <a:extLst>
              <a:ext uri="{FF2B5EF4-FFF2-40B4-BE49-F238E27FC236}">
                <a16:creationId xmlns:a16="http://schemas.microsoft.com/office/drawing/2014/main" id="{8EF9FA9C-8525-DF29-12AF-6BAA85EFE292}"/>
              </a:ext>
            </a:extLst>
          </p:cNvPr>
          <p:cNvSpPr txBox="1"/>
          <p:nvPr/>
        </p:nvSpPr>
        <p:spPr>
          <a:xfrm>
            <a:off x="8092195" y="3847191"/>
            <a:ext cx="2460962" cy="261610"/>
          </a:xfrm>
          <a:prstGeom prst="rect">
            <a:avLst/>
          </a:prstGeom>
          <a:noFill/>
        </p:spPr>
        <p:txBody>
          <a:bodyPr wrap="square" rtlCol="0">
            <a:spAutoFit/>
          </a:bodyPr>
          <a:lstStyle/>
          <a:p>
            <a:r>
              <a:rPr lang="en-US" sz="1100" dirty="0"/>
              <a:t>Google</a:t>
            </a:r>
          </a:p>
        </p:txBody>
      </p:sp>
      <p:sp>
        <p:nvSpPr>
          <p:cNvPr id="14" name="Rectangle 13">
            <a:extLst>
              <a:ext uri="{FF2B5EF4-FFF2-40B4-BE49-F238E27FC236}">
                <a16:creationId xmlns:a16="http://schemas.microsoft.com/office/drawing/2014/main" id="{4CD8F403-E0D1-7F4C-84FD-FFA2563B21E9}"/>
              </a:ext>
            </a:extLst>
          </p:cNvPr>
          <p:cNvSpPr/>
          <p:nvPr/>
        </p:nvSpPr>
        <p:spPr>
          <a:xfrm>
            <a:off x="4344977" y="3062140"/>
            <a:ext cx="4408338" cy="702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9417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E7F2-D852-BA7E-568E-B41856F657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602206-675A-CE16-80B2-C9CAD073FBB6}"/>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94D9F9CB-B11C-BEFB-1239-4EEE8D12FFEF}"/>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r>
              <a:rPr lang="en-US" sz="1800" b="0" dirty="0"/>
              <a:t>The discriminator learns to distinguish the generator’s data from real data</a:t>
            </a:r>
          </a:p>
          <a:p>
            <a:pPr lvl="1">
              <a:buSzPct val="100000"/>
            </a:pPr>
            <a:r>
              <a:rPr lang="en-US" sz="1400" b="0" dirty="0"/>
              <a:t>Its job is to detect data from the generator</a:t>
            </a:r>
          </a:p>
          <a:p>
            <a:pPr>
              <a:buSzPct val="100000"/>
            </a:pPr>
            <a:endParaRPr lang="en-US" sz="2200" b="0" dirty="0"/>
          </a:p>
        </p:txBody>
      </p:sp>
      <p:grpSp>
        <p:nvGrpSpPr>
          <p:cNvPr id="9" name="Group 8">
            <a:extLst>
              <a:ext uri="{FF2B5EF4-FFF2-40B4-BE49-F238E27FC236}">
                <a16:creationId xmlns:a16="http://schemas.microsoft.com/office/drawing/2014/main" id="{68E9EC8D-2EA8-1F63-0E42-2E940A3015AF}"/>
              </a:ext>
            </a:extLst>
          </p:cNvPr>
          <p:cNvGrpSpPr/>
          <p:nvPr/>
        </p:nvGrpSpPr>
        <p:grpSpPr>
          <a:xfrm>
            <a:off x="4287739" y="1296308"/>
            <a:ext cx="4408338" cy="2550883"/>
            <a:chOff x="5187462" y="1466857"/>
            <a:chExt cx="6781800" cy="3924286"/>
          </a:xfrm>
        </p:grpSpPr>
        <p:pic>
          <p:nvPicPr>
            <p:cNvPr id="10" name="Picture 9">
              <a:extLst>
                <a:ext uri="{FF2B5EF4-FFF2-40B4-BE49-F238E27FC236}">
                  <a16:creationId xmlns:a16="http://schemas.microsoft.com/office/drawing/2014/main" id="{900C29D2-C187-51F9-E7EE-0C5BAE853821}"/>
                </a:ext>
              </a:extLst>
            </p:cNvPr>
            <p:cNvPicPr>
              <a:picLocks noChangeAspect="1"/>
            </p:cNvPicPr>
            <p:nvPr/>
          </p:nvPicPr>
          <p:blipFill rotWithShape="1">
            <a:blip r:embed="rId2"/>
            <a:srcRect b="70895"/>
            <a:stretch/>
          </p:blipFill>
          <p:spPr>
            <a:xfrm>
              <a:off x="5187462" y="1466857"/>
              <a:ext cx="6781800" cy="1460982"/>
            </a:xfrm>
            <a:prstGeom prst="rect">
              <a:avLst/>
            </a:prstGeom>
          </p:spPr>
        </p:pic>
        <p:pic>
          <p:nvPicPr>
            <p:cNvPr id="11" name="Picture 10">
              <a:extLst>
                <a:ext uri="{FF2B5EF4-FFF2-40B4-BE49-F238E27FC236}">
                  <a16:creationId xmlns:a16="http://schemas.microsoft.com/office/drawing/2014/main" id="{6EE8E50A-21A4-1842-B8DE-04164467226F}"/>
                </a:ext>
              </a:extLst>
            </p:cNvPr>
            <p:cNvPicPr>
              <a:picLocks noChangeAspect="1"/>
            </p:cNvPicPr>
            <p:nvPr/>
          </p:nvPicPr>
          <p:blipFill rotWithShape="1">
            <a:blip r:embed="rId2"/>
            <a:srcRect t="75940"/>
            <a:stretch/>
          </p:blipFill>
          <p:spPr>
            <a:xfrm>
              <a:off x="5187462" y="4183418"/>
              <a:ext cx="6781800" cy="1207725"/>
            </a:xfrm>
            <a:prstGeom prst="rect">
              <a:avLst/>
            </a:prstGeom>
          </p:spPr>
        </p:pic>
        <p:pic>
          <p:nvPicPr>
            <p:cNvPr id="12" name="Picture 11">
              <a:extLst>
                <a:ext uri="{FF2B5EF4-FFF2-40B4-BE49-F238E27FC236}">
                  <a16:creationId xmlns:a16="http://schemas.microsoft.com/office/drawing/2014/main" id="{956613F3-1B40-2541-F993-4309BCF3C994}"/>
                </a:ext>
              </a:extLst>
            </p:cNvPr>
            <p:cNvPicPr>
              <a:picLocks noChangeAspect="1"/>
            </p:cNvPicPr>
            <p:nvPr/>
          </p:nvPicPr>
          <p:blipFill rotWithShape="1">
            <a:blip r:embed="rId2"/>
            <a:srcRect t="41242" b="37335"/>
            <a:stretch/>
          </p:blipFill>
          <p:spPr>
            <a:xfrm>
              <a:off x="5187462" y="3196123"/>
              <a:ext cx="6781800" cy="1075354"/>
            </a:xfrm>
            <a:prstGeom prst="rect">
              <a:avLst/>
            </a:prstGeom>
          </p:spPr>
        </p:pic>
      </p:grpSp>
      <p:sp>
        <p:nvSpPr>
          <p:cNvPr id="13" name="TextBox 12">
            <a:extLst>
              <a:ext uri="{FF2B5EF4-FFF2-40B4-BE49-F238E27FC236}">
                <a16:creationId xmlns:a16="http://schemas.microsoft.com/office/drawing/2014/main" id="{B3E1BEB6-8B4D-55C2-07B7-040B48F80808}"/>
              </a:ext>
            </a:extLst>
          </p:cNvPr>
          <p:cNvSpPr txBox="1"/>
          <p:nvPr/>
        </p:nvSpPr>
        <p:spPr>
          <a:xfrm>
            <a:off x="8092195" y="3847191"/>
            <a:ext cx="2460962" cy="261610"/>
          </a:xfrm>
          <a:prstGeom prst="rect">
            <a:avLst/>
          </a:prstGeom>
          <a:noFill/>
        </p:spPr>
        <p:txBody>
          <a:bodyPr wrap="square" rtlCol="0">
            <a:spAutoFit/>
          </a:bodyPr>
          <a:lstStyle/>
          <a:p>
            <a:r>
              <a:rPr lang="en-US" sz="1100" dirty="0"/>
              <a:t>Google</a:t>
            </a:r>
          </a:p>
        </p:txBody>
      </p:sp>
    </p:spTree>
    <p:extLst>
      <p:ext uri="{BB962C8B-B14F-4D97-AF65-F5344CB8AC3E}">
        <p14:creationId xmlns:p14="http://schemas.microsoft.com/office/powerpoint/2010/main" val="7080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BB6D9-0D3B-7267-94D2-40D7D7B723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531EA0-4767-2C38-CDF1-8DE22B3C1330}"/>
              </a:ext>
            </a:extLst>
          </p:cNvPr>
          <p:cNvSpPr>
            <a:spLocks noGrp="1"/>
          </p:cNvSpPr>
          <p:nvPr>
            <p:ph type="title"/>
          </p:nvPr>
        </p:nvSpPr>
        <p:spPr/>
        <p:txBody>
          <a:bodyPr/>
          <a:lstStyle/>
          <a:p>
            <a:r>
              <a:rPr lang="en-US" dirty="0">
                <a:solidFill>
                  <a:srgbClr val="191300"/>
                </a:solidFill>
              </a:rPr>
              <a:t>Generative Adversarial Networks</a:t>
            </a:r>
            <a:endParaRPr lang="en-US" dirty="0"/>
          </a:p>
        </p:txBody>
      </p:sp>
      <p:sp>
        <p:nvSpPr>
          <p:cNvPr id="6" name="Text Placeholder 1">
            <a:extLst>
              <a:ext uri="{FF2B5EF4-FFF2-40B4-BE49-F238E27FC236}">
                <a16:creationId xmlns:a16="http://schemas.microsoft.com/office/drawing/2014/main" id="{F424E339-FB4C-6415-C46E-8F88D853C5E7}"/>
              </a:ext>
            </a:extLst>
          </p:cNvPr>
          <p:cNvSpPr>
            <a:spLocks noGrp="1"/>
          </p:cNvSpPr>
          <p:nvPr>
            <p:ph type="body" idx="1"/>
          </p:nvPr>
        </p:nvSpPr>
        <p:spPr>
          <a:xfrm>
            <a:off x="447923" y="1305217"/>
            <a:ext cx="3512418" cy="2365901"/>
          </a:xfrm>
        </p:spPr>
        <p:txBody>
          <a:bodyPr/>
          <a:lstStyle/>
          <a:p>
            <a:pPr>
              <a:buSzPct val="100000"/>
            </a:pPr>
            <a:r>
              <a:rPr lang="en-US" sz="1800" b="0" dirty="0"/>
              <a:t>The generator learns to generate plausible data</a:t>
            </a:r>
          </a:p>
          <a:p>
            <a:pPr lvl="1">
              <a:buSzPct val="100000"/>
            </a:pPr>
            <a:r>
              <a:rPr lang="en-US" sz="1400" b="0" dirty="0"/>
              <a:t>Its job is to fool the discriminator</a:t>
            </a:r>
          </a:p>
          <a:p>
            <a:pPr>
              <a:buSzPct val="100000"/>
            </a:pPr>
            <a:r>
              <a:rPr lang="en-US" sz="1800" b="0" dirty="0"/>
              <a:t>The discriminator learns to distinguish the generator’s data from real data</a:t>
            </a:r>
          </a:p>
          <a:p>
            <a:pPr lvl="1">
              <a:buSzPct val="100000"/>
            </a:pPr>
            <a:r>
              <a:rPr lang="en-US" sz="1400" b="0" dirty="0"/>
              <a:t>Its job is to detect data from the generator</a:t>
            </a:r>
          </a:p>
          <a:p>
            <a:pPr>
              <a:buSzPct val="100000"/>
            </a:pPr>
            <a:endParaRPr lang="en-US" sz="2200" b="0" dirty="0"/>
          </a:p>
        </p:txBody>
      </p:sp>
      <p:grpSp>
        <p:nvGrpSpPr>
          <p:cNvPr id="9" name="Group 8">
            <a:extLst>
              <a:ext uri="{FF2B5EF4-FFF2-40B4-BE49-F238E27FC236}">
                <a16:creationId xmlns:a16="http://schemas.microsoft.com/office/drawing/2014/main" id="{A8533315-89B0-41B4-F7F7-7779BF5DE7EE}"/>
              </a:ext>
            </a:extLst>
          </p:cNvPr>
          <p:cNvGrpSpPr/>
          <p:nvPr/>
        </p:nvGrpSpPr>
        <p:grpSpPr>
          <a:xfrm>
            <a:off x="4287739" y="1296308"/>
            <a:ext cx="4408338" cy="2550883"/>
            <a:chOff x="5187462" y="1466857"/>
            <a:chExt cx="6781800" cy="3924286"/>
          </a:xfrm>
        </p:grpSpPr>
        <p:pic>
          <p:nvPicPr>
            <p:cNvPr id="10" name="Picture 9">
              <a:extLst>
                <a:ext uri="{FF2B5EF4-FFF2-40B4-BE49-F238E27FC236}">
                  <a16:creationId xmlns:a16="http://schemas.microsoft.com/office/drawing/2014/main" id="{50BAD8E2-F5C5-E1B9-F14F-206A70D66BD2}"/>
                </a:ext>
              </a:extLst>
            </p:cNvPr>
            <p:cNvPicPr>
              <a:picLocks noChangeAspect="1"/>
            </p:cNvPicPr>
            <p:nvPr/>
          </p:nvPicPr>
          <p:blipFill rotWithShape="1">
            <a:blip r:embed="rId2"/>
            <a:srcRect b="70895"/>
            <a:stretch/>
          </p:blipFill>
          <p:spPr>
            <a:xfrm>
              <a:off x="5187462" y="1466857"/>
              <a:ext cx="6781800" cy="1460982"/>
            </a:xfrm>
            <a:prstGeom prst="rect">
              <a:avLst/>
            </a:prstGeom>
          </p:spPr>
        </p:pic>
        <p:pic>
          <p:nvPicPr>
            <p:cNvPr id="11" name="Picture 10">
              <a:extLst>
                <a:ext uri="{FF2B5EF4-FFF2-40B4-BE49-F238E27FC236}">
                  <a16:creationId xmlns:a16="http://schemas.microsoft.com/office/drawing/2014/main" id="{4F81CBE5-5B84-ECF2-23FA-A26710D157F1}"/>
                </a:ext>
              </a:extLst>
            </p:cNvPr>
            <p:cNvPicPr>
              <a:picLocks noChangeAspect="1"/>
            </p:cNvPicPr>
            <p:nvPr/>
          </p:nvPicPr>
          <p:blipFill rotWithShape="1">
            <a:blip r:embed="rId2"/>
            <a:srcRect t="75940"/>
            <a:stretch/>
          </p:blipFill>
          <p:spPr>
            <a:xfrm>
              <a:off x="5187462" y="4183418"/>
              <a:ext cx="6781800" cy="1207725"/>
            </a:xfrm>
            <a:prstGeom prst="rect">
              <a:avLst/>
            </a:prstGeom>
          </p:spPr>
        </p:pic>
        <p:pic>
          <p:nvPicPr>
            <p:cNvPr id="12" name="Picture 11">
              <a:extLst>
                <a:ext uri="{FF2B5EF4-FFF2-40B4-BE49-F238E27FC236}">
                  <a16:creationId xmlns:a16="http://schemas.microsoft.com/office/drawing/2014/main" id="{63180C99-F9E6-7F64-436C-6C6928807D4B}"/>
                </a:ext>
              </a:extLst>
            </p:cNvPr>
            <p:cNvPicPr>
              <a:picLocks noChangeAspect="1"/>
            </p:cNvPicPr>
            <p:nvPr/>
          </p:nvPicPr>
          <p:blipFill rotWithShape="1">
            <a:blip r:embed="rId2"/>
            <a:srcRect t="41242" b="37335"/>
            <a:stretch/>
          </p:blipFill>
          <p:spPr>
            <a:xfrm>
              <a:off x="5187462" y="3196123"/>
              <a:ext cx="6781800" cy="1075354"/>
            </a:xfrm>
            <a:prstGeom prst="rect">
              <a:avLst/>
            </a:prstGeom>
          </p:spPr>
        </p:pic>
      </p:grpSp>
      <p:sp>
        <p:nvSpPr>
          <p:cNvPr id="13" name="TextBox 12">
            <a:extLst>
              <a:ext uri="{FF2B5EF4-FFF2-40B4-BE49-F238E27FC236}">
                <a16:creationId xmlns:a16="http://schemas.microsoft.com/office/drawing/2014/main" id="{F6D0AE99-A77F-5DAE-2EB0-5475D4FB6B48}"/>
              </a:ext>
            </a:extLst>
          </p:cNvPr>
          <p:cNvSpPr txBox="1"/>
          <p:nvPr/>
        </p:nvSpPr>
        <p:spPr>
          <a:xfrm>
            <a:off x="8092195" y="3847191"/>
            <a:ext cx="2460962" cy="261610"/>
          </a:xfrm>
          <a:prstGeom prst="rect">
            <a:avLst/>
          </a:prstGeom>
          <a:noFill/>
        </p:spPr>
        <p:txBody>
          <a:bodyPr wrap="square" rtlCol="0">
            <a:spAutoFit/>
          </a:bodyPr>
          <a:lstStyle/>
          <a:p>
            <a:r>
              <a:rPr lang="en-US" sz="1100" dirty="0"/>
              <a:t>Google</a:t>
            </a:r>
          </a:p>
        </p:txBody>
      </p:sp>
    </p:spTree>
    <p:extLst>
      <p:ext uri="{BB962C8B-B14F-4D97-AF65-F5344CB8AC3E}">
        <p14:creationId xmlns:p14="http://schemas.microsoft.com/office/powerpoint/2010/main" val="720164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BF58F-6436-E308-3C2D-6E905CEA5D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044D80-8E78-1350-6DFF-10DEB8C1D8FC}"/>
              </a:ext>
            </a:extLst>
          </p:cNvPr>
          <p:cNvSpPr>
            <a:spLocks noGrp="1"/>
          </p:cNvSpPr>
          <p:nvPr>
            <p:ph type="title"/>
          </p:nvPr>
        </p:nvSpPr>
        <p:spPr/>
        <p:txBody>
          <a:bodyPr/>
          <a:lstStyle/>
          <a:p>
            <a:r>
              <a:rPr lang="en-US" dirty="0">
                <a:solidFill>
                  <a:srgbClr val="191300"/>
                </a:solidFill>
              </a:rPr>
              <a:t>Generative Adversarial Networks</a:t>
            </a:r>
            <a:endParaRPr lang="en-US" dirty="0"/>
          </a:p>
        </p:txBody>
      </p:sp>
      <p:pic>
        <p:nvPicPr>
          <p:cNvPr id="5" name="Picture 2" descr="deepfake samsung ai GIF by Cheezburger">
            <a:extLst>
              <a:ext uri="{FF2B5EF4-FFF2-40B4-BE49-F238E27FC236}">
                <a16:creationId xmlns:a16="http://schemas.microsoft.com/office/drawing/2014/main" id="{21F8F401-6200-1A28-3452-8050487F61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9863" y="2571750"/>
            <a:ext cx="3015125" cy="1696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epfake - Wikipedia">
            <a:extLst>
              <a:ext uri="{FF2B5EF4-FFF2-40B4-BE49-F238E27FC236}">
                <a16:creationId xmlns:a16="http://schemas.microsoft.com/office/drawing/2014/main" id="{B95C02FB-73B3-2715-43C0-EB2FABC7DA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0738" y="1114661"/>
            <a:ext cx="2315858" cy="1480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eepfake Videos Are Getting Impossibly Good | Gizmodo UK">
            <a:extLst>
              <a:ext uri="{FF2B5EF4-FFF2-40B4-BE49-F238E27FC236}">
                <a16:creationId xmlns:a16="http://schemas.microsoft.com/office/drawing/2014/main" id="{6A5EEB4A-C10E-B7CF-9EF4-A29CD08F43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71976" y="2689657"/>
            <a:ext cx="2942945" cy="1655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4E6C8B-8B6D-BAE7-CD04-42F63A90743B}"/>
              </a:ext>
            </a:extLst>
          </p:cNvPr>
          <p:cNvSpPr txBox="1"/>
          <p:nvPr/>
        </p:nvSpPr>
        <p:spPr>
          <a:xfrm>
            <a:off x="8424192" y="4267758"/>
            <a:ext cx="2460962" cy="261610"/>
          </a:xfrm>
          <a:prstGeom prst="rect">
            <a:avLst/>
          </a:prstGeom>
          <a:noFill/>
        </p:spPr>
        <p:txBody>
          <a:bodyPr wrap="square" rtlCol="0">
            <a:spAutoFit/>
          </a:bodyPr>
          <a:lstStyle/>
          <a:p>
            <a:r>
              <a:rPr lang="en-US" sz="1100" dirty="0"/>
              <a:t>Kim et al</a:t>
            </a:r>
          </a:p>
        </p:txBody>
      </p:sp>
      <p:sp>
        <p:nvSpPr>
          <p:cNvPr id="15" name="TextBox 14">
            <a:extLst>
              <a:ext uri="{FF2B5EF4-FFF2-40B4-BE49-F238E27FC236}">
                <a16:creationId xmlns:a16="http://schemas.microsoft.com/office/drawing/2014/main" id="{F4E13BA7-FF3D-44D9-D1CD-679E77822D5E}"/>
              </a:ext>
            </a:extLst>
          </p:cNvPr>
          <p:cNvSpPr txBox="1"/>
          <p:nvPr/>
        </p:nvSpPr>
        <p:spPr>
          <a:xfrm>
            <a:off x="3103125" y="4214258"/>
            <a:ext cx="2460962" cy="261610"/>
          </a:xfrm>
          <a:prstGeom prst="rect">
            <a:avLst/>
          </a:prstGeom>
          <a:noFill/>
        </p:spPr>
        <p:txBody>
          <a:bodyPr wrap="square" rtlCol="0">
            <a:spAutoFit/>
          </a:bodyPr>
          <a:lstStyle/>
          <a:p>
            <a:r>
              <a:rPr lang="en-US" sz="1100" dirty="0"/>
              <a:t>Samsung</a:t>
            </a:r>
          </a:p>
        </p:txBody>
      </p:sp>
      <p:sp>
        <p:nvSpPr>
          <p:cNvPr id="16" name="TextBox 15">
            <a:extLst>
              <a:ext uri="{FF2B5EF4-FFF2-40B4-BE49-F238E27FC236}">
                <a16:creationId xmlns:a16="http://schemas.microsoft.com/office/drawing/2014/main" id="{7B2EE9A9-A7F1-3812-31A8-9A5136837406}"/>
              </a:ext>
            </a:extLst>
          </p:cNvPr>
          <p:cNvSpPr txBox="1"/>
          <p:nvPr/>
        </p:nvSpPr>
        <p:spPr>
          <a:xfrm>
            <a:off x="6236596" y="1114661"/>
            <a:ext cx="2460962" cy="261610"/>
          </a:xfrm>
          <a:prstGeom prst="rect">
            <a:avLst/>
          </a:prstGeom>
          <a:noFill/>
        </p:spPr>
        <p:txBody>
          <a:bodyPr wrap="square" rtlCol="0">
            <a:spAutoFit/>
          </a:bodyPr>
          <a:lstStyle/>
          <a:p>
            <a:r>
              <a:rPr lang="en-US" sz="1100" dirty="0" err="1"/>
              <a:t>Derpfakes</a:t>
            </a:r>
            <a:endParaRPr lang="en-US" sz="1100" dirty="0"/>
          </a:p>
        </p:txBody>
      </p:sp>
    </p:spTree>
    <p:extLst>
      <p:ext uri="{BB962C8B-B14F-4D97-AF65-F5344CB8AC3E}">
        <p14:creationId xmlns:p14="http://schemas.microsoft.com/office/powerpoint/2010/main" val="37532018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1EAAA-DB89-614B-606D-DFF94C47BD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FCC2AD-37B6-A548-FC9A-EE8F9E1803E6}"/>
              </a:ext>
            </a:extLst>
          </p:cNvPr>
          <p:cNvSpPr>
            <a:spLocks noGrp="1"/>
          </p:cNvSpPr>
          <p:nvPr>
            <p:ph type="title"/>
          </p:nvPr>
        </p:nvSpPr>
        <p:spPr/>
        <p:txBody>
          <a:bodyPr/>
          <a:lstStyle/>
          <a:p>
            <a:r>
              <a:rPr lang="en-US" dirty="0">
                <a:solidFill>
                  <a:srgbClr val="191300"/>
                </a:solidFill>
              </a:rPr>
              <a:t>Generative Adversarial Networks</a:t>
            </a:r>
            <a:endParaRPr lang="en-US" dirty="0"/>
          </a:p>
        </p:txBody>
      </p:sp>
      <p:pic>
        <p:nvPicPr>
          <p:cNvPr id="4" name="Picture 3">
            <a:hlinkClick r:id="rId2"/>
            <a:extLst>
              <a:ext uri="{FF2B5EF4-FFF2-40B4-BE49-F238E27FC236}">
                <a16:creationId xmlns:a16="http://schemas.microsoft.com/office/drawing/2014/main" id="{5D57BCEE-A67D-2B3D-0D10-ADE74159F1CA}"/>
              </a:ext>
            </a:extLst>
          </p:cNvPr>
          <p:cNvPicPr>
            <a:picLocks noChangeAspect="1"/>
          </p:cNvPicPr>
          <p:nvPr/>
        </p:nvPicPr>
        <p:blipFill>
          <a:blip r:embed="rId3"/>
          <a:stretch>
            <a:fillRect/>
          </a:stretch>
        </p:blipFill>
        <p:spPr>
          <a:xfrm>
            <a:off x="447922" y="1501989"/>
            <a:ext cx="5364904" cy="555411"/>
          </a:xfrm>
          <a:prstGeom prst="rect">
            <a:avLst/>
          </a:prstGeom>
          <a:ln>
            <a:solidFill>
              <a:schemeClr val="tx1"/>
            </a:solidFill>
          </a:ln>
        </p:spPr>
      </p:pic>
      <p:pic>
        <p:nvPicPr>
          <p:cNvPr id="9" name="Picture 8">
            <a:hlinkClick r:id="rId4"/>
            <a:extLst>
              <a:ext uri="{FF2B5EF4-FFF2-40B4-BE49-F238E27FC236}">
                <a16:creationId xmlns:a16="http://schemas.microsoft.com/office/drawing/2014/main" id="{696417DE-B8C0-BB7C-95A5-096A7BB2AACB}"/>
              </a:ext>
            </a:extLst>
          </p:cNvPr>
          <p:cNvPicPr>
            <a:picLocks noChangeAspect="1"/>
          </p:cNvPicPr>
          <p:nvPr/>
        </p:nvPicPr>
        <p:blipFill>
          <a:blip r:embed="rId5"/>
          <a:stretch>
            <a:fillRect/>
          </a:stretch>
        </p:blipFill>
        <p:spPr>
          <a:xfrm>
            <a:off x="4546476" y="2287544"/>
            <a:ext cx="3205549" cy="2003468"/>
          </a:xfrm>
          <a:prstGeom prst="rect">
            <a:avLst/>
          </a:prstGeom>
        </p:spPr>
      </p:pic>
    </p:spTree>
    <p:extLst>
      <p:ext uri="{BB962C8B-B14F-4D97-AF65-F5344CB8AC3E}">
        <p14:creationId xmlns:p14="http://schemas.microsoft.com/office/powerpoint/2010/main" val="12135333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ED7D8-0474-9E2C-A98F-B5989F68D5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FD0D34-2BE5-5653-C36C-9FA870528278}"/>
              </a:ext>
            </a:extLst>
          </p:cNvPr>
          <p:cNvSpPr>
            <a:spLocks noGrp="1"/>
          </p:cNvSpPr>
          <p:nvPr>
            <p:ph type="title"/>
          </p:nvPr>
        </p:nvSpPr>
        <p:spPr/>
        <p:txBody>
          <a:bodyPr/>
          <a:lstStyle/>
          <a:p>
            <a:r>
              <a:rPr lang="en-US" dirty="0">
                <a:solidFill>
                  <a:srgbClr val="191300"/>
                </a:solidFill>
              </a:rPr>
              <a:t>Transformers</a:t>
            </a:r>
            <a:endParaRPr lang="en-US" dirty="0"/>
          </a:p>
        </p:txBody>
      </p:sp>
      <p:sp>
        <p:nvSpPr>
          <p:cNvPr id="6" name="Text Placeholder 1">
            <a:extLst>
              <a:ext uri="{FF2B5EF4-FFF2-40B4-BE49-F238E27FC236}">
                <a16:creationId xmlns:a16="http://schemas.microsoft.com/office/drawing/2014/main" id="{E22CB413-3ED5-23F3-A918-897A87724CE1}"/>
              </a:ext>
            </a:extLst>
          </p:cNvPr>
          <p:cNvSpPr>
            <a:spLocks noGrp="1"/>
          </p:cNvSpPr>
          <p:nvPr>
            <p:ph type="body" idx="1"/>
          </p:nvPr>
        </p:nvSpPr>
        <p:spPr>
          <a:xfrm>
            <a:off x="447923" y="1305217"/>
            <a:ext cx="8197114" cy="2365901"/>
          </a:xfrm>
        </p:spPr>
        <p:txBody>
          <a:bodyPr/>
          <a:lstStyle/>
          <a:p>
            <a:pPr>
              <a:buSzPct val="100000"/>
            </a:pPr>
            <a:r>
              <a:rPr lang="en-US" sz="1800" b="0" dirty="0"/>
              <a:t>Basis of much of modern “AI” and LLMs</a:t>
            </a:r>
          </a:p>
          <a:p>
            <a:pPr>
              <a:buSzPct val="100000"/>
            </a:pPr>
            <a:endParaRPr lang="en-US" sz="1800" b="0" dirty="0"/>
          </a:p>
        </p:txBody>
      </p:sp>
    </p:spTree>
    <p:extLst>
      <p:ext uri="{BB962C8B-B14F-4D97-AF65-F5344CB8AC3E}">
        <p14:creationId xmlns:p14="http://schemas.microsoft.com/office/powerpoint/2010/main" val="868380602"/>
      </p:ext>
    </p:extLst>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5590</TotalTime>
  <Words>3204</Words>
  <Application>Microsoft Office PowerPoint</Application>
  <PresentationFormat>On-screen Show (16:9)</PresentationFormat>
  <Paragraphs>623</Paragraphs>
  <Slides>105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Open Sans</vt:lpstr>
      <vt:lpstr>Merriweather Sans</vt:lpstr>
      <vt:lpstr>Calibri</vt:lpstr>
      <vt:lpstr>Encode Sans Black</vt:lpstr>
      <vt:lpstr>Arial</vt:lpstr>
      <vt:lpstr>1_Custom Design</vt:lpstr>
      <vt:lpstr>ISEA Week 6 – Machine Learning Applications</vt:lpstr>
      <vt:lpstr>Recap</vt:lpstr>
      <vt:lpstr>A Data Scientist</vt:lpstr>
      <vt:lpstr>A Data Scientist</vt:lpstr>
      <vt:lpstr>Models for Predictions</vt:lpstr>
      <vt:lpstr>Models for Predictions</vt:lpstr>
      <vt:lpstr>“Flavors” of Machine Learning</vt:lpstr>
      <vt:lpstr>Designing for Prediction: Key Ideas</vt:lpstr>
      <vt:lpstr>The ML Dilemma</vt:lpstr>
      <vt:lpstr>Training, Validation, and Test Data</vt:lpstr>
      <vt:lpstr>Bootstrapping</vt:lpstr>
      <vt:lpstr>K-Fold Cross Validation</vt:lpstr>
      <vt:lpstr>Evaluation Metrics</vt:lpstr>
      <vt:lpstr>Baselines</vt:lpstr>
      <vt:lpstr>Ethics</vt:lpstr>
      <vt:lpstr>In The News</vt:lpstr>
      <vt:lpstr>In The News</vt:lpstr>
      <vt:lpstr>Outline</vt:lpstr>
      <vt:lpstr>You Will Need…</vt:lpstr>
      <vt:lpstr>Notebook</vt:lpstr>
      <vt:lpstr>Break</vt:lpstr>
      <vt:lpstr>Break</vt:lpstr>
      <vt:lpstr>Break</vt:lpstr>
      <vt:lpstr>Break</vt:lpstr>
      <vt:lpstr>Neurons</vt:lpstr>
      <vt:lpstr>Neurons</vt:lpstr>
      <vt:lpstr>Neurons</vt:lpstr>
      <vt:lpstr>Neurons</vt:lpstr>
      <vt:lpstr>Neurons</vt:lpstr>
      <vt:lpstr>Neurons</vt:lpstr>
      <vt:lpstr>The Perceptron</vt:lpstr>
      <vt:lpstr>The Perceptron</vt:lpstr>
      <vt:lpstr>The Perceptron</vt:lpstr>
      <vt:lpstr>The Perceptron</vt:lpstr>
      <vt:lpstr>The Perceptron</vt:lpstr>
      <vt:lpstr>The Perceptron</vt:lpstr>
      <vt:lpstr>Perceptrons For Logic</vt:lpstr>
      <vt:lpstr>Perceptrons For Logic</vt:lpstr>
      <vt:lpstr>Perceptrons For Logic</vt:lpstr>
      <vt:lpstr>Perceptrons For Logic</vt:lpstr>
      <vt:lpstr>Perceptrons For Logic</vt:lpstr>
      <vt:lpstr>How Perceptrons Learned</vt:lpstr>
      <vt:lpstr>How Perceptrons Learned</vt:lpstr>
      <vt:lpstr>How Perceptrons Learned</vt:lpstr>
      <vt:lpstr>Perceptrons For Logic</vt:lpstr>
      <vt:lpstr>Perceptrons For Logic</vt:lpstr>
      <vt:lpstr>The First “AI Winter”</vt:lpstr>
      <vt:lpstr>The Thaw of The First “AI Winter”</vt:lpstr>
      <vt:lpstr>Multi-Layer Networks</vt:lpstr>
      <vt:lpstr>Multi-Layer Networks</vt:lpstr>
      <vt:lpstr>Multi-Layer Networks</vt:lpstr>
      <vt:lpstr>Multi-Layer Networks</vt:lpstr>
      <vt:lpstr>Taking A Step Back</vt:lpstr>
      <vt:lpstr>Taking A Step Back</vt:lpstr>
      <vt:lpstr>Training Multi-Layer Networks</vt:lpstr>
      <vt:lpstr>Training Multi-Layer Networks</vt:lpstr>
      <vt:lpstr>Training Multi-Layer Networks</vt:lpstr>
      <vt:lpstr>Training Multi-Layer Networks</vt:lpstr>
      <vt:lpstr>Training Multi-Layer Networks</vt:lpstr>
      <vt:lpstr>Training Multi-Layer Networks</vt:lpstr>
      <vt:lpstr>Training Multi-Layer Networks</vt:lpstr>
      <vt:lpstr>The Second AI Winter</vt:lpstr>
      <vt:lpstr>The Second “AI Spring”</vt:lpstr>
      <vt:lpstr>The Second “AI Spring”</vt:lpstr>
      <vt:lpstr>The Second “AI Spring”</vt:lpstr>
      <vt:lpstr>The Second “AI Spring”</vt:lpstr>
      <vt:lpstr>The Second “AI Spring”</vt:lpstr>
      <vt:lpstr>The Second “AI Spring”</vt:lpstr>
      <vt:lpstr>The Second “AI Spring”</vt:lpstr>
      <vt:lpstr>Break</vt:lpstr>
      <vt:lpstr>Flavors Of Neural Networks</vt:lpstr>
      <vt:lpstr>Autoencoders</vt:lpstr>
      <vt:lpstr>Autoencoders</vt:lpstr>
      <vt:lpstr>Autoencoders</vt:lpstr>
      <vt:lpstr>Convolutional Neural Networks</vt:lpstr>
      <vt:lpstr>Convolutional Layer</vt:lpstr>
      <vt:lpstr>Convolutional Layer</vt:lpstr>
      <vt:lpstr>Convolutional Layer</vt:lpstr>
      <vt:lpstr>Convolutional Neural Networks</vt:lpstr>
      <vt:lpstr>Recurrent Neural Networks</vt:lpstr>
      <vt:lpstr>Recurrent Neural Networks</vt:lpstr>
      <vt:lpstr>Recurrent Neural Networks</vt:lpstr>
      <vt:lpstr>Recurrent Neural Networks</vt:lpstr>
      <vt:lpstr>Recurrent Neural Networks</vt:lpstr>
      <vt:lpstr>Recurrent Neural Networks</vt:lpstr>
      <vt:lpstr>Recurrent Neural Networks</vt:lpstr>
      <vt:lpstr>Recurrent Neural Networks</vt:lpstr>
      <vt:lpstr>Recurrent Neural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Transformers</vt:lpstr>
      <vt:lpstr>Transformers</vt:lpstr>
      <vt:lpstr>Transformers</vt:lpstr>
      <vt:lpstr>Transformers</vt:lpstr>
      <vt:lpstr>Transformers</vt:lpstr>
      <vt:lpstr>Notebook</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POWERPOINT TEMPLATE</dc:title>
  <dc:creator>Alanya Cannon</dc:creator>
  <cp:lastModifiedBy>Lovenoor Aulck</cp:lastModifiedBy>
  <cp:revision>138</cp:revision>
  <dcterms:created xsi:type="dcterms:W3CDTF">2014-10-14T00:51:43Z</dcterms:created>
  <dcterms:modified xsi:type="dcterms:W3CDTF">2024-03-01T19:20:18Z</dcterms:modified>
</cp:coreProperties>
</file>