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Lato"/>
      <p:regular r:id="rId39"/>
      <p:bold r:id="rId40"/>
      <p:italic r:id="rId41"/>
      <p:boldItalic r:id="rId42"/>
    </p:embeddedFont>
    <p:embeddedFont>
      <p:font typeface="Helvetica Neue"/>
      <p:bold r:id="rId43"/>
      <p:boldItalic r:id="rId44"/>
    </p:embeddedFont>
    <p:embeddedFont>
      <p:font typeface="Encode Sans Black"/>
      <p:bold r:id="rId45"/>
    </p:embeddedFont>
    <p:embeddedFont>
      <p:font typeface="Open Sans Light"/>
      <p:regular r:id="rId46"/>
      <p:bold r:id="rId47"/>
      <p:italic r:id="rId48"/>
      <p:boldItalic r:id="rId49"/>
    </p:embeddedFont>
    <p:embeddedFont>
      <p:font typeface="Open Sans"/>
      <p:regular r:id="rId50"/>
      <p:bold r:id="rId51"/>
      <p:italic r:id="rId52"/>
      <p:boldItalic r:id="rId53"/>
    </p:embeddedFont>
    <p:embeddedFont>
      <p:font typeface="Century Gothic"/>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6">
          <p15:clr>
            <a:srgbClr val="A4A3A4"/>
          </p15:clr>
        </p15:guide>
      </p15:sldGuideLst>
    </p:ext>
    <p:ext uri="GoogleSlidesCustomDataVersion2">
      <go:slidesCustomData xmlns:go="http://customooxmlschemas.google.com/" r:id="rId58" roundtripDataSignature="AMtx7miU9nx9Bs1jdMil0z0f5CaeM9dA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20FFE9-55A6-4034-852A-71068572BF21}">
  <a:tblStyle styleId="{BE20FFE9-55A6-4034-852A-71068572BF2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HelveticaNeue-boldItalic.fntdata"/><Relationship Id="rId43" Type="http://schemas.openxmlformats.org/officeDocument/2006/relationships/font" Target="fonts/HelveticaNeue-bold.fntdata"/><Relationship Id="rId46" Type="http://schemas.openxmlformats.org/officeDocument/2006/relationships/font" Target="fonts/OpenSansLight-regular.fntdata"/><Relationship Id="rId45" Type="http://schemas.openxmlformats.org/officeDocument/2006/relationships/font" Target="fonts/EncodeSansBla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Light-italic.fntdata"/><Relationship Id="rId47" Type="http://schemas.openxmlformats.org/officeDocument/2006/relationships/font" Target="fonts/OpenSansLight-bold.fntdata"/><Relationship Id="rId49" Type="http://schemas.openxmlformats.org/officeDocument/2006/relationships/font" Target="fonts/OpenSansLigh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Lato-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5.xml"/><Relationship Id="rId55" Type="http://schemas.openxmlformats.org/officeDocument/2006/relationships/font" Target="fonts/CenturyGothic-bold.fntdata"/><Relationship Id="rId10" Type="http://schemas.openxmlformats.org/officeDocument/2006/relationships/slide" Target="slides/slide4.xml"/><Relationship Id="rId54" Type="http://schemas.openxmlformats.org/officeDocument/2006/relationships/font" Target="fonts/CenturyGothic-regular.fntdata"/><Relationship Id="rId13" Type="http://schemas.openxmlformats.org/officeDocument/2006/relationships/slide" Target="slides/slide7.xml"/><Relationship Id="rId57" Type="http://schemas.openxmlformats.org/officeDocument/2006/relationships/font" Target="fonts/CenturyGothic-boldItalic.fntdata"/><Relationship Id="rId12" Type="http://schemas.openxmlformats.org/officeDocument/2006/relationships/slide" Target="slides/slide6.xml"/><Relationship Id="rId56" Type="http://schemas.openxmlformats.org/officeDocument/2006/relationships/font" Target="fonts/CenturyGothic-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 name="Google Shape;3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Situated in </a:t>
            </a:r>
            <a:endParaRPr/>
          </a:p>
        </p:txBody>
      </p:sp>
      <p:sp>
        <p:nvSpPr>
          <p:cNvPr id="125" name="Google Shape;12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solidFill>
                  <a:srgbClr val="000000"/>
                </a:solidFill>
                <a:latin typeface="Times"/>
                <a:ea typeface="Times"/>
                <a:cs typeface="Times"/>
                <a:sym typeface="Times"/>
              </a:rPr>
              <a:t>corpus might not be considered as being “big”, they provide enough data for computational methods to produce meaningful results but not so much data that iterative human coding becomes intractable. The dataset also includes interviewees’ research ID, demographics, job roles, and job location. </a:t>
            </a:r>
            <a:endParaRPr b="0"/>
          </a:p>
          <a:p>
            <a:pPr indent="0" lvl="0" marL="0" rtl="0" algn="l">
              <a:lnSpc>
                <a:spcPct val="100000"/>
              </a:lnSpc>
              <a:spcBef>
                <a:spcPts val="0"/>
              </a:spcBef>
              <a:spcAft>
                <a:spcPts val="0"/>
              </a:spcAft>
              <a:buSzPts val="1400"/>
              <a:buNone/>
            </a:pPr>
            <a:br>
              <a:rPr lang="en-US"/>
            </a:br>
            <a:endParaRPr/>
          </a:p>
        </p:txBody>
      </p:sp>
      <p:sp>
        <p:nvSpPr>
          <p:cNvPr id="140" name="Google Shape;14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Human coding at the center of our approach– first round of codebook development, LDA</a:t>
            </a:r>
            <a:endParaRPr/>
          </a:p>
          <a:p>
            <a:pPr indent="0" lvl="0" marL="0" rtl="0" algn="l">
              <a:lnSpc>
                <a:spcPct val="100000"/>
              </a:lnSpc>
              <a:spcBef>
                <a:spcPts val="0"/>
              </a:spcBef>
              <a:spcAft>
                <a:spcPts val="0"/>
              </a:spcAft>
              <a:buSzPts val="1400"/>
              <a:buNone/>
            </a:pPr>
            <a:r>
              <a:rPr lang="en-US"/>
              <a:t>The final codebook then feed into the human coding, asking for 3 most salient themes; and GPT-4 coding– mimick human coding behaviors. </a:t>
            </a:r>
            <a:endParaRPr/>
          </a:p>
          <a:p>
            <a:pPr indent="0" lvl="0" marL="0" rtl="0" algn="l">
              <a:lnSpc>
                <a:spcPct val="100000"/>
              </a:lnSpc>
              <a:spcBef>
                <a:spcPts val="0"/>
              </a:spcBef>
              <a:spcAft>
                <a:spcPts val="0"/>
              </a:spcAft>
              <a:buSzPts val="1400"/>
              <a:buNone/>
            </a:pPr>
            <a:r>
              <a:rPr lang="en-US"/>
              <a:t>Sentiment analysis</a:t>
            </a:r>
            <a:endParaRPr/>
          </a:p>
          <a:p>
            <a:pPr indent="0" lvl="0" marL="0" rtl="0" algn="l">
              <a:lnSpc>
                <a:spcPct val="100000"/>
              </a:lnSpc>
              <a:spcBef>
                <a:spcPts val="0"/>
              </a:spcBef>
              <a:spcAft>
                <a:spcPts val="0"/>
              </a:spcAft>
              <a:buSzPts val="1400"/>
              <a:buNone/>
            </a:pPr>
            <a:r>
              <a:rPr lang="en-US"/>
              <a:t>Lastly, we compare and evaluate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46" name="Google Shape;14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09" name="Google Shape;20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i="0" lang="en-US">
                <a:solidFill>
                  <a:srgbClr val="ECECEC"/>
                </a:solidFill>
                <a:latin typeface="Arial"/>
                <a:ea typeface="Arial"/>
                <a:cs typeface="Arial"/>
                <a:sym typeface="Arial"/>
              </a:rPr>
              <a:t>1. Hit Rate</a:t>
            </a:r>
            <a:endParaRPr/>
          </a:p>
          <a:p>
            <a:pPr indent="-298450" lvl="0" marL="457200" rtl="0" algn="l">
              <a:lnSpc>
                <a:spcPct val="100000"/>
              </a:lnSpc>
              <a:spcBef>
                <a:spcPts val="0"/>
              </a:spcBef>
              <a:spcAft>
                <a:spcPts val="0"/>
              </a:spcAft>
              <a:buSzPts val="1100"/>
              <a:buChar char="●"/>
            </a:pPr>
            <a:r>
              <a:rPr b="0" i="0" lang="en-US">
                <a:solidFill>
                  <a:srgbClr val="ECECEC"/>
                </a:solidFill>
                <a:latin typeface="Arial"/>
                <a:ea typeface="Arial"/>
                <a:cs typeface="Arial"/>
                <a:sym typeface="Arial"/>
              </a:rPr>
              <a:t>Hit rate, can be seen as a measure of how many times a system successfully recommends items of interest out of all the opportunities it had to make such recommendations. It is closely related to recall but is more commonly used in scenarios like movie or product recommendations.</a:t>
            </a:r>
            <a:endParaRPr/>
          </a:p>
          <a:p>
            <a:pPr indent="-298450" lvl="0" marL="457200" rtl="0" algn="l">
              <a:lnSpc>
                <a:spcPct val="100000"/>
              </a:lnSpc>
              <a:spcBef>
                <a:spcPts val="0"/>
              </a:spcBef>
              <a:spcAft>
                <a:spcPts val="0"/>
              </a:spcAft>
              <a:buSzPts val="1100"/>
              <a:buChar char="●"/>
            </a:pPr>
            <a:r>
              <a:rPr b="1" i="0" lang="en-US">
                <a:solidFill>
                  <a:srgbClr val="ECECEC"/>
                </a:solidFill>
                <a:latin typeface="Arial"/>
                <a:ea typeface="Arial"/>
                <a:cs typeface="Arial"/>
                <a:sym typeface="Arial"/>
              </a:rPr>
              <a:t>2. Precision: </a:t>
            </a:r>
            <a:r>
              <a:rPr b="0" i="0" lang="en-US">
                <a:solidFill>
                  <a:srgbClr val="ECECEC"/>
                </a:solidFill>
                <a:latin typeface="Arial"/>
                <a:ea typeface="Arial"/>
                <a:cs typeface="Arial"/>
                <a:sym typeface="Arial"/>
              </a:rPr>
              <a:t>Precision is the fraction of relevant instances among the retrieved instances. It is defined as: Precision=TP/TP+FP where: </a:t>
            </a:r>
            <a:r>
              <a:rPr b="1" i="0" lang="en-US">
                <a:solidFill>
                  <a:srgbClr val="ECECEC"/>
                </a:solidFill>
                <a:latin typeface="Arial"/>
                <a:ea typeface="Arial"/>
                <a:cs typeface="Arial"/>
                <a:sym typeface="Arial"/>
              </a:rPr>
              <a:t>TP</a:t>
            </a:r>
            <a:r>
              <a:rPr b="0" i="0" lang="en-US">
                <a:solidFill>
                  <a:srgbClr val="ECECEC"/>
                </a:solidFill>
                <a:latin typeface="Arial"/>
                <a:ea typeface="Arial"/>
                <a:cs typeface="Arial"/>
                <a:sym typeface="Arial"/>
              </a:rPr>
              <a:t> (True Positives) is the number of correct positive predictions; </a:t>
            </a:r>
            <a:r>
              <a:rPr b="1" i="0" lang="en-US">
                <a:solidFill>
                  <a:srgbClr val="ECECEC"/>
                </a:solidFill>
                <a:latin typeface="Arial"/>
                <a:ea typeface="Arial"/>
                <a:cs typeface="Arial"/>
                <a:sym typeface="Arial"/>
              </a:rPr>
              <a:t>FP</a:t>
            </a:r>
            <a:r>
              <a:rPr b="0" i="0" lang="en-US">
                <a:solidFill>
                  <a:srgbClr val="ECECEC"/>
                </a:solidFill>
                <a:latin typeface="Arial"/>
                <a:ea typeface="Arial"/>
                <a:cs typeface="Arial"/>
                <a:sym typeface="Arial"/>
              </a:rPr>
              <a:t> (False Positives) is the number of incorrect positive predictions. Precision thus measures the accuracy of positive predictions, indicating the percentage of your positive predictions that were correct.</a:t>
            </a:r>
            <a:endParaRPr/>
          </a:p>
          <a:p>
            <a:pPr indent="-298450" lvl="0" marL="457200" rtl="0" algn="l">
              <a:lnSpc>
                <a:spcPct val="100000"/>
              </a:lnSpc>
              <a:spcBef>
                <a:spcPts val="0"/>
              </a:spcBef>
              <a:spcAft>
                <a:spcPts val="0"/>
              </a:spcAft>
              <a:buSzPts val="1100"/>
              <a:buChar char="●"/>
            </a:pPr>
            <a:r>
              <a:rPr b="1" i="0" lang="en-US">
                <a:solidFill>
                  <a:srgbClr val="ECECEC"/>
                </a:solidFill>
                <a:latin typeface="Arial"/>
                <a:ea typeface="Arial"/>
                <a:cs typeface="Arial"/>
                <a:sym typeface="Arial"/>
              </a:rPr>
              <a:t>3. Recall: </a:t>
            </a:r>
            <a:r>
              <a:rPr b="0" i="0" lang="en-US">
                <a:solidFill>
                  <a:srgbClr val="ECECEC"/>
                </a:solidFill>
                <a:latin typeface="Arial"/>
                <a:ea typeface="Arial"/>
                <a:cs typeface="Arial"/>
                <a:sym typeface="Arial"/>
              </a:rPr>
              <a:t>Recall, also known as sensitivity or the true positive rate, is the fraction of relevant instances that have been retrieved over the total amount of relevant instances. It is defined as: Recall=TP/(TP+FN) where: </a:t>
            </a:r>
            <a:r>
              <a:rPr b="1" i="0" lang="en-US">
                <a:solidFill>
                  <a:srgbClr val="ECECEC"/>
                </a:solidFill>
                <a:latin typeface="Arial"/>
                <a:ea typeface="Arial"/>
                <a:cs typeface="Arial"/>
                <a:sym typeface="Arial"/>
              </a:rPr>
              <a:t>TP</a:t>
            </a:r>
            <a:r>
              <a:rPr b="0" i="0" lang="en-US">
                <a:solidFill>
                  <a:srgbClr val="ECECEC"/>
                </a:solidFill>
                <a:latin typeface="Arial"/>
                <a:ea typeface="Arial"/>
                <a:cs typeface="Arial"/>
                <a:sym typeface="Arial"/>
              </a:rPr>
              <a:t> (True Positives) is as defined above; </a:t>
            </a:r>
            <a:r>
              <a:rPr b="1" i="0" lang="en-US">
                <a:solidFill>
                  <a:srgbClr val="ECECEC"/>
                </a:solidFill>
                <a:latin typeface="Arial"/>
                <a:ea typeface="Arial"/>
                <a:cs typeface="Arial"/>
                <a:sym typeface="Arial"/>
              </a:rPr>
              <a:t>FN</a:t>
            </a:r>
            <a:r>
              <a:rPr b="0" i="0" lang="en-US">
                <a:solidFill>
                  <a:srgbClr val="ECECEC"/>
                </a:solidFill>
                <a:latin typeface="Arial"/>
                <a:ea typeface="Arial"/>
                <a:cs typeface="Arial"/>
                <a:sym typeface="Arial"/>
              </a:rPr>
              <a:t> (False Negatives) is the number of positive instances that were incorrectly predicted as negative.Recall measures the ability of a model to find all the relevant cases within a dataset. It is especially important in situations where the cost of missing a positive instance (such as in disease screening) is high.</a:t>
            </a:r>
            <a:endParaRPr/>
          </a:p>
          <a:p>
            <a:pPr indent="-298450" lvl="0" marL="457200" rtl="0" algn="l">
              <a:lnSpc>
                <a:spcPct val="100000"/>
              </a:lnSpc>
              <a:spcBef>
                <a:spcPts val="0"/>
              </a:spcBef>
              <a:spcAft>
                <a:spcPts val="0"/>
              </a:spcAft>
              <a:buSzPts val="1100"/>
              <a:buChar char="●"/>
            </a:pPr>
            <a:r>
              <a:rPr b="1" i="0" lang="en-US">
                <a:solidFill>
                  <a:srgbClr val="ECECEC"/>
                </a:solidFill>
                <a:latin typeface="Arial"/>
                <a:ea typeface="Arial"/>
                <a:cs typeface="Arial"/>
                <a:sym typeface="Arial"/>
              </a:rPr>
              <a:t>4. F-Score (F1 Score); </a:t>
            </a:r>
            <a:r>
              <a:rPr b="0" i="0" lang="en-US">
                <a:solidFill>
                  <a:srgbClr val="ECECEC"/>
                </a:solidFill>
                <a:latin typeface="Arial"/>
                <a:ea typeface="Arial"/>
                <a:cs typeface="Arial"/>
                <a:sym typeface="Arial"/>
              </a:rPr>
              <a:t>The F-Score, or F1 Score, is the harmonic mean of precision and recall, offering a balance between the two by taking both false positives and false negatives into account. It is defined as: F1=2×((Precision×Recall)/(Precision+Recall); The F1 Score reaches its best value at 1 (perfect precision and recall) and worst at 0. It is a useful measure when you need to balance precision and recall, often in situations where there is an uneven class distribution, or when the costs of false positives and false negatives are very different.</a:t>
            </a:r>
            <a:endParaRPr/>
          </a:p>
          <a:p>
            <a:pPr indent="-228600" lvl="0" marL="457200" rtl="0" algn="l">
              <a:lnSpc>
                <a:spcPct val="100000"/>
              </a:lnSpc>
              <a:spcBef>
                <a:spcPts val="0"/>
              </a:spcBef>
              <a:spcAft>
                <a:spcPts val="0"/>
              </a:spcAft>
              <a:buSzPts val="1100"/>
              <a:buNone/>
            </a:pPr>
            <a:r>
              <a:t/>
            </a:r>
            <a:endParaRPr b="0" i="0">
              <a:solidFill>
                <a:srgbClr val="ECECEC"/>
              </a:solidFill>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b="0" i="0">
              <a:solidFill>
                <a:srgbClr val="ECECEC"/>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US">
                <a:solidFill>
                  <a:srgbClr val="ECECEC"/>
                </a:solidFill>
                <a:latin typeface="Arial"/>
                <a:ea typeface="Arial"/>
                <a:cs typeface="Arial"/>
                <a:sym typeface="Arial"/>
              </a:rPr>
              <a:t>An AUC of 1 indicates a perfect model; an AUC of 0.5 suggests no discriminative power, equivalent to random guessing. </a:t>
            </a:r>
            <a:endParaRPr/>
          </a:p>
          <a:p>
            <a:pPr indent="-228600" lvl="0" marL="457200" rtl="0" algn="l">
              <a:lnSpc>
                <a:spcPct val="100000"/>
              </a:lnSpc>
              <a:spcBef>
                <a:spcPts val="0"/>
              </a:spcBef>
              <a:spcAft>
                <a:spcPts val="0"/>
              </a:spcAft>
              <a:buSzPts val="1100"/>
              <a:buNone/>
            </a:pPr>
            <a:r>
              <a:t/>
            </a:r>
            <a:endParaRPr b="0" i="0">
              <a:solidFill>
                <a:srgbClr val="ECECEC"/>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b="0" i="0" lang="en-US">
                <a:solidFill>
                  <a:srgbClr val="ECECEC"/>
                </a:solidFill>
                <a:latin typeface="Arial"/>
                <a:ea typeface="Arial"/>
                <a:cs typeface="Arial"/>
                <a:sym typeface="Arial"/>
              </a:rPr>
              <a:t>Cohen's Kappa is a statistic that measures inter-annotator agreement for categorical items. It is more robust than simple percent agreement calculation since it takes into account the agreement occurring by chance. Cohen's Kappa adjusts for the agreement that could happen by chance, thus providing a more accurate measure of the actual agreement between two raters or a rater and a predictive model. A kappa value of 1 indicates perfect agreement, while a value of 0 indicates agreement equivalent to chance. Negative values indicate agreement less than chance, which signifies systematic disagreement.</a:t>
            </a:r>
            <a:endParaRPr/>
          </a:p>
          <a:p>
            <a:pPr indent="0" lvl="0" marL="0" rtl="0" algn="l">
              <a:lnSpc>
                <a:spcPct val="100000"/>
              </a:lnSpc>
              <a:spcBef>
                <a:spcPts val="0"/>
              </a:spcBef>
              <a:spcAft>
                <a:spcPts val="0"/>
              </a:spcAft>
              <a:buSzPts val="1400"/>
              <a:buNone/>
            </a:pPr>
            <a:r>
              <a:t/>
            </a:r>
            <a:endParaRPr/>
          </a:p>
        </p:txBody>
      </p:sp>
      <p:sp>
        <p:nvSpPr>
          <p:cNvPr id="247" name="Google Shape;24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64" name="Google Shape;26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 name="Google Shape;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49" name="Google Shape;49;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In contrast to other clustering methods that assign documents to one topic only, LDA analysis aims to discover the latent topics across all documents, and </a:t>
            </a:r>
            <a:endParaRPr/>
          </a:p>
          <a:p>
            <a:pPr indent="0" lvl="0" marL="0" marR="0" rtl="0" algn="l">
              <a:lnSpc>
                <a:spcPct val="100000"/>
              </a:lnSpc>
              <a:spcBef>
                <a:spcPts val="0"/>
              </a:spcBef>
              <a:spcAft>
                <a:spcPts val="0"/>
              </a:spcAft>
              <a:buClr>
                <a:srgbClr val="000000"/>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a:solidFill>
                  <a:schemeClr val="dk1"/>
                </a:solidFill>
              </a:rPr>
              <a:t>Simultaneously derive the composition of topics for each text entry (each task).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US"/>
              <a:t>It is a generalization of older approach of probabilistic latent semantic analysis. </a:t>
            </a:r>
            <a:endParaRPr/>
          </a:p>
        </p:txBody>
      </p:sp>
      <p:sp>
        <p:nvSpPr>
          <p:cNvPr id="78" name="Google Shape;78;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86" name="Google Shape;86;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6"/>
          <p:cNvSpPr txBox="1"/>
          <p:nvPr>
            <p:ph type="title"/>
          </p:nvPr>
        </p:nvSpPr>
        <p:spPr>
          <a:xfrm>
            <a:off x="460375" y="644993"/>
            <a:ext cx="6972300" cy="264175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191300"/>
              </a:buClr>
              <a:buSzPts val="5000"/>
              <a:buFont typeface="Encode Sans Black"/>
              <a:buNone/>
              <a:defRPr b="1" i="0" sz="5000" u="none" cap="none" strike="noStrike">
                <a:solidFill>
                  <a:srgbClr val="191300"/>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 name="Google Shape;12;p6"/>
          <p:cNvPicPr preferRelativeResize="0"/>
          <p:nvPr/>
        </p:nvPicPr>
        <p:blipFill rotWithShape="1">
          <a:blip r:embed="rId2">
            <a:alphaModFix/>
          </a:blip>
          <a:srcRect b="0" l="0" r="0" t="0"/>
          <a:stretch/>
        </p:blipFill>
        <p:spPr>
          <a:xfrm>
            <a:off x="568081" y="3426449"/>
            <a:ext cx="1600200" cy="139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3" name="Shape 13"/>
        <p:cNvGrpSpPr/>
        <p:nvPr/>
      </p:nvGrpSpPr>
      <p:grpSpPr>
        <a:xfrm>
          <a:off x="0" y="0"/>
          <a:ext cx="0" cy="0"/>
          <a:chOff x="0" y="0"/>
          <a:chExt cx="0" cy="0"/>
        </a:xfrm>
      </p:grpSpPr>
      <p:sp>
        <p:nvSpPr>
          <p:cNvPr id="14" name="Google Shape;14;p9"/>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191300"/>
              </a:buClr>
              <a:buSzPts val="2400"/>
              <a:buFont typeface="Merriweather Sans"/>
              <a:buChar char="&gt;"/>
              <a:defRPr b="1" i="0" sz="2400" u="none" cap="none" strike="noStrike">
                <a:solidFill>
                  <a:srgbClr val="191300"/>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91300"/>
              </a:buClr>
              <a:buSzPts val="2000"/>
              <a:buFont typeface="Arial"/>
              <a:buChar char="–"/>
              <a:defRPr b="1" i="0" sz="2000" u="none" cap="none" strike="noStrike">
                <a:solidFill>
                  <a:srgbClr val="191300"/>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91300"/>
              </a:buClr>
              <a:buSzPts val="1800"/>
              <a:buFont typeface="Merriweather Sans"/>
              <a:buChar char="&gt;"/>
              <a:defRPr b="1" i="0" sz="1800" u="none" cap="none" strike="noStrike">
                <a:solidFill>
                  <a:srgbClr val="191300"/>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91300"/>
              </a:buClr>
              <a:buSzPts val="1600"/>
              <a:buFont typeface="Arial"/>
              <a:buChar char="–"/>
              <a:defRPr b="1" i="0" sz="1600" u="none" cap="none" strike="noStrike">
                <a:solidFill>
                  <a:srgbClr val="191300"/>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91300"/>
              </a:buClr>
              <a:buSzPts val="1400"/>
              <a:buFont typeface="Merriweather Sans"/>
              <a:buChar char="&gt;"/>
              <a:defRPr b="1" i="0" sz="1400" u="none" cap="none" strike="noStrike">
                <a:solidFill>
                  <a:srgbClr val="191300"/>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 name="Google Shape;16;p9"/>
          <p:cNvPicPr preferRelativeResize="0"/>
          <p:nvPr/>
        </p:nvPicPr>
        <p:blipFill rotWithShape="1">
          <a:blip r:embed="rId2">
            <a:alphaModFix/>
          </a:blip>
          <a:srcRect b="0" l="0" r="0" t="0"/>
          <a:stretch/>
        </p:blipFill>
        <p:spPr>
          <a:xfrm>
            <a:off x="549031" y="1020608"/>
            <a:ext cx="1103781" cy="963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 + Subheader + Content">
  <p:cSld name="1_Header + Subheader + Content">
    <p:spTree>
      <p:nvGrpSpPr>
        <p:cNvPr id="17" name="Shape 17"/>
        <p:cNvGrpSpPr/>
        <p:nvPr/>
      </p:nvGrpSpPr>
      <p:grpSpPr>
        <a:xfrm>
          <a:off x="0" y="0"/>
          <a:ext cx="0" cy="0"/>
          <a:chOff x="0" y="0"/>
          <a:chExt cx="0" cy="0"/>
        </a:xfrm>
      </p:grpSpPr>
      <p:sp>
        <p:nvSpPr>
          <p:cNvPr id="18" name="Google Shape;18;p42"/>
          <p:cNvSpPr txBox="1"/>
          <p:nvPr>
            <p:ph idx="1" type="body"/>
          </p:nvPr>
        </p:nvSpPr>
        <p:spPr>
          <a:xfrm>
            <a:off x="671757" y="278632"/>
            <a:ext cx="8184662" cy="743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0"/>
              </a:spcBef>
              <a:spcAft>
                <a:spcPts val="0"/>
              </a:spcAft>
              <a:buClr>
                <a:srgbClr val="000000"/>
              </a:buClr>
              <a:buSzPts val="2250"/>
              <a:buFont typeface="Arial"/>
              <a:buNone/>
              <a:defRPr b="1" i="0" sz="2250" u="none" cap="none" strike="noStrike">
                <a:solidFill>
                  <a:srgbClr val="33006F"/>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 name="Google Shape;19;p42"/>
          <p:cNvSpPr txBox="1"/>
          <p:nvPr>
            <p:ph idx="2" type="body"/>
          </p:nvPr>
        </p:nvSpPr>
        <p:spPr>
          <a:xfrm>
            <a:off x="659305" y="1740179"/>
            <a:ext cx="8197114" cy="285756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000000"/>
              </a:buClr>
              <a:buSzPts val="1800"/>
              <a:buFont typeface="Merriweather Sans"/>
              <a:buChar char="&gt;"/>
              <a:defRPr b="0" i="0" sz="1800" u="none" cap="none" strike="noStrike">
                <a:solidFill>
                  <a:schemeClr val="accent5"/>
                </a:solidFill>
                <a:latin typeface="Open Sans Light"/>
                <a:ea typeface="Open Sans Light"/>
                <a:cs typeface="Open Sans Light"/>
                <a:sym typeface="Open Sans Light"/>
              </a:defRPr>
            </a:lvl1pPr>
            <a:lvl2pPr indent="-228600" lvl="1" marL="914400" marR="0" rtl="0" algn="l">
              <a:lnSpc>
                <a:spcPct val="100000"/>
              </a:lnSpc>
              <a:spcBef>
                <a:spcPts val="0"/>
              </a:spcBef>
              <a:spcAft>
                <a:spcPts val="0"/>
              </a:spcAft>
              <a:buSzPts val="1400"/>
              <a:buNone/>
              <a:defRPr b="0" i="0" sz="1500" u="none" cap="none" strike="noStrike">
                <a:solidFill>
                  <a:schemeClr val="accent5"/>
                </a:solidFill>
                <a:latin typeface="Open Sans Light"/>
                <a:ea typeface="Open Sans Light"/>
                <a:cs typeface="Open Sans Light"/>
                <a:sym typeface="Open Sans Light"/>
              </a:defRPr>
            </a:lvl2pPr>
            <a:lvl3pPr indent="-314325" lvl="2" marL="1371600" marR="0" rtl="0" algn="l">
              <a:lnSpc>
                <a:spcPct val="100000"/>
              </a:lnSpc>
              <a:spcBef>
                <a:spcPts val="0"/>
              </a:spcBef>
              <a:spcAft>
                <a:spcPts val="0"/>
              </a:spcAft>
              <a:buClr>
                <a:srgbClr val="000000"/>
              </a:buClr>
              <a:buSzPts val="1350"/>
              <a:buFont typeface="Merriweather Sans"/>
              <a:buChar char="&gt;"/>
              <a:defRPr b="0" i="0" sz="1350" u="none" cap="none" strike="noStrike">
                <a:solidFill>
                  <a:schemeClr val="accent5"/>
                </a:solidFill>
                <a:latin typeface="Open Sans Light"/>
                <a:ea typeface="Open Sans Light"/>
                <a:cs typeface="Open Sans Light"/>
                <a:sym typeface="Open Sans Light"/>
              </a:defRPr>
            </a:lvl3pPr>
            <a:lvl4pPr indent="-228600" lvl="3" marL="1828800" marR="0" rtl="0" algn="l">
              <a:lnSpc>
                <a:spcPct val="100000"/>
              </a:lnSpc>
              <a:spcBef>
                <a:spcPts val="0"/>
              </a:spcBef>
              <a:spcAft>
                <a:spcPts val="0"/>
              </a:spcAft>
              <a:buSzPts val="1400"/>
              <a:buNone/>
              <a:defRPr b="0" i="0" sz="1200" u="none" cap="none" strike="noStrike">
                <a:solidFill>
                  <a:schemeClr val="accent5"/>
                </a:solidFill>
                <a:latin typeface="Open Sans Light"/>
                <a:ea typeface="Open Sans Light"/>
                <a:cs typeface="Open Sans Light"/>
                <a:sym typeface="Open Sans Light"/>
              </a:defRPr>
            </a:lvl4pPr>
            <a:lvl5pPr indent="-295275" lvl="4" marL="2286000" marR="0" rtl="0" algn="l">
              <a:lnSpc>
                <a:spcPct val="100000"/>
              </a:lnSpc>
              <a:spcBef>
                <a:spcPts val="0"/>
              </a:spcBef>
              <a:spcAft>
                <a:spcPts val="0"/>
              </a:spcAft>
              <a:buClr>
                <a:srgbClr val="000000"/>
              </a:buClr>
              <a:buSzPts val="1050"/>
              <a:buFont typeface="Merriweather Sans"/>
              <a:buChar char="&gt;"/>
              <a:defRPr b="0" i="0" sz="1050" u="none" cap="none" strike="noStrike">
                <a:solidFill>
                  <a:schemeClr val="accent5"/>
                </a:solidFill>
                <a:latin typeface="Open Sans Light"/>
                <a:ea typeface="Open Sans Light"/>
                <a:cs typeface="Open Sans Light"/>
                <a:sym typeface="Open Sans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20" name="Google Shape;20;p42"/>
          <p:cNvPicPr preferRelativeResize="0"/>
          <p:nvPr/>
        </p:nvPicPr>
        <p:blipFill rotWithShape="1">
          <a:blip r:embed="rId2">
            <a:alphaModFix/>
          </a:blip>
          <a:srcRect b="0" l="0" r="0" t="0"/>
          <a:stretch/>
        </p:blipFill>
        <p:spPr>
          <a:xfrm>
            <a:off x="766764" y="1022631"/>
            <a:ext cx="1103781" cy="72272"/>
          </a:xfrm>
          <a:prstGeom prst="rect">
            <a:avLst/>
          </a:prstGeom>
          <a:noFill/>
          <a:ln>
            <a:noFill/>
          </a:ln>
        </p:spPr>
      </p:pic>
      <p:sp>
        <p:nvSpPr>
          <p:cNvPr id="21" name="Google Shape;21;p42"/>
          <p:cNvSpPr txBox="1"/>
          <p:nvPr>
            <p:ph idx="3" type="body"/>
          </p:nvPr>
        </p:nvSpPr>
        <p:spPr>
          <a:xfrm>
            <a:off x="671757" y="1298001"/>
            <a:ext cx="8184662" cy="3083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1800"/>
              <a:buFont typeface="Arial"/>
              <a:buNone/>
              <a:defRPr b="0" i="0" sz="1800" u="none" cap="none" strike="noStrike">
                <a:solidFill>
                  <a:srgbClr val="33006F"/>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22" name="Google Shape;22;p42"/>
          <p:cNvPicPr preferRelativeResize="0"/>
          <p:nvPr/>
        </p:nvPicPr>
        <p:blipFill rotWithShape="1">
          <a:blip r:embed="rId3">
            <a:alphaModFix/>
          </a:blip>
          <a:srcRect b="0" l="0" r="0" t="0"/>
          <a:stretch/>
        </p:blipFill>
        <p:spPr>
          <a:xfrm>
            <a:off x="6363105" y="4838175"/>
            <a:ext cx="2425295" cy="122224"/>
          </a:xfrm>
          <a:prstGeom prst="rect">
            <a:avLst/>
          </a:prstGeom>
          <a:noFill/>
          <a:ln>
            <a:noFill/>
          </a:ln>
        </p:spPr>
      </p:pic>
      <p:pic>
        <p:nvPicPr>
          <p:cNvPr id="23" name="Google Shape;23;p42"/>
          <p:cNvPicPr preferRelativeResize="0"/>
          <p:nvPr/>
        </p:nvPicPr>
        <p:blipFill rotWithShape="1">
          <a:blip r:embed="rId4">
            <a:alphaModFix/>
          </a:blip>
          <a:srcRect b="0" l="0" r="0" t="0"/>
          <a:stretch/>
        </p:blipFill>
        <p:spPr>
          <a:xfrm>
            <a:off x="779463" y="4459390"/>
            <a:ext cx="728468" cy="60518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4" name="Shape 24"/>
        <p:cNvGrpSpPr/>
        <p:nvPr/>
      </p:nvGrpSpPr>
      <p:grpSpPr>
        <a:xfrm>
          <a:off x="0" y="0"/>
          <a:ext cx="0" cy="0"/>
          <a:chOff x="0" y="0"/>
          <a:chExt cx="0" cy="0"/>
        </a:xfrm>
      </p:grpSpPr>
      <p:sp>
        <p:nvSpPr>
          <p:cNvPr id="25" name="Google Shape;25;p43"/>
          <p:cNvSpPr txBox="1"/>
          <p:nvPr>
            <p:ph type="title"/>
          </p:nvPr>
        </p:nvSpPr>
        <p:spPr>
          <a:xfrm>
            <a:off x="671757" y="884868"/>
            <a:ext cx="6972300" cy="198131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5000"/>
              <a:buFont typeface="Encode Sans Black"/>
              <a:buNone/>
              <a:defRPr b="1" i="0" sz="3750" u="none" cap="none" strike="noStrike">
                <a:solidFill>
                  <a:schemeClr val="lt2"/>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pic>
        <p:nvPicPr>
          <p:cNvPr id="26" name="Google Shape;26;p43"/>
          <p:cNvPicPr preferRelativeResize="0"/>
          <p:nvPr/>
        </p:nvPicPr>
        <p:blipFill rotWithShape="1">
          <a:blip r:embed="rId2">
            <a:alphaModFix/>
          </a:blip>
          <a:srcRect b="0" l="0" r="0" t="0"/>
          <a:stretch/>
        </p:blipFill>
        <p:spPr>
          <a:xfrm>
            <a:off x="813588" y="3004564"/>
            <a:ext cx="2284303" cy="84578"/>
          </a:xfrm>
          <a:prstGeom prst="rect">
            <a:avLst/>
          </a:prstGeom>
          <a:noFill/>
          <a:ln>
            <a:noFill/>
          </a:ln>
        </p:spPr>
      </p:pic>
      <p:pic>
        <p:nvPicPr>
          <p:cNvPr descr="University of Washington logo" id="27" name="Google Shape;27;p43"/>
          <p:cNvPicPr preferRelativeResize="0"/>
          <p:nvPr/>
        </p:nvPicPr>
        <p:blipFill rotWithShape="1">
          <a:blip r:embed="rId3">
            <a:alphaModFix/>
          </a:blip>
          <a:srcRect b="0" l="0" r="0" t="0"/>
          <a:stretch/>
        </p:blipFill>
        <p:spPr>
          <a:xfrm>
            <a:off x="677334" y="4765676"/>
            <a:ext cx="2540000" cy="200025"/>
          </a:xfrm>
          <a:prstGeom prst="rect">
            <a:avLst/>
          </a:prstGeom>
          <a:noFill/>
          <a:ln>
            <a:noFill/>
          </a:ln>
        </p:spPr>
      </p:pic>
      <p:pic>
        <p:nvPicPr>
          <p:cNvPr descr="W logo" id="28" name="Google Shape;28;p43"/>
          <p:cNvPicPr preferRelativeResize="0"/>
          <p:nvPr/>
        </p:nvPicPr>
        <p:blipFill rotWithShape="1">
          <a:blip r:embed="rId4">
            <a:alphaModFix/>
          </a:blip>
          <a:srcRect b="0" l="0" r="0" t="0"/>
          <a:stretch/>
        </p:blipFill>
        <p:spPr>
          <a:xfrm>
            <a:off x="7445815" y="4459391"/>
            <a:ext cx="1371600" cy="6926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9" name="Shape 29"/>
        <p:cNvGrpSpPr/>
        <p:nvPr/>
      </p:nvGrpSpPr>
      <p:grpSpPr>
        <a:xfrm>
          <a:off x="0" y="0"/>
          <a:ext cx="0" cy="0"/>
          <a:chOff x="0" y="0"/>
          <a:chExt cx="0" cy="0"/>
        </a:xfrm>
      </p:grpSpPr>
      <p:sp>
        <p:nvSpPr>
          <p:cNvPr id="30" name="Google Shape;30;p44"/>
          <p:cNvSpPr txBox="1"/>
          <p:nvPr>
            <p:ph type="title"/>
          </p:nvPr>
        </p:nvSpPr>
        <p:spPr>
          <a:xfrm>
            <a:off x="671757" y="273802"/>
            <a:ext cx="8184662" cy="74883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3000"/>
              <a:buFont typeface="Encode Sans Black"/>
              <a:buNone/>
              <a:defRPr b="1" i="0" sz="2250" u="none" cap="none" strike="noStrike">
                <a:solidFill>
                  <a:schemeClr val="lt2"/>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pic>
        <p:nvPicPr>
          <p:cNvPr id="31" name="Google Shape;31;p44"/>
          <p:cNvPicPr preferRelativeResize="0"/>
          <p:nvPr/>
        </p:nvPicPr>
        <p:blipFill rotWithShape="1">
          <a:blip r:embed="rId2">
            <a:alphaModFix/>
          </a:blip>
          <a:srcRect b="0" l="0" r="0" t="0"/>
          <a:stretch/>
        </p:blipFill>
        <p:spPr>
          <a:xfrm>
            <a:off x="784225" y="1078354"/>
            <a:ext cx="1358184" cy="50288"/>
          </a:xfrm>
          <a:prstGeom prst="rect">
            <a:avLst/>
          </a:prstGeom>
          <a:noFill/>
          <a:ln>
            <a:noFill/>
          </a:ln>
        </p:spPr>
      </p:pic>
      <p:sp>
        <p:nvSpPr>
          <p:cNvPr id="32" name="Google Shape;32;p44"/>
          <p:cNvSpPr txBox="1"/>
          <p:nvPr>
            <p:ph idx="1" type="body"/>
          </p:nvPr>
        </p:nvSpPr>
        <p:spPr>
          <a:xfrm>
            <a:off x="671757" y="1298001"/>
            <a:ext cx="8184662" cy="3083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60"/>
              </a:spcBef>
              <a:spcAft>
                <a:spcPts val="0"/>
              </a:spcAft>
              <a:buClr>
                <a:srgbClr val="FFFFFF"/>
              </a:buClr>
              <a:buSzPts val="2400"/>
              <a:buFont typeface="Arial"/>
              <a:buNone/>
              <a:defRPr b="0" i="0" sz="1800" u="none" cap="none" strike="noStrike">
                <a:solidFill>
                  <a:srgbClr val="FFFFFF"/>
                </a:solidFill>
                <a:latin typeface="Arial"/>
                <a:ea typeface="Arial"/>
                <a:cs typeface="Arial"/>
                <a:sym typeface="Arial"/>
              </a:defRPr>
            </a:lvl1pPr>
            <a:lvl2pPr indent="-228600" lvl="1" marL="914400" marR="0" rtl="0" algn="l">
              <a:lnSpc>
                <a:spcPct val="100000"/>
              </a:lnSpc>
              <a:spcBef>
                <a:spcPts val="420"/>
              </a:spcBef>
              <a:spcAft>
                <a:spcPts val="0"/>
              </a:spcAft>
              <a:buClr>
                <a:srgbClr val="E8D3A2"/>
              </a:buClr>
              <a:buSzPts val="2800"/>
              <a:buFont typeface="Arial"/>
              <a:buNone/>
              <a:defRPr b="0" i="0" sz="21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360"/>
              </a:spcBef>
              <a:spcAft>
                <a:spcPts val="0"/>
              </a:spcAft>
              <a:buClr>
                <a:srgbClr val="E8D3A2"/>
              </a:buClr>
              <a:buSzPts val="2400"/>
              <a:buFont typeface="Arial"/>
              <a:buNone/>
              <a:defRPr b="0" i="0" sz="18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300"/>
              </a:spcBef>
              <a:spcAft>
                <a:spcPts val="0"/>
              </a:spcAft>
              <a:buClr>
                <a:srgbClr val="E8D3A2"/>
              </a:buClr>
              <a:buSzPts val="2000"/>
              <a:buFont typeface="Arial"/>
              <a:buNone/>
              <a:defRPr b="0" i="0" sz="15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300"/>
              </a:spcBef>
              <a:spcAft>
                <a:spcPts val="0"/>
              </a:spcAft>
              <a:buClr>
                <a:srgbClr val="E8D3A2"/>
              </a:buClr>
              <a:buSzPts val="2000"/>
              <a:buFont typeface="Arial"/>
              <a:buNone/>
              <a:defRPr b="0" i="0" sz="15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9pPr>
          </a:lstStyle>
          <a:p/>
        </p:txBody>
      </p:sp>
      <p:sp>
        <p:nvSpPr>
          <p:cNvPr id="33" name="Google Shape;33;p44"/>
          <p:cNvSpPr txBox="1"/>
          <p:nvPr>
            <p:ph idx="2" type="body"/>
          </p:nvPr>
        </p:nvSpPr>
        <p:spPr>
          <a:xfrm>
            <a:off x="659305" y="1740179"/>
            <a:ext cx="8197114" cy="285756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360"/>
              </a:spcBef>
              <a:spcAft>
                <a:spcPts val="0"/>
              </a:spcAft>
              <a:buClr>
                <a:srgbClr val="FFFFFF"/>
              </a:buClr>
              <a:buSzPts val="2400"/>
              <a:buFont typeface="Merriweather Sans"/>
              <a:buChar char="&gt;"/>
              <a:defRPr b="1" i="0" sz="18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300"/>
              </a:spcBef>
              <a:spcAft>
                <a:spcPts val="0"/>
              </a:spcAft>
              <a:buClr>
                <a:srgbClr val="FFFFFF"/>
              </a:buClr>
              <a:buSzPts val="2000"/>
              <a:buFont typeface="Arial"/>
              <a:buChar char="–"/>
              <a:defRPr b="1" i="0" sz="15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270"/>
              </a:spcBef>
              <a:spcAft>
                <a:spcPts val="0"/>
              </a:spcAft>
              <a:buClr>
                <a:srgbClr val="FFFFFF"/>
              </a:buClr>
              <a:buSzPts val="1800"/>
              <a:buFont typeface="Merriweather Sans"/>
              <a:buChar char="&gt;"/>
              <a:defRPr b="1" i="0" sz="135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240"/>
              </a:spcBef>
              <a:spcAft>
                <a:spcPts val="0"/>
              </a:spcAft>
              <a:buClr>
                <a:srgbClr val="FFFFFF"/>
              </a:buClr>
              <a:buSzPts val="1600"/>
              <a:buFont typeface="Arial"/>
              <a:buChar char="–"/>
              <a:defRPr b="1" i="0" sz="12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10"/>
              </a:spcBef>
              <a:spcAft>
                <a:spcPts val="0"/>
              </a:spcAft>
              <a:buClr>
                <a:srgbClr val="FFFFFF"/>
              </a:buClr>
              <a:buSzPts val="1400"/>
              <a:buFont typeface="Merriweather Sans"/>
              <a:buChar char="&gt;"/>
              <a:defRPr b="1" i="0" sz="105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9pPr>
          </a:lstStyle>
          <a:p/>
        </p:txBody>
      </p:sp>
      <p:pic>
        <p:nvPicPr>
          <p:cNvPr id="34" name="Google Shape;34;p44"/>
          <p:cNvPicPr preferRelativeResize="0"/>
          <p:nvPr/>
        </p:nvPicPr>
        <p:blipFill rotWithShape="1">
          <a:blip r:embed="rId3">
            <a:alphaModFix/>
          </a:blip>
          <a:srcRect b="0" l="0" r="0" t="0"/>
          <a:stretch/>
        </p:blipFill>
        <p:spPr>
          <a:xfrm>
            <a:off x="6248401" y="4765676"/>
            <a:ext cx="2540000" cy="2000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jpg"/><Relationship Id="rId10" Type="http://schemas.openxmlformats.org/officeDocument/2006/relationships/theme" Target="../theme/theme2.xml"/><Relationship Id="rId9" Type="http://schemas.openxmlformats.org/officeDocument/2006/relationships/slideLayout" Target="../slideLayouts/slideLayout5.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A purple text on a black background&#10;&#10;Description automatically generated" id="6" name="Google Shape;6;p5"/>
          <p:cNvPicPr preferRelativeResize="0"/>
          <p:nvPr/>
        </p:nvPicPr>
        <p:blipFill rotWithShape="1">
          <a:blip r:embed="rId1">
            <a:alphaModFix/>
          </a:blip>
          <a:srcRect b="13468" l="0" r="0" t="0"/>
          <a:stretch/>
        </p:blipFill>
        <p:spPr>
          <a:xfrm>
            <a:off x="2179964" y="4462911"/>
            <a:ext cx="2595310" cy="540651"/>
          </a:xfrm>
          <a:prstGeom prst="rect">
            <a:avLst/>
          </a:prstGeom>
          <a:noFill/>
          <a:ln>
            <a:noFill/>
          </a:ln>
        </p:spPr>
      </p:pic>
      <p:pic>
        <p:nvPicPr>
          <p:cNvPr descr="Blue text on a black background&#10;&#10;Description automatically generated" id="7" name="Google Shape;7;p5"/>
          <p:cNvPicPr preferRelativeResize="0"/>
          <p:nvPr/>
        </p:nvPicPr>
        <p:blipFill rotWithShape="1">
          <a:blip r:embed="rId2">
            <a:alphaModFix/>
          </a:blip>
          <a:srcRect b="0" l="0" r="0" t="0"/>
          <a:stretch/>
        </p:blipFill>
        <p:spPr>
          <a:xfrm>
            <a:off x="241242" y="4509786"/>
            <a:ext cx="1870118" cy="446903"/>
          </a:xfrm>
          <a:prstGeom prst="rect">
            <a:avLst/>
          </a:prstGeom>
          <a:noFill/>
          <a:ln>
            <a:noFill/>
          </a:ln>
        </p:spPr>
      </p:pic>
      <p:pic>
        <p:nvPicPr>
          <p:cNvPr descr="A green text on a black background&#10;&#10;Description automatically generated" id="8" name="Google Shape;8;p5"/>
          <p:cNvPicPr preferRelativeResize="0"/>
          <p:nvPr/>
        </p:nvPicPr>
        <p:blipFill rotWithShape="1">
          <a:blip r:embed="rId3">
            <a:alphaModFix/>
          </a:blip>
          <a:srcRect b="0" l="0" r="0" t="0"/>
          <a:stretch/>
        </p:blipFill>
        <p:spPr>
          <a:xfrm>
            <a:off x="7304492" y="4618318"/>
            <a:ext cx="1598266" cy="338371"/>
          </a:xfrm>
          <a:prstGeom prst="rect">
            <a:avLst/>
          </a:prstGeom>
          <a:noFill/>
          <a:ln>
            <a:noFill/>
          </a:ln>
        </p:spPr>
      </p:pic>
      <p:pic>
        <p:nvPicPr>
          <p:cNvPr descr="A logo for a university&#10;&#10;Description automatically generated" id="9" name="Google Shape;9;p5"/>
          <p:cNvPicPr preferRelativeResize="0"/>
          <p:nvPr/>
        </p:nvPicPr>
        <p:blipFill rotWithShape="1">
          <a:blip r:embed="rId4">
            <a:alphaModFix/>
          </a:blip>
          <a:srcRect b="41749" l="21010" r="13690" t="45012"/>
          <a:stretch/>
        </p:blipFill>
        <p:spPr>
          <a:xfrm>
            <a:off x="4843878" y="4411141"/>
            <a:ext cx="2392010" cy="6275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youtube.com/watch?v=zjkBMFhNj_g&amp;ab_channel=AndrejKarpathy"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deeplearning.ai/short-courses/chatgpt-prompt-engineering-for-develop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github.com/AlexLiuxx/ISEA_Session7_NLP-examplary-code/blob/main/ISEA_STM_topic_model.Rmd" TargetMode="External"/><Relationship Id="rId4" Type="http://schemas.openxmlformats.org/officeDocument/2006/relationships/hyperlink" Target="https://github.com/AlexLiuxx/ISEA_Session7_NLP-examplary-code/blob/main/ISEA_topic_label_using_openai.ipynb"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github.com/AlexLiuxx/ISEA_Session7_NLP-examplary-co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txBox="1"/>
          <p:nvPr>
            <p:ph type="title"/>
          </p:nvPr>
        </p:nvSpPr>
        <p:spPr>
          <a:xfrm>
            <a:off x="460375" y="751325"/>
            <a:ext cx="8220900" cy="3687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191300"/>
              </a:buClr>
              <a:buSzPts val="5000"/>
              <a:buFont typeface="Encode Sans Black"/>
              <a:buNone/>
            </a:pPr>
            <a:r>
              <a:rPr lang="en-US">
                <a:solidFill>
                  <a:srgbClr val="191300"/>
                </a:solidFill>
              </a:rPr>
              <a:t>Learning Theories and Learning Engineering</a:t>
            </a:r>
            <a:br>
              <a:rPr lang="en-US">
                <a:solidFill>
                  <a:srgbClr val="191300"/>
                </a:solidFill>
              </a:rPr>
            </a:br>
            <a:br>
              <a:rPr lang="en-US" sz="2400">
                <a:solidFill>
                  <a:srgbClr val="191300"/>
                </a:solidFill>
              </a:rPr>
            </a:br>
            <a:r>
              <a:rPr lang="en-US" sz="2400">
                <a:solidFill>
                  <a:srgbClr val="191300"/>
                </a:solidFill>
              </a:rPr>
              <a:t>ISEA Session 7</a:t>
            </a:r>
            <a:br>
              <a:rPr lang="en-US" sz="2400">
                <a:solidFill>
                  <a:srgbClr val="191300"/>
                </a:solidFill>
              </a:rPr>
            </a:br>
            <a:br>
              <a:rPr lang="en-US" sz="2400">
                <a:solidFill>
                  <a:srgbClr val="191300"/>
                </a:solidFill>
              </a:rPr>
            </a:br>
            <a:r>
              <a:rPr lang="en-US" sz="1600">
                <a:solidFill>
                  <a:srgbClr val="191300"/>
                </a:solidFill>
              </a:rPr>
              <a:t>Min Sun and Alex Liu</a:t>
            </a:r>
            <a:br>
              <a:rPr lang="en-US" sz="1600">
                <a:solidFill>
                  <a:srgbClr val="191300"/>
                </a:solidFill>
              </a:rPr>
            </a:br>
            <a:r>
              <a:rPr lang="en-US" sz="1600">
                <a:solidFill>
                  <a:srgbClr val="191300"/>
                </a:solidFill>
              </a:rPr>
              <a:t>University of Washington</a:t>
            </a:r>
            <a:br>
              <a:rPr lang="en-US" sz="1600">
                <a:solidFill>
                  <a:srgbClr val="191300"/>
                </a:solidFill>
              </a:rPr>
            </a:br>
            <a:r>
              <a:rPr lang="en-US" sz="1600">
                <a:solidFill>
                  <a:srgbClr val="191300"/>
                </a:solidFill>
              </a:rPr>
              <a:t>3.8.2024</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idx="1" type="body"/>
          </p:nvPr>
        </p:nvSpPr>
        <p:spPr>
          <a:xfrm>
            <a:off x="3936994" y="1020160"/>
            <a:ext cx="4708037" cy="3331848"/>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rPr b="1" lang="en-US" sz="1400">
                <a:latin typeface="Helvetica Neue"/>
                <a:ea typeface="Helvetica Neue"/>
                <a:cs typeface="Helvetica Neue"/>
                <a:sym typeface="Helvetica Neue"/>
              </a:rPr>
              <a:t>“Little is known in full detail... </a:t>
            </a:r>
            <a:endParaRPr sz="1400"/>
          </a:p>
          <a:p>
            <a:pPr indent="-381000" lvl="0" marL="457200" marR="0" rtl="0" algn="l">
              <a:lnSpc>
                <a:spcPct val="100000"/>
              </a:lnSpc>
              <a:spcBef>
                <a:spcPts val="480"/>
              </a:spcBef>
              <a:spcAft>
                <a:spcPts val="0"/>
              </a:spcAft>
              <a:buClr>
                <a:srgbClr val="191300"/>
              </a:buClr>
              <a:buSzPts val="2400"/>
              <a:buFont typeface="Merriweather Sans"/>
              <a:buChar char="&gt;"/>
            </a:pPr>
            <a:r>
              <a:rPr lang="en-US" sz="1400">
                <a:latin typeface="Helvetica Neue"/>
                <a:ea typeface="Helvetica Neue"/>
                <a:cs typeface="Helvetica Neue"/>
                <a:sym typeface="Helvetica Neue"/>
              </a:rPr>
              <a:t>Billions of parameters are dispersed through the network.</a:t>
            </a:r>
            <a:endParaRPr sz="1400">
              <a:latin typeface="Helvetica Neue"/>
              <a:ea typeface="Helvetica Neue"/>
              <a:cs typeface="Helvetica Neue"/>
              <a:sym typeface="Helvetica Neue"/>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sz="1400">
                <a:latin typeface="Helvetica Neue"/>
                <a:ea typeface="Helvetica Neue"/>
                <a:cs typeface="Helvetica Neue"/>
                <a:sym typeface="Helvetica Neue"/>
              </a:rPr>
              <a:t>We know how to iteratively adjust them to make it better at prediction. We can measure that this works, but we don’t really know how the billions of parameters collaborate to do it. </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sz="1400">
                <a:latin typeface="Helvetica Neue"/>
                <a:ea typeface="Helvetica Neue"/>
                <a:cs typeface="Helvetica Neue"/>
                <a:sym typeface="Helvetica Neue"/>
              </a:rPr>
              <a:t>They build and maintain some kind of knowledge database, but it is a bit strange and imperfect.” </a:t>
            </a:r>
            <a:endParaRPr b="0" sz="1000">
              <a:solidFill>
                <a:srgbClr val="333333"/>
              </a:solidFill>
              <a:latin typeface="Arial"/>
              <a:ea typeface="Arial"/>
              <a:cs typeface="Arial"/>
              <a:sym typeface="Arial"/>
            </a:endParaRPr>
          </a:p>
          <a:p>
            <a:pPr indent="-381000" lvl="0" marL="457200" rtl="0" algn="l">
              <a:lnSpc>
                <a:spcPct val="100000"/>
              </a:lnSpc>
              <a:spcBef>
                <a:spcPts val="480"/>
              </a:spcBef>
              <a:spcAft>
                <a:spcPts val="0"/>
              </a:spcAft>
              <a:buSzPts val="2400"/>
              <a:buFont typeface="Arial"/>
              <a:buChar char="•"/>
            </a:pPr>
            <a:r>
              <a:rPr b="0" i="0" lang="en-US" sz="1000">
                <a:solidFill>
                  <a:srgbClr val="333333"/>
                </a:solidFill>
                <a:latin typeface="Arial"/>
                <a:ea typeface="Arial"/>
                <a:cs typeface="Arial"/>
                <a:sym typeface="Arial"/>
              </a:rPr>
              <a:t>Andrej Karpathy (2023): Intro to LLM for busy people. </a:t>
            </a:r>
            <a:r>
              <a:rPr b="0" i="0" lang="en-US" sz="1000" u="sng">
                <a:solidFill>
                  <a:srgbClr val="333333"/>
                </a:solidFill>
                <a:latin typeface="Arial"/>
                <a:ea typeface="Arial"/>
                <a:cs typeface="Arial"/>
                <a:sym typeface="Arial"/>
                <a:hlinkClick r:id="rId3">
                  <a:extLst>
                    <a:ext uri="{A12FA001-AC4F-418D-AE19-62706E023703}">
                      <ahyp:hlinkClr val="tx"/>
                    </a:ext>
                  </a:extLst>
                </a:hlinkClick>
              </a:rPr>
              <a:t>https://www.youtube.com/watch?v=zjkBMFhNj_g&amp;ab_channel=AndrejKarpathy</a:t>
            </a:r>
            <a:endParaRPr b="0" i="0" sz="1000">
              <a:solidFill>
                <a:srgbClr val="333333"/>
              </a:solidFill>
              <a:latin typeface="Arial"/>
              <a:ea typeface="Arial"/>
              <a:cs typeface="Arial"/>
              <a:sym typeface="Arial"/>
            </a:endParaRPr>
          </a:p>
          <a:p>
            <a:pPr indent="-381000" lvl="0" marL="457200" rtl="0" algn="l">
              <a:lnSpc>
                <a:spcPct val="100000"/>
              </a:lnSpc>
              <a:spcBef>
                <a:spcPts val="480"/>
              </a:spcBef>
              <a:spcAft>
                <a:spcPts val="0"/>
              </a:spcAft>
              <a:buSzPts val="2400"/>
              <a:buFont typeface="Arial"/>
              <a:buChar char="•"/>
            </a:pPr>
            <a:r>
              <a:rPr b="0" i="0" lang="en-US" sz="800">
                <a:solidFill>
                  <a:srgbClr val="222222"/>
                </a:solidFill>
                <a:latin typeface="Arial"/>
                <a:ea typeface="Arial"/>
                <a:cs typeface="Arial"/>
                <a:sym typeface="Arial"/>
              </a:rPr>
              <a:t>Vaswani, A., Shazeer, N., Parmar, N., Uszkoreit, J., Jones, L., Gomez, A. N., ... &amp; Polosukhin, I. (2017). </a:t>
            </a:r>
            <a:r>
              <a:rPr i="0" lang="en-US" sz="800">
                <a:solidFill>
                  <a:srgbClr val="222222"/>
                </a:solidFill>
                <a:latin typeface="Arial"/>
                <a:ea typeface="Arial"/>
                <a:cs typeface="Arial"/>
                <a:sym typeface="Arial"/>
              </a:rPr>
              <a:t>Attention is all you need</a:t>
            </a:r>
            <a:r>
              <a:rPr b="0" i="0" lang="en-US" sz="800">
                <a:solidFill>
                  <a:srgbClr val="222222"/>
                </a:solidFill>
                <a:latin typeface="Arial"/>
                <a:ea typeface="Arial"/>
                <a:cs typeface="Arial"/>
                <a:sym typeface="Arial"/>
              </a:rPr>
              <a:t>. </a:t>
            </a:r>
            <a:r>
              <a:rPr b="0" i="1" lang="en-US" sz="800">
                <a:solidFill>
                  <a:srgbClr val="222222"/>
                </a:solidFill>
                <a:latin typeface="Arial"/>
                <a:ea typeface="Arial"/>
                <a:cs typeface="Arial"/>
                <a:sym typeface="Arial"/>
              </a:rPr>
              <a:t>Advances in neural information processing systems</a:t>
            </a:r>
            <a:r>
              <a:rPr b="0" i="0" lang="en-US" sz="800">
                <a:solidFill>
                  <a:srgbClr val="222222"/>
                </a:solidFill>
                <a:latin typeface="Arial"/>
                <a:ea typeface="Arial"/>
                <a:cs typeface="Arial"/>
                <a:sym typeface="Arial"/>
              </a:rPr>
              <a:t>, </a:t>
            </a:r>
            <a:r>
              <a:rPr b="0" i="1" lang="en-US" sz="800">
                <a:solidFill>
                  <a:srgbClr val="222222"/>
                </a:solidFill>
                <a:latin typeface="Arial"/>
                <a:ea typeface="Arial"/>
                <a:cs typeface="Arial"/>
                <a:sym typeface="Arial"/>
              </a:rPr>
              <a:t>30</a:t>
            </a:r>
            <a:r>
              <a:rPr b="0" lang="en-US" sz="1000">
                <a:solidFill>
                  <a:srgbClr val="333333"/>
                </a:solidFill>
                <a:latin typeface="Arial"/>
                <a:ea typeface="Arial"/>
                <a:cs typeface="Arial"/>
                <a:sym typeface="Arial"/>
              </a:rPr>
              <a:t>. https://arxiv.org/pdf/1706.03762.pdf</a:t>
            </a:r>
            <a:endParaRPr b="0" i="0" sz="1000">
              <a:solidFill>
                <a:srgbClr val="333333"/>
              </a:solidFill>
              <a:latin typeface="Arial"/>
              <a:ea typeface="Arial"/>
              <a:cs typeface="Arial"/>
              <a:sym typeface="Arial"/>
            </a:endParaRPr>
          </a:p>
        </p:txBody>
      </p:sp>
      <p:sp>
        <p:nvSpPr>
          <p:cNvPr id="107" name="Google Shape;107;p1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3200"/>
              <a:t>LLM: How does it work?</a:t>
            </a:r>
            <a:endParaRPr/>
          </a:p>
        </p:txBody>
      </p:sp>
      <p:pic>
        <p:nvPicPr>
          <p:cNvPr descr="A diagram of a machine learning process&#10;&#10;Description automatically generated" id="108" name="Google Shape;108;p19"/>
          <p:cNvPicPr preferRelativeResize="0"/>
          <p:nvPr/>
        </p:nvPicPr>
        <p:blipFill rotWithShape="1">
          <a:blip r:embed="rId4">
            <a:alphaModFix/>
          </a:blip>
          <a:srcRect b="0" l="0" r="0" t="0"/>
          <a:stretch/>
        </p:blipFill>
        <p:spPr>
          <a:xfrm>
            <a:off x="348959" y="1165225"/>
            <a:ext cx="3689642" cy="3178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664487" y="1001594"/>
            <a:ext cx="7594610" cy="1981317"/>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accent3"/>
              </a:buClr>
              <a:buSzPts val="3000"/>
              <a:buNone/>
            </a:pPr>
            <a:r>
              <a:rPr lang="en-US" sz="2800">
                <a:latin typeface="Arial"/>
                <a:ea typeface="Arial"/>
                <a:cs typeface="Arial"/>
                <a:sym typeface="Arial"/>
              </a:rPr>
              <a:t>From Voices to Validity: Leveraging Large Language Models (LLMs) for Textual Analysis of Policy Stakeholder Interviews </a:t>
            </a:r>
            <a:endParaRPr sz="2250"/>
          </a:p>
        </p:txBody>
      </p:sp>
      <p:sp>
        <p:nvSpPr>
          <p:cNvPr id="114" name="Google Shape;114;p20"/>
          <p:cNvSpPr txBox="1"/>
          <p:nvPr/>
        </p:nvSpPr>
        <p:spPr>
          <a:xfrm>
            <a:off x="613362" y="3731010"/>
            <a:ext cx="8220399" cy="62321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900" u="none" cap="none" strike="noStrike">
                <a:solidFill>
                  <a:schemeClr val="lt2"/>
                </a:solidFill>
                <a:latin typeface="Open Sans"/>
                <a:ea typeface="Open Sans"/>
                <a:cs typeface="Open Sans"/>
                <a:sym typeface="Open Sans"/>
              </a:rPr>
              <a:t>This study is supported by the Baller Group and William T. Grant Foundation (Grant No. 190735) and the National Science Foundation (Grant No. 2055062). Any opinions, findings, and conclusions or recommendations expressed in this material are those of the authors and do not necessarily reflect the views of the funders.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900" u="none" cap="none" strike="noStrike">
                <a:solidFill>
                  <a:schemeClr val="lt2"/>
                </a:solidFill>
                <a:latin typeface="Helvetica Neue"/>
                <a:ea typeface="Helvetica Neue"/>
                <a:cs typeface="Helvetica Neue"/>
                <a:sym typeface="Helvetica Neue"/>
              </a:rPr>
              <a:t>Liu &amp; Sun assume equal authorship.</a:t>
            </a:r>
            <a:endParaRPr b="0" i="0" sz="900" u="none" cap="none" strike="noStrike">
              <a:solidFill>
                <a:schemeClr val="lt2"/>
              </a:solidFill>
              <a:latin typeface="Open Sans"/>
              <a:ea typeface="Open Sans"/>
              <a:cs typeface="Open Sans"/>
              <a:sym typeface="Open Sans"/>
            </a:endParaRPr>
          </a:p>
        </p:txBody>
      </p:sp>
      <p:sp>
        <p:nvSpPr>
          <p:cNvPr id="115" name="Google Shape;115;p20"/>
          <p:cNvSpPr txBox="1"/>
          <p:nvPr/>
        </p:nvSpPr>
        <p:spPr>
          <a:xfrm>
            <a:off x="613363" y="3141115"/>
            <a:ext cx="82203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Liu, A., &amp; Sun, M. (2023). From Voices to Validity: Leveraging Large Language Models (LLMs) for Textual Analysis of Policy Stakeholder Interviews. </a:t>
            </a:r>
            <a:r>
              <a:rPr b="0" i="1" lang="en-US" sz="1400" u="none" cap="none" strike="noStrike">
                <a:solidFill>
                  <a:schemeClr val="lt1"/>
                </a:solidFill>
                <a:latin typeface="Arial"/>
                <a:ea typeface="Arial"/>
                <a:cs typeface="Arial"/>
                <a:sym typeface="Arial"/>
              </a:rPr>
              <a:t>arXiv preprint arXiv:2312.01202</a:t>
            </a:r>
            <a:r>
              <a:rPr b="0" i="0" lang="en-US" sz="1400" u="none" cap="none" strike="noStrike">
                <a:solidFill>
                  <a:schemeClr val="lt1"/>
                </a:solidFill>
                <a:latin typeface="Arial"/>
                <a:ea typeface="Arial"/>
                <a:cs typeface="Arial"/>
                <a:sym typeface="Arial"/>
              </a:rPr>
              <a:t>.</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525940" y="176223"/>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Introduction</a:t>
            </a:r>
            <a:endParaRPr/>
          </a:p>
        </p:txBody>
      </p:sp>
      <p:sp>
        <p:nvSpPr>
          <p:cNvPr id="121" name="Google Shape;121;p21"/>
          <p:cNvSpPr txBox="1"/>
          <p:nvPr>
            <p:ph idx="1" type="body"/>
          </p:nvPr>
        </p:nvSpPr>
        <p:spPr>
          <a:xfrm>
            <a:off x="525940" y="1196907"/>
            <a:ext cx="8146112" cy="3138026"/>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FFFFFF"/>
              </a:buClr>
              <a:buSzPts val="1800"/>
              <a:buNone/>
            </a:pPr>
            <a:r>
              <a:rPr b="0" lang="en-US" sz="1350">
                <a:solidFill>
                  <a:schemeClr val="dk1"/>
                </a:solidFill>
              </a:rPr>
              <a:t>1. One important source of data to support policy discourse and decision-making involves </a:t>
            </a:r>
            <a:r>
              <a:rPr lang="en-US" sz="1350" u="sng">
                <a:solidFill>
                  <a:schemeClr val="dk1"/>
                </a:solidFill>
              </a:rPr>
              <a:t>stakeholders’ </a:t>
            </a:r>
            <a:r>
              <a:rPr b="0" lang="en-US" sz="1350">
                <a:solidFill>
                  <a:schemeClr val="dk1"/>
                </a:solidFill>
              </a:rPr>
              <a:t>lived experiences about the implementation of current policy and their opinions about how to improve. </a:t>
            </a:r>
            <a:endParaRPr sz="1350">
              <a:solidFill>
                <a:schemeClr val="dk1"/>
              </a:solidFill>
            </a:endParaRPr>
          </a:p>
          <a:p>
            <a:pPr indent="0" lvl="0" marL="0" rtl="0" algn="l">
              <a:lnSpc>
                <a:spcPct val="100000"/>
              </a:lnSpc>
              <a:spcBef>
                <a:spcPts val="0"/>
              </a:spcBef>
              <a:spcAft>
                <a:spcPts val="0"/>
              </a:spcAft>
              <a:buClr>
                <a:srgbClr val="FFFFFF"/>
              </a:buClr>
              <a:buSzPts val="1800"/>
              <a:buNone/>
            </a:pPr>
            <a:r>
              <a:rPr b="0" lang="en-US" sz="1350">
                <a:solidFill>
                  <a:schemeClr val="dk1"/>
                </a:solidFill>
              </a:rPr>
              <a:t>2. Stakeholders’ voices may be collected from </a:t>
            </a:r>
            <a:r>
              <a:rPr lang="en-US" sz="1350" u="sng">
                <a:solidFill>
                  <a:schemeClr val="dk1"/>
                </a:solidFill>
              </a:rPr>
              <a:t>interviews</a:t>
            </a:r>
            <a:r>
              <a:rPr b="0" lang="en-US" sz="1350">
                <a:solidFill>
                  <a:schemeClr val="dk1"/>
                </a:solidFill>
              </a:rPr>
              <a:t>, open-ended survey responses, or texts obtained from social media posts. </a:t>
            </a:r>
            <a:endParaRPr sz="1350">
              <a:solidFill>
                <a:schemeClr val="dk1"/>
              </a:solidFill>
            </a:endParaRPr>
          </a:p>
          <a:p>
            <a:pPr indent="0" lvl="0" marL="0" rtl="0" algn="l">
              <a:lnSpc>
                <a:spcPct val="100000"/>
              </a:lnSpc>
              <a:spcBef>
                <a:spcPts val="270"/>
              </a:spcBef>
              <a:spcAft>
                <a:spcPts val="0"/>
              </a:spcAft>
              <a:buClr>
                <a:srgbClr val="FFFFFF"/>
              </a:buClr>
              <a:buSzPts val="1800"/>
              <a:buNone/>
            </a:pPr>
            <a:r>
              <a:rPr b="0" lang="en-US" sz="1350">
                <a:solidFill>
                  <a:schemeClr val="dk1"/>
                </a:solidFill>
              </a:rPr>
              <a:t>3. The </a:t>
            </a:r>
            <a:r>
              <a:rPr lang="en-US" sz="1350" u="sng">
                <a:solidFill>
                  <a:schemeClr val="dk1"/>
                </a:solidFill>
              </a:rPr>
              <a:t>cost of manually</a:t>
            </a:r>
            <a:r>
              <a:rPr b="0" lang="en-US" sz="1350">
                <a:solidFill>
                  <a:schemeClr val="dk1"/>
                </a:solidFill>
              </a:rPr>
              <a:t> analyzing even a moderately sized text may hinder the actual use of stakeholders’ voices. </a:t>
            </a:r>
            <a:endParaRPr sz="1350">
              <a:solidFill>
                <a:schemeClr val="dk1"/>
              </a:solidFill>
            </a:endParaRPr>
          </a:p>
          <a:p>
            <a:pPr indent="0" lvl="0" marL="0" rtl="0" algn="l">
              <a:lnSpc>
                <a:spcPct val="100000"/>
              </a:lnSpc>
              <a:spcBef>
                <a:spcPts val="270"/>
              </a:spcBef>
              <a:spcAft>
                <a:spcPts val="0"/>
              </a:spcAft>
              <a:buClr>
                <a:srgbClr val="FFFFFF"/>
              </a:buClr>
              <a:buSzPts val="1800"/>
              <a:buNone/>
            </a:pPr>
            <a:r>
              <a:rPr b="0" lang="en-US" sz="1350">
                <a:solidFill>
                  <a:schemeClr val="dk1"/>
                </a:solidFill>
              </a:rPr>
              <a:t>4. Data science methods—like topic modeling (LDA), sentiment analysis, and large language models (LLMs, notably ChatGPT)—</a:t>
            </a:r>
            <a:r>
              <a:rPr b="0" lang="en-US" sz="1350" u="sng">
                <a:solidFill>
                  <a:schemeClr val="dk1"/>
                </a:solidFill>
              </a:rPr>
              <a:t>may offer the efficiency, but can be constrained by</a:t>
            </a:r>
            <a:r>
              <a:rPr lang="en-US" sz="1350" u="sng">
                <a:solidFill>
                  <a:schemeClr val="dk1"/>
                </a:solidFill>
              </a:rPr>
              <a:t> the lack of domain and contextual knowledge.</a:t>
            </a:r>
            <a:r>
              <a:rPr b="0" lang="en-US" sz="1350" u="sng">
                <a:solidFill>
                  <a:schemeClr val="dk1"/>
                </a:solidFill>
              </a:rPr>
              <a:t> </a:t>
            </a:r>
            <a:endParaRPr u="sng">
              <a:solidFill>
                <a:schemeClr val="dk1"/>
              </a:solidFill>
            </a:endParaRPr>
          </a:p>
          <a:p>
            <a:pPr indent="0" lvl="0" marL="0" rtl="0" algn="l">
              <a:lnSpc>
                <a:spcPct val="100000"/>
              </a:lnSpc>
              <a:spcBef>
                <a:spcPts val="270"/>
              </a:spcBef>
              <a:spcAft>
                <a:spcPts val="0"/>
              </a:spcAft>
              <a:buClr>
                <a:srgbClr val="FFFFFF"/>
              </a:buClr>
              <a:buSzPts val="1800"/>
              <a:buNone/>
            </a:pPr>
            <a:r>
              <a:rPr b="0" lang="en-US" sz="1350">
                <a:solidFill>
                  <a:schemeClr val="dk1"/>
                </a:solidFill>
              </a:rPr>
              <a:t>5. The central aim of this study is to examine </a:t>
            </a:r>
            <a:r>
              <a:rPr lang="en-US" sz="1350">
                <a:solidFill>
                  <a:schemeClr val="dk1"/>
                </a:solidFill>
              </a:rPr>
              <a:t>the validity of LLMs </a:t>
            </a:r>
            <a:r>
              <a:rPr b="0" lang="en-US" sz="1350">
                <a:solidFill>
                  <a:schemeClr val="dk1"/>
                </a:solidFill>
              </a:rPr>
              <a:t>to analyze interview data about a specific domain—education policies and programs—in a specific context—Washington state’s K-12 school system. </a:t>
            </a:r>
            <a:endParaRPr sz="1350">
              <a:solidFill>
                <a:schemeClr val="dk1"/>
              </a:solidFill>
            </a:endParaRPr>
          </a:p>
          <a:p>
            <a:pPr indent="-228600" lvl="0" marL="428625" rtl="0" algn="l">
              <a:lnSpc>
                <a:spcPct val="100000"/>
              </a:lnSpc>
              <a:spcBef>
                <a:spcPts val="270"/>
              </a:spcBef>
              <a:spcAft>
                <a:spcPts val="0"/>
              </a:spcAft>
              <a:buClr>
                <a:srgbClr val="FFFFFF"/>
              </a:buClr>
              <a:buSzPts val="1800"/>
              <a:buFont typeface="Arial"/>
              <a:buNone/>
            </a:pPr>
            <a:r>
              <a:t/>
            </a:r>
            <a:endParaRPr b="0" sz="135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681618" y="312336"/>
            <a:ext cx="6138497" cy="748830"/>
          </a:xfrm>
          <a:prstGeom prst="rect">
            <a:avLst/>
          </a:prstGeom>
          <a:noFill/>
          <a:ln>
            <a:noFill/>
          </a:ln>
        </p:spPr>
        <p:txBody>
          <a:bodyPr anchorCtr="0" anchor="b" bIns="34275" lIns="68550" spcFirstLastPara="1" rIns="68550" wrap="square" tIns="34275">
            <a:noAutofit/>
          </a:bodyPr>
          <a:lstStyle/>
          <a:p>
            <a:pPr indent="0" lvl="0" marL="0" marR="0" rtl="0" algn="l">
              <a:lnSpc>
                <a:spcPct val="100000"/>
              </a:lnSpc>
              <a:spcBef>
                <a:spcPts val="0"/>
              </a:spcBef>
              <a:spcAft>
                <a:spcPts val="0"/>
              </a:spcAft>
              <a:buClr>
                <a:schemeClr val="lt2"/>
              </a:buClr>
              <a:buSzPts val="3000"/>
              <a:buFont typeface="Encode Sans Black"/>
              <a:buNone/>
            </a:pPr>
            <a:r>
              <a:rPr lang="en-US">
                <a:solidFill>
                  <a:schemeClr val="dk1"/>
                </a:solidFill>
              </a:rPr>
              <a:t>Research Questions</a:t>
            </a:r>
            <a:endParaRPr>
              <a:solidFill>
                <a:schemeClr val="dk1"/>
              </a:solidFill>
            </a:endParaRPr>
          </a:p>
        </p:txBody>
      </p:sp>
      <p:sp>
        <p:nvSpPr>
          <p:cNvPr id="128" name="Google Shape;128;p22"/>
          <p:cNvSpPr txBox="1"/>
          <p:nvPr>
            <p:ph idx="1" type="body"/>
          </p:nvPr>
        </p:nvSpPr>
        <p:spPr>
          <a:xfrm>
            <a:off x="681618" y="1231900"/>
            <a:ext cx="7869715" cy="308378"/>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0"/>
              </a:spcBef>
              <a:spcAft>
                <a:spcPts val="0"/>
              </a:spcAft>
              <a:buClr>
                <a:schemeClr val="accent3"/>
              </a:buClr>
              <a:buSzPts val="1800"/>
              <a:buNone/>
            </a:pPr>
            <a:r>
              <a:rPr lang="en-US" sz="1200">
                <a:solidFill>
                  <a:schemeClr val="dk1"/>
                </a:solidFill>
                <a:latin typeface="Encode Sans Black"/>
                <a:ea typeface="Encode Sans Black"/>
                <a:cs typeface="Encode Sans Black"/>
                <a:sym typeface="Encode Sans Black"/>
              </a:rPr>
              <a:t>A large study of identifying policies and programs that either advance or hinder racial and economic equity in Washington (WA) State’s K-12 public school system in 2022.</a:t>
            </a:r>
            <a:endParaRPr sz="1500">
              <a:solidFill>
                <a:schemeClr val="dk1"/>
              </a:solidFill>
              <a:latin typeface="Encode Sans Black"/>
              <a:ea typeface="Encode Sans Black"/>
              <a:cs typeface="Encode Sans Black"/>
              <a:sym typeface="Encode Sans Black"/>
            </a:endParaRPr>
          </a:p>
        </p:txBody>
      </p:sp>
      <p:sp>
        <p:nvSpPr>
          <p:cNvPr id="129" name="Google Shape;129;p22"/>
          <p:cNvSpPr txBox="1"/>
          <p:nvPr>
            <p:ph idx="2" type="body"/>
          </p:nvPr>
        </p:nvSpPr>
        <p:spPr>
          <a:xfrm>
            <a:off x="751443" y="1847881"/>
            <a:ext cx="7641114" cy="2715997"/>
          </a:xfrm>
          <a:prstGeom prst="rect">
            <a:avLst/>
          </a:prstGeom>
          <a:noFill/>
          <a:ln>
            <a:noFill/>
          </a:ln>
        </p:spPr>
        <p:txBody>
          <a:bodyPr anchorCtr="0" anchor="t" bIns="34275" lIns="68550" spcFirstLastPara="1" rIns="68550" wrap="square" tIns="34275">
            <a:noAutofit/>
          </a:bodyPr>
          <a:lstStyle/>
          <a:p>
            <a:pPr indent="0" lvl="0" marL="0" rtl="0" algn="just">
              <a:lnSpc>
                <a:spcPct val="100000"/>
              </a:lnSpc>
              <a:spcBef>
                <a:spcPts val="0"/>
              </a:spcBef>
              <a:spcAft>
                <a:spcPts val="0"/>
              </a:spcAft>
              <a:buClr>
                <a:schemeClr val="accent3"/>
              </a:buClr>
              <a:buSzPts val="1800"/>
              <a:buNone/>
            </a:pPr>
            <a:r>
              <a:rPr lang="en-US" sz="1200">
                <a:solidFill>
                  <a:schemeClr val="dk1"/>
                </a:solidFill>
              </a:rPr>
              <a:t>Substance Research Questions:</a:t>
            </a:r>
            <a:endParaRPr/>
          </a:p>
          <a:p>
            <a:pPr indent="0" lvl="0" marL="0" rtl="0" algn="just">
              <a:lnSpc>
                <a:spcPct val="100000"/>
              </a:lnSpc>
              <a:spcBef>
                <a:spcPts val="0"/>
              </a:spcBef>
              <a:spcAft>
                <a:spcPts val="0"/>
              </a:spcAft>
              <a:buClr>
                <a:schemeClr val="accent3"/>
              </a:buClr>
              <a:buSzPts val="1800"/>
              <a:buNone/>
            </a:pPr>
            <a:r>
              <a:t/>
            </a:r>
            <a:endParaRPr b="0" sz="1200">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What are the </a:t>
            </a:r>
            <a:r>
              <a:rPr lang="en-US" sz="1200" u="sng">
                <a:solidFill>
                  <a:schemeClr val="dk1"/>
                </a:solidFill>
              </a:rPr>
              <a:t>key themes that WA stakeholders voiced </a:t>
            </a:r>
            <a:r>
              <a:rPr b="0" lang="en-US" sz="1200">
                <a:solidFill>
                  <a:schemeClr val="dk1"/>
                </a:solidFill>
              </a:rPr>
              <a:t>about K-12 public school system? </a:t>
            </a:r>
            <a:endParaRPr>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Which themes did stakeholders </a:t>
            </a:r>
            <a:r>
              <a:rPr lang="en-US" sz="1200" u="sng">
                <a:solidFill>
                  <a:schemeClr val="dk1"/>
                </a:solidFill>
              </a:rPr>
              <a:t>recognize as advancing educational equity (positive)</a:t>
            </a:r>
            <a:r>
              <a:rPr b="0" lang="en-US" sz="1200" u="sng">
                <a:solidFill>
                  <a:schemeClr val="dk1"/>
                </a:solidFill>
              </a:rPr>
              <a:t>? </a:t>
            </a:r>
            <a:r>
              <a:rPr b="0" lang="en-US" sz="1200">
                <a:solidFill>
                  <a:schemeClr val="dk1"/>
                </a:solidFill>
              </a:rPr>
              <a:t>Conversely, which areas were mentioned </a:t>
            </a:r>
            <a:r>
              <a:rPr lang="en-US" sz="1200" u="sng">
                <a:solidFill>
                  <a:schemeClr val="dk1"/>
                </a:solidFill>
              </a:rPr>
              <a:t>as needing improvement or hinder (negative)</a:t>
            </a:r>
            <a:r>
              <a:rPr b="0" lang="en-US" sz="1200">
                <a:solidFill>
                  <a:schemeClr val="dk1"/>
                </a:solidFill>
              </a:rPr>
              <a:t> educational equity?</a:t>
            </a:r>
            <a:endParaRPr sz="1200">
              <a:solidFill>
                <a:schemeClr val="dk1"/>
              </a:solidFill>
            </a:endParaRPr>
          </a:p>
          <a:p>
            <a:pPr indent="0" lvl="0" marL="0" rtl="0" algn="just">
              <a:lnSpc>
                <a:spcPct val="100000"/>
              </a:lnSpc>
              <a:spcBef>
                <a:spcPts val="0"/>
              </a:spcBef>
              <a:spcAft>
                <a:spcPts val="0"/>
              </a:spcAft>
              <a:buClr>
                <a:schemeClr val="accent3"/>
              </a:buClr>
              <a:buSzPts val="1800"/>
              <a:buNone/>
            </a:pPr>
            <a:br>
              <a:rPr b="0" lang="en-US" sz="1200">
                <a:solidFill>
                  <a:schemeClr val="dk1"/>
                </a:solidFill>
              </a:rPr>
            </a:br>
            <a:r>
              <a:rPr lang="en-US" sz="1200">
                <a:solidFill>
                  <a:schemeClr val="dk1"/>
                </a:solidFill>
              </a:rPr>
              <a:t>Methodological Research Questions:</a:t>
            </a:r>
            <a:endParaRPr b="0" sz="1200">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How accurate and valid are GPT-4 labels of key themes when comparing to human experts’ labels and traditional topic modeling results?</a:t>
            </a:r>
            <a:endParaRPr>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How accurate and valid are GPT-4 sentiment classifications when comparing to human experts’ and lexicon-based sentiment analysis?</a:t>
            </a:r>
            <a:endParaRPr sz="1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732418" y="248402"/>
            <a:ext cx="6138497" cy="748830"/>
          </a:xfrm>
          <a:prstGeom prst="rect">
            <a:avLst/>
          </a:prstGeom>
          <a:noFill/>
          <a:ln>
            <a:noFill/>
          </a:ln>
        </p:spPr>
        <p:txBody>
          <a:bodyPr anchorCtr="0" anchor="b" bIns="34275" lIns="68550" spcFirstLastPara="1" rIns="68550" wrap="square" tIns="34275">
            <a:noAutofit/>
          </a:bodyPr>
          <a:lstStyle/>
          <a:p>
            <a:pPr indent="0" lvl="0" marL="0" marR="0" rtl="0" algn="l">
              <a:lnSpc>
                <a:spcPct val="100000"/>
              </a:lnSpc>
              <a:spcBef>
                <a:spcPts val="0"/>
              </a:spcBef>
              <a:spcAft>
                <a:spcPts val="0"/>
              </a:spcAft>
              <a:buClr>
                <a:schemeClr val="lt2"/>
              </a:buClr>
              <a:buSzPts val="3000"/>
              <a:buFont typeface="Encode Sans Black"/>
              <a:buNone/>
            </a:pPr>
            <a:r>
              <a:rPr lang="en-US">
                <a:solidFill>
                  <a:schemeClr val="dk1"/>
                </a:solidFill>
              </a:rPr>
              <a:t>Conceptual Framework</a:t>
            </a:r>
            <a:endParaRPr>
              <a:solidFill>
                <a:schemeClr val="dk1"/>
              </a:solidFill>
            </a:endParaRPr>
          </a:p>
        </p:txBody>
      </p:sp>
      <p:sp>
        <p:nvSpPr>
          <p:cNvPr id="135" name="Google Shape;135;p23"/>
          <p:cNvSpPr txBox="1"/>
          <p:nvPr>
            <p:ph idx="1" type="body"/>
          </p:nvPr>
        </p:nvSpPr>
        <p:spPr>
          <a:xfrm>
            <a:off x="664991" y="1310987"/>
            <a:ext cx="2660006" cy="2714240"/>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0"/>
              </a:spcBef>
              <a:spcAft>
                <a:spcPts val="0"/>
              </a:spcAft>
              <a:buSzPts val="2400"/>
              <a:buNone/>
            </a:pPr>
            <a:r>
              <a:rPr lang="en-US">
                <a:solidFill>
                  <a:schemeClr val="dk1"/>
                </a:solidFill>
              </a:rPr>
              <a:t>Resources Equity Framework Embedded in a Data-Informed Iterative Improvement Cycle</a:t>
            </a:r>
            <a:endParaRPr>
              <a:solidFill>
                <a:schemeClr val="dk1"/>
              </a:solidFill>
            </a:endParaRPr>
          </a:p>
          <a:p>
            <a:pPr indent="0" lvl="0" marL="0" rtl="0" algn="l">
              <a:lnSpc>
                <a:spcPct val="90000"/>
              </a:lnSpc>
              <a:spcBef>
                <a:spcPts val="360"/>
              </a:spcBef>
              <a:spcAft>
                <a:spcPts val="0"/>
              </a:spcAft>
              <a:buSzPts val="2400"/>
              <a:buNone/>
            </a:pPr>
            <a:r>
              <a:t/>
            </a:r>
            <a:endParaRPr>
              <a:solidFill>
                <a:schemeClr val="dk1"/>
              </a:solidFill>
            </a:endParaRPr>
          </a:p>
        </p:txBody>
      </p:sp>
      <p:pic>
        <p:nvPicPr>
          <p:cNvPr descr="A diagram of a diagram&#10;&#10;Description automatically generated" id="136" name="Google Shape;136;p23"/>
          <p:cNvPicPr preferRelativeResize="0"/>
          <p:nvPr/>
        </p:nvPicPr>
        <p:blipFill rotWithShape="1">
          <a:blip r:embed="rId3">
            <a:alphaModFix/>
          </a:blip>
          <a:srcRect b="0" l="0" r="0" t="0"/>
          <a:stretch/>
        </p:blipFill>
        <p:spPr>
          <a:xfrm>
            <a:off x="4179003" y="997232"/>
            <a:ext cx="3821997" cy="36223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461484" y="295566"/>
            <a:ext cx="768344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Data Collection and Preprocessing</a:t>
            </a:r>
            <a:endParaRPr/>
          </a:p>
        </p:txBody>
      </p:sp>
      <p:sp>
        <p:nvSpPr>
          <p:cNvPr id="143" name="Google Shape;143;p24"/>
          <p:cNvSpPr txBox="1"/>
          <p:nvPr>
            <p:ph idx="1" type="body"/>
          </p:nvPr>
        </p:nvSpPr>
        <p:spPr>
          <a:xfrm>
            <a:off x="570679" y="1311011"/>
            <a:ext cx="7879054" cy="3011623"/>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FFFFFF"/>
              </a:buClr>
              <a:buSzPts val="2400"/>
              <a:buNone/>
            </a:pPr>
            <a:r>
              <a:rPr lang="en-US" sz="1350">
                <a:solidFill>
                  <a:schemeClr val="dk1"/>
                </a:solidFill>
              </a:rPr>
              <a:t>1. 24 interviews (45-60 minutes) </a:t>
            </a:r>
            <a:r>
              <a:rPr b="0" lang="en-US" sz="1350">
                <a:solidFill>
                  <a:schemeClr val="dk1"/>
                </a:solidFill>
              </a:rPr>
              <a:t>with stakeholders:</a:t>
            </a:r>
            <a:endParaRPr>
              <a:solidFill>
                <a:schemeClr val="dk1"/>
              </a:solidFill>
            </a:endParaRPr>
          </a:p>
          <a:p>
            <a:pPr indent="-257175" lvl="1" marL="600075" rtl="0" algn="l">
              <a:lnSpc>
                <a:spcPct val="100000"/>
              </a:lnSpc>
              <a:spcBef>
                <a:spcPts val="0"/>
              </a:spcBef>
              <a:spcAft>
                <a:spcPts val="0"/>
              </a:spcAft>
              <a:buSzPts val="2400"/>
              <a:buFont typeface="Merriweather Sans"/>
              <a:buChar char="&gt;"/>
            </a:pPr>
            <a:r>
              <a:rPr lang="en-US" sz="1350" u="sng">
                <a:solidFill>
                  <a:schemeClr val="dk1"/>
                </a:solidFill>
              </a:rPr>
              <a:t>Administrators: </a:t>
            </a:r>
            <a:r>
              <a:rPr b="0" lang="en-US" sz="1350">
                <a:solidFill>
                  <a:schemeClr val="dk1"/>
                </a:solidFill>
              </a:rPr>
              <a:t>state legislators, other state-level policymakers, school district administrators; </a:t>
            </a:r>
            <a:endParaRPr>
              <a:solidFill>
                <a:schemeClr val="dk1"/>
              </a:solidFill>
            </a:endParaRPr>
          </a:p>
          <a:p>
            <a:pPr indent="-257175" lvl="1" marL="600075" rtl="0" algn="l">
              <a:lnSpc>
                <a:spcPct val="100000"/>
              </a:lnSpc>
              <a:spcBef>
                <a:spcPts val="0"/>
              </a:spcBef>
              <a:spcAft>
                <a:spcPts val="0"/>
              </a:spcAft>
              <a:buSzPts val="2400"/>
              <a:buFont typeface="Merriweather Sans"/>
              <a:buChar char="&gt;"/>
            </a:pPr>
            <a:r>
              <a:rPr lang="en-US" sz="1350" u="sng">
                <a:solidFill>
                  <a:schemeClr val="dk1"/>
                </a:solidFill>
              </a:rPr>
              <a:t>Non-Profit and Advocates: </a:t>
            </a:r>
            <a:r>
              <a:rPr b="0" lang="en-US" sz="1350">
                <a:solidFill>
                  <a:schemeClr val="dk1"/>
                </a:solidFill>
              </a:rPr>
              <a:t>teacher union representatives, policy advocates, and community leaders; </a:t>
            </a:r>
            <a:endParaRPr b="0" sz="1350">
              <a:solidFill>
                <a:schemeClr val="dk1"/>
              </a:solidFill>
            </a:endParaRPr>
          </a:p>
          <a:p>
            <a:pPr indent="-257175" lvl="1" marL="600075" rtl="0" algn="l">
              <a:lnSpc>
                <a:spcPct val="100000"/>
              </a:lnSpc>
              <a:spcBef>
                <a:spcPts val="0"/>
              </a:spcBef>
              <a:spcAft>
                <a:spcPts val="0"/>
              </a:spcAft>
              <a:buSzPts val="2400"/>
              <a:buFont typeface="Merriweather Sans"/>
              <a:buChar char="&gt;"/>
            </a:pPr>
            <a:r>
              <a:rPr lang="en-US" sz="1350" u="sng">
                <a:solidFill>
                  <a:schemeClr val="dk1"/>
                </a:solidFill>
              </a:rPr>
              <a:t>Educators</a:t>
            </a:r>
            <a:r>
              <a:rPr lang="en-US" sz="1350">
                <a:solidFill>
                  <a:schemeClr val="dk1"/>
                </a:solidFill>
              </a:rPr>
              <a:t>:</a:t>
            </a:r>
            <a:r>
              <a:rPr b="0" lang="en-US" sz="1350">
                <a:solidFill>
                  <a:schemeClr val="dk1"/>
                </a:solidFill>
              </a:rPr>
              <a:t> teachers, teacher coaches or mentors</a:t>
            </a:r>
            <a:endParaRPr sz="1350">
              <a:solidFill>
                <a:schemeClr val="dk1"/>
              </a:solidFill>
            </a:endParaRPr>
          </a:p>
          <a:p>
            <a:pPr indent="0" lvl="0" marL="0" rtl="0" algn="l">
              <a:lnSpc>
                <a:spcPct val="100000"/>
              </a:lnSpc>
              <a:spcBef>
                <a:spcPts val="270"/>
              </a:spcBef>
              <a:spcAft>
                <a:spcPts val="0"/>
              </a:spcAft>
              <a:buClr>
                <a:schemeClr val="accent3"/>
              </a:buClr>
              <a:buSzPts val="1800"/>
              <a:buNone/>
            </a:pPr>
            <a:r>
              <a:rPr b="0" lang="en-US" sz="1350">
                <a:solidFill>
                  <a:schemeClr val="dk1"/>
                </a:solidFill>
              </a:rPr>
              <a:t>2. Tidytext-format data contains about 1,700 entries (i.e. documents).</a:t>
            </a:r>
            <a:endParaRPr sz="1350">
              <a:solidFill>
                <a:schemeClr val="dk1"/>
              </a:solidFill>
            </a:endParaRPr>
          </a:p>
          <a:p>
            <a:pPr indent="-214312" lvl="1" marL="557213" rtl="0" algn="l">
              <a:lnSpc>
                <a:spcPct val="100000"/>
              </a:lnSpc>
              <a:spcBef>
                <a:spcPts val="210"/>
              </a:spcBef>
              <a:spcAft>
                <a:spcPts val="0"/>
              </a:spcAft>
              <a:buClr>
                <a:schemeClr val="accent3"/>
              </a:buClr>
              <a:buSzPts val="1400"/>
              <a:buChar char="–"/>
            </a:pPr>
            <a:r>
              <a:rPr b="0" lang="en-US" sz="1350">
                <a:solidFill>
                  <a:schemeClr val="dk1"/>
                </a:solidFill>
              </a:rPr>
              <a:t>One complete thought (one long or several short sentences)</a:t>
            </a:r>
            <a:endParaRPr sz="1350">
              <a:solidFill>
                <a:schemeClr val="dk1"/>
              </a:solidFill>
            </a:endParaRPr>
          </a:p>
          <a:p>
            <a:pPr indent="-214312" lvl="1" marL="557213" rtl="0" algn="l">
              <a:lnSpc>
                <a:spcPct val="100000"/>
              </a:lnSpc>
              <a:spcBef>
                <a:spcPts val="270"/>
              </a:spcBef>
              <a:spcAft>
                <a:spcPts val="0"/>
              </a:spcAft>
              <a:buClr>
                <a:schemeClr val="accent3"/>
              </a:buClr>
              <a:buSzPts val="1400"/>
              <a:buChar char="–"/>
            </a:pPr>
            <a:r>
              <a:rPr b="0" lang="en-US" sz="1350">
                <a:solidFill>
                  <a:schemeClr val="dk1"/>
                </a:solidFill>
              </a:rPr>
              <a:t>Filtered out stop words and words like “um,” “so,” and “you know” </a:t>
            </a:r>
            <a:endParaRPr b="0" sz="1350">
              <a:solidFill>
                <a:schemeClr val="dk1"/>
              </a:solidFill>
            </a:endParaRPr>
          </a:p>
          <a:p>
            <a:pPr indent="-214312" lvl="1" marL="557213" rtl="0" algn="l">
              <a:lnSpc>
                <a:spcPct val="100000"/>
              </a:lnSpc>
              <a:spcBef>
                <a:spcPts val="210"/>
              </a:spcBef>
              <a:spcAft>
                <a:spcPts val="0"/>
              </a:spcAft>
              <a:buClr>
                <a:schemeClr val="accent3"/>
              </a:buClr>
              <a:buSzPts val="1400"/>
              <a:buChar char="–"/>
            </a:pPr>
            <a:r>
              <a:rPr b="0" lang="en-US" sz="1350">
                <a:solidFill>
                  <a:schemeClr val="dk1"/>
                </a:solidFill>
              </a:rPr>
              <a:t>Stemming</a:t>
            </a:r>
            <a:endParaRPr sz="1350">
              <a:solidFill>
                <a:schemeClr val="dk1"/>
              </a:solidFill>
            </a:endParaRPr>
          </a:p>
          <a:p>
            <a:pPr indent="0" lvl="0" marL="0" rtl="0" algn="l">
              <a:lnSpc>
                <a:spcPct val="100000"/>
              </a:lnSpc>
              <a:spcBef>
                <a:spcPts val="0"/>
              </a:spcBef>
              <a:spcAft>
                <a:spcPts val="0"/>
              </a:spcAft>
              <a:buClr>
                <a:schemeClr val="accent3"/>
              </a:buClr>
              <a:buSzPts val="1800"/>
              <a:buNone/>
            </a:pPr>
            <a:r>
              <a:rPr b="0" lang="en-US" sz="1350">
                <a:solidFill>
                  <a:schemeClr val="dk1"/>
                </a:solidFill>
              </a:rPr>
              <a:t>3. Contains interviewees’ research ID, demographics, job roles, and job location. </a:t>
            </a:r>
            <a:br>
              <a:rPr lang="en-US" sz="1350">
                <a:solidFill>
                  <a:schemeClr val="dk1"/>
                </a:solidFill>
              </a:rPr>
            </a:br>
            <a:endParaRPr b="0" sz="1350">
              <a:solidFill>
                <a:schemeClr val="dk1"/>
              </a:solidFill>
            </a:endParaRPr>
          </a:p>
          <a:p>
            <a:pPr indent="-142875" lvl="0" marL="257175" rtl="0" algn="l">
              <a:lnSpc>
                <a:spcPct val="100000"/>
              </a:lnSpc>
              <a:spcBef>
                <a:spcPts val="360"/>
              </a:spcBef>
              <a:spcAft>
                <a:spcPts val="0"/>
              </a:spcAft>
              <a:buClr>
                <a:srgbClr val="FFFFFF"/>
              </a:buClr>
              <a:buSzPts val="2400"/>
              <a:buNone/>
            </a:pPr>
            <a:r>
              <a:t/>
            </a:r>
            <a:endParaRPr sz="1350">
              <a:solidFill>
                <a:schemeClr val="dk1"/>
              </a:solidFill>
            </a:endParaRPr>
          </a:p>
          <a:p>
            <a:pPr indent="-142875" lvl="0" marL="257175" rtl="0" algn="l">
              <a:lnSpc>
                <a:spcPct val="100000"/>
              </a:lnSpc>
              <a:spcBef>
                <a:spcPts val="360"/>
              </a:spcBef>
              <a:spcAft>
                <a:spcPts val="0"/>
              </a:spcAft>
              <a:buClr>
                <a:srgbClr val="FFFFFF"/>
              </a:buClr>
              <a:buSzPts val="2400"/>
              <a:buNone/>
            </a:pPr>
            <a:r>
              <a:t/>
            </a:r>
            <a:endParaRPr sz="135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533400" y="182880"/>
            <a:ext cx="8094133"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200"/>
              <a:buNone/>
            </a:pPr>
            <a:r>
              <a:rPr b="0" lang="en-US" sz="2400"/>
              <a:t>Methods: Human-Computer Interactive Approach</a:t>
            </a:r>
            <a:endParaRPr/>
          </a:p>
        </p:txBody>
      </p:sp>
      <p:pic>
        <p:nvPicPr>
          <p:cNvPr id="149" name="Google Shape;149;p25"/>
          <p:cNvPicPr preferRelativeResize="0"/>
          <p:nvPr/>
        </p:nvPicPr>
        <p:blipFill rotWithShape="1">
          <a:blip r:embed="rId3">
            <a:alphaModFix/>
          </a:blip>
          <a:srcRect b="8564" l="0" r="5993" t="6616"/>
          <a:stretch/>
        </p:blipFill>
        <p:spPr>
          <a:xfrm>
            <a:off x="2962275" y="1218882"/>
            <a:ext cx="5981701" cy="2980585"/>
          </a:xfrm>
          <a:prstGeom prst="rect">
            <a:avLst/>
          </a:prstGeom>
          <a:noFill/>
          <a:ln>
            <a:noFill/>
          </a:ln>
        </p:spPr>
      </p:pic>
      <p:sp>
        <p:nvSpPr>
          <p:cNvPr id="150" name="Google Shape;150;p25"/>
          <p:cNvSpPr txBox="1"/>
          <p:nvPr/>
        </p:nvSpPr>
        <p:spPr>
          <a:xfrm>
            <a:off x="57149" y="1209039"/>
            <a:ext cx="2905126" cy="32778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“This human-computer partnership approach (socio-technical) perspective on learning highlights how technology exerts agency in a relationship with educators and learners, as generative AI learns more with the quantity and quality of what humans provide to the technology, and vice versa. The reciprocal nature of AI learning and teaching interactions means that less bias and more flexibility in the tool are possible with increased human use.”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100" u="none" cap="none" strike="noStrike">
                <a:solidFill>
                  <a:srgbClr val="000000"/>
                </a:solidFill>
                <a:latin typeface="Times New Roman"/>
                <a:ea typeface="Times New Roman"/>
                <a:cs typeface="Times New Roman"/>
                <a:sym typeface="Times New Roman"/>
              </a:rPr>
              <a:t>-- Katie Headrick Taylor, Alex Liu, Min Sun</a:t>
            </a:r>
            <a:endParaRPr b="0" i="0" sz="1100" u="none" cap="none" strike="noStrike">
              <a:solidFill>
                <a:srgbClr val="000000"/>
              </a:solidFill>
              <a:latin typeface="Arial"/>
              <a:ea typeface="Arial"/>
              <a:cs typeface="Arial"/>
              <a:sym typeface="Arial"/>
            </a:endParaRPr>
          </a:p>
        </p:txBody>
      </p:sp>
      <p:sp>
        <p:nvSpPr>
          <p:cNvPr id="151" name="Google Shape;151;p25"/>
          <p:cNvSpPr/>
          <p:nvPr/>
        </p:nvSpPr>
        <p:spPr>
          <a:xfrm>
            <a:off x="4572000" y="1038225"/>
            <a:ext cx="4467225" cy="33623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LDA</a:t>
            </a:r>
            <a:endParaRPr/>
          </a:p>
        </p:txBody>
      </p:sp>
      <p:grpSp>
        <p:nvGrpSpPr>
          <p:cNvPr id="157" name="Google Shape;157;p26"/>
          <p:cNvGrpSpPr/>
          <p:nvPr/>
        </p:nvGrpSpPr>
        <p:grpSpPr>
          <a:xfrm>
            <a:off x="461970" y="1657603"/>
            <a:ext cx="8306029" cy="1980761"/>
            <a:chOff x="14048" y="495484"/>
            <a:chExt cx="8306029" cy="1980761"/>
          </a:xfrm>
        </p:grpSpPr>
        <p:sp>
          <p:nvSpPr>
            <p:cNvPr id="158" name="Google Shape;158;p26"/>
            <p:cNvSpPr/>
            <p:nvPr/>
          </p:nvSpPr>
          <p:spPr>
            <a:xfrm>
              <a:off x="14048"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txBox="1"/>
            <p:nvPr/>
          </p:nvSpPr>
          <p:spPr>
            <a:xfrm>
              <a:off x="14048"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Input</a:t>
              </a:r>
              <a:endParaRPr/>
            </a:p>
          </p:txBody>
        </p:sp>
        <p:sp>
          <p:nvSpPr>
            <p:cNvPr id="160" name="Google Shape;160;p26"/>
            <p:cNvSpPr/>
            <p:nvPr/>
          </p:nvSpPr>
          <p:spPr>
            <a:xfrm>
              <a:off x="236808" y="906172"/>
              <a:ext cx="1088654" cy="1570073"/>
            </a:xfrm>
            <a:prstGeom prst="roundRect">
              <a:avLst>
                <a:gd fmla="val 10000" name="adj"/>
              </a:avLst>
            </a:prstGeom>
            <a:solidFill>
              <a:schemeClr val="lt1">
                <a:alpha val="89803"/>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p:cNvSpPr txBox="1"/>
            <p:nvPr/>
          </p:nvSpPr>
          <p:spPr>
            <a:xfrm>
              <a:off x="268694"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Unorganized messy conversational texts</a:t>
              </a:r>
              <a:endParaRPr/>
            </a:p>
          </p:txBody>
        </p:sp>
        <p:sp>
          <p:nvSpPr>
            <p:cNvPr id="162" name="Google Shape;162;p26"/>
            <p:cNvSpPr/>
            <p:nvPr/>
          </p:nvSpPr>
          <p:spPr>
            <a:xfrm>
              <a:off x="1267702"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txBox="1"/>
            <p:nvPr/>
          </p:nvSpPr>
          <p:spPr>
            <a:xfrm>
              <a:off x="1267702"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64" name="Google Shape;164;p26"/>
            <p:cNvSpPr/>
            <p:nvPr/>
          </p:nvSpPr>
          <p:spPr>
            <a:xfrm>
              <a:off x="1762702"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txBox="1"/>
            <p:nvPr/>
          </p:nvSpPr>
          <p:spPr>
            <a:xfrm>
              <a:off x="1762702"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Pre-processing</a:t>
              </a:r>
              <a:endParaRPr/>
            </a:p>
          </p:txBody>
        </p:sp>
        <p:sp>
          <p:nvSpPr>
            <p:cNvPr id="166" name="Google Shape;166;p26"/>
            <p:cNvSpPr/>
            <p:nvPr/>
          </p:nvSpPr>
          <p:spPr>
            <a:xfrm>
              <a:off x="1985462" y="906172"/>
              <a:ext cx="1088654" cy="1570073"/>
            </a:xfrm>
            <a:prstGeom prst="roundRect">
              <a:avLst>
                <a:gd fmla="val 10000" name="adj"/>
              </a:avLst>
            </a:prstGeom>
            <a:solidFill>
              <a:schemeClr val="lt1">
                <a:alpha val="89803"/>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txBox="1"/>
            <p:nvPr/>
          </p:nvSpPr>
          <p:spPr>
            <a:xfrm>
              <a:off x="2017348"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Remove stop words</a:t>
              </a:r>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Stemming</a:t>
              </a:r>
              <a:endParaRPr/>
            </a:p>
          </p:txBody>
        </p:sp>
        <p:sp>
          <p:nvSpPr>
            <p:cNvPr id="168" name="Google Shape;168;p26"/>
            <p:cNvSpPr/>
            <p:nvPr/>
          </p:nvSpPr>
          <p:spPr>
            <a:xfrm>
              <a:off x="3016356"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txBox="1"/>
            <p:nvPr/>
          </p:nvSpPr>
          <p:spPr>
            <a:xfrm>
              <a:off x="3016356"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70" name="Google Shape;170;p26"/>
            <p:cNvSpPr/>
            <p:nvPr/>
          </p:nvSpPr>
          <p:spPr>
            <a:xfrm>
              <a:off x="3511356"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6"/>
            <p:cNvSpPr txBox="1"/>
            <p:nvPr/>
          </p:nvSpPr>
          <p:spPr>
            <a:xfrm>
              <a:off x="3511356"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Topic modeling</a:t>
              </a:r>
              <a:endParaRPr/>
            </a:p>
          </p:txBody>
        </p:sp>
        <p:sp>
          <p:nvSpPr>
            <p:cNvPr id="172" name="Google Shape;172;p26"/>
            <p:cNvSpPr/>
            <p:nvPr/>
          </p:nvSpPr>
          <p:spPr>
            <a:xfrm>
              <a:off x="3734115" y="906172"/>
              <a:ext cx="1088654" cy="1570073"/>
            </a:xfrm>
            <a:prstGeom prst="roundRect">
              <a:avLst>
                <a:gd fmla="val 10000" name="adj"/>
              </a:avLst>
            </a:prstGeom>
            <a:solidFill>
              <a:schemeClr val="lt1">
                <a:alpha val="89803"/>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6"/>
            <p:cNvSpPr txBox="1"/>
            <p:nvPr/>
          </p:nvSpPr>
          <p:spPr>
            <a:xfrm>
              <a:off x="3766001"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Human validation</a:t>
              </a:r>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Human labeling and making sense of the topics</a:t>
              </a:r>
              <a:endParaRPr/>
            </a:p>
          </p:txBody>
        </p:sp>
        <p:sp>
          <p:nvSpPr>
            <p:cNvPr id="174" name="Google Shape;174;p26"/>
            <p:cNvSpPr/>
            <p:nvPr/>
          </p:nvSpPr>
          <p:spPr>
            <a:xfrm>
              <a:off x="4765010"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6"/>
            <p:cNvSpPr txBox="1"/>
            <p:nvPr/>
          </p:nvSpPr>
          <p:spPr>
            <a:xfrm>
              <a:off x="4765010"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76" name="Google Shape;176;p26"/>
            <p:cNvSpPr/>
            <p:nvPr/>
          </p:nvSpPr>
          <p:spPr>
            <a:xfrm>
              <a:off x="5260010"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6"/>
            <p:cNvSpPr txBox="1"/>
            <p:nvPr/>
          </p:nvSpPr>
          <p:spPr>
            <a:xfrm>
              <a:off x="5260010"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Output</a:t>
              </a:r>
              <a:endParaRPr/>
            </a:p>
          </p:txBody>
        </p:sp>
        <p:sp>
          <p:nvSpPr>
            <p:cNvPr id="178" name="Google Shape;178;p26"/>
            <p:cNvSpPr/>
            <p:nvPr/>
          </p:nvSpPr>
          <p:spPr>
            <a:xfrm>
              <a:off x="5482769" y="906172"/>
              <a:ext cx="1088654" cy="1570073"/>
            </a:xfrm>
            <a:prstGeom prst="roundRect">
              <a:avLst>
                <a:gd fmla="val 10000" name="adj"/>
              </a:avLst>
            </a:prstGeom>
            <a:solidFill>
              <a:schemeClr val="lt1">
                <a:alpha val="89803"/>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6"/>
            <p:cNvSpPr txBox="1"/>
            <p:nvPr/>
          </p:nvSpPr>
          <p:spPr>
            <a:xfrm>
              <a:off x="5514655"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List of coherent, valid topics</a:t>
              </a:r>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Proportion distribution of documents to topics</a:t>
              </a:r>
              <a:endParaRPr/>
            </a:p>
          </p:txBody>
        </p:sp>
        <p:sp>
          <p:nvSpPr>
            <p:cNvPr id="180" name="Google Shape;180;p26"/>
            <p:cNvSpPr/>
            <p:nvPr/>
          </p:nvSpPr>
          <p:spPr>
            <a:xfrm>
              <a:off x="6513664"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txBox="1"/>
            <p:nvPr/>
          </p:nvSpPr>
          <p:spPr>
            <a:xfrm>
              <a:off x="6513664"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82" name="Google Shape;182;p26"/>
            <p:cNvSpPr/>
            <p:nvPr/>
          </p:nvSpPr>
          <p:spPr>
            <a:xfrm>
              <a:off x="7008664"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txBox="1"/>
            <p:nvPr/>
          </p:nvSpPr>
          <p:spPr>
            <a:xfrm>
              <a:off x="7008664"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Validation</a:t>
              </a:r>
              <a:endParaRPr/>
            </a:p>
          </p:txBody>
        </p:sp>
        <p:sp>
          <p:nvSpPr>
            <p:cNvPr id="184" name="Google Shape;184;p26"/>
            <p:cNvSpPr/>
            <p:nvPr/>
          </p:nvSpPr>
          <p:spPr>
            <a:xfrm>
              <a:off x="7231423" y="906172"/>
              <a:ext cx="1088654" cy="1570073"/>
            </a:xfrm>
            <a:prstGeom prst="roundRect">
              <a:avLst>
                <a:gd fmla="val 10000" name="adj"/>
              </a:avLst>
            </a:prstGeom>
            <a:solidFill>
              <a:schemeClr val="lt1">
                <a:alpha val="89803"/>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txBox="1"/>
            <p:nvPr/>
          </p:nvSpPr>
          <p:spPr>
            <a:xfrm>
              <a:off x="7263309"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Summarizing topic proportions by subgroups of interviewees</a:t>
              </a:r>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Alignment with human coding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LDA</a:t>
            </a:r>
            <a:endParaRPr/>
          </a:p>
        </p:txBody>
      </p:sp>
      <p:sp>
        <p:nvSpPr>
          <p:cNvPr id="191" name="Google Shape;191;p27"/>
          <p:cNvSpPr txBox="1"/>
          <p:nvPr/>
        </p:nvSpPr>
        <p:spPr>
          <a:xfrm>
            <a:off x="657224" y="1202145"/>
            <a:ext cx="36004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200" u="none" cap="none" strike="noStrike">
                <a:solidFill>
                  <a:srgbClr val="000000"/>
                </a:solidFill>
                <a:latin typeface="Times New Roman"/>
                <a:ea typeface="Times New Roman"/>
                <a:cs typeface="Times New Roman"/>
                <a:sym typeface="Times New Roman"/>
              </a:rPr>
              <a:t>Diagnostic Values for a Number of Topics</a:t>
            </a:r>
            <a:r>
              <a:rPr b="0" i="0" lang="en-US"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pic>
        <p:nvPicPr>
          <p:cNvPr descr="Chart, line chart&#10;&#10;Description automatically generated" id="192" name="Google Shape;192;p27"/>
          <p:cNvPicPr preferRelativeResize="0"/>
          <p:nvPr/>
        </p:nvPicPr>
        <p:blipFill rotWithShape="1">
          <a:blip r:embed="rId3">
            <a:alphaModFix/>
          </a:blip>
          <a:srcRect b="0" l="0" r="0" t="0"/>
          <a:stretch/>
        </p:blipFill>
        <p:spPr>
          <a:xfrm>
            <a:off x="406717" y="1790146"/>
            <a:ext cx="4101465" cy="2515154"/>
          </a:xfrm>
          <a:prstGeom prst="rect">
            <a:avLst/>
          </a:prstGeom>
          <a:noFill/>
          <a:ln>
            <a:noFill/>
          </a:ln>
        </p:spPr>
      </p:pic>
      <p:sp>
        <p:nvSpPr>
          <p:cNvPr id="193" name="Google Shape;193;p27"/>
          <p:cNvSpPr txBox="1"/>
          <p:nvPr/>
        </p:nvSpPr>
        <p:spPr>
          <a:xfrm>
            <a:off x="5619032" y="1073712"/>
            <a:ext cx="2380780" cy="405432"/>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0" i="1" lang="en-US" sz="1200" u="none" cap="none" strike="noStrike">
                <a:solidFill>
                  <a:srgbClr val="000000"/>
                </a:solidFill>
                <a:latin typeface="Times New Roman"/>
                <a:ea typeface="Times New Roman"/>
                <a:cs typeface="Times New Roman"/>
                <a:sym typeface="Times New Roman"/>
              </a:rPr>
              <a:t>Exclusivity vs. Semantic Coherence</a:t>
            </a:r>
            <a:endParaRPr b="0" i="0" sz="1200" u="none" cap="none" strike="noStrike">
              <a:solidFill>
                <a:srgbClr val="000000"/>
              </a:solidFill>
              <a:latin typeface="Times New Roman"/>
              <a:ea typeface="Times New Roman"/>
              <a:cs typeface="Times New Roman"/>
              <a:sym typeface="Times New Roman"/>
            </a:endParaRPr>
          </a:p>
        </p:txBody>
      </p:sp>
      <p:pic>
        <p:nvPicPr>
          <p:cNvPr descr="Chart, scatter chart&#10;&#10;Description automatically generated" id="194" name="Google Shape;194;p27"/>
          <p:cNvPicPr preferRelativeResize="0"/>
          <p:nvPr/>
        </p:nvPicPr>
        <p:blipFill rotWithShape="1">
          <a:blip r:embed="rId4">
            <a:alphaModFix/>
          </a:blip>
          <a:srcRect b="0" l="0" r="0" t="0"/>
          <a:stretch/>
        </p:blipFill>
        <p:spPr>
          <a:xfrm>
            <a:off x="4815840" y="1790146"/>
            <a:ext cx="4101465" cy="2591354"/>
          </a:xfrm>
          <a:prstGeom prst="rect">
            <a:avLst/>
          </a:prstGeom>
          <a:noFill/>
          <a:ln>
            <a:noFill/>
          </a:ln>
        </p:spPr>
      </p:pic>
      <p:sp>
        <p:nvSpPr>
          <p:cNvPr id="195" name="Google Shape;195;p27"/>
          <p:cNvSpPr/>
          <p:nvPr/>
        </p:nvSpPr>
        <p:spPr>
          <a:xfrm>
            <a:off x="3124201" y="3248025"/>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6" name="Google Shape;196;p27"/>
          <p:cNvSpPr/>
          <p:nvPr/>
        </p:nvSpPr>
        <p:spPr>
          <a:xfrm>
            <a:off x="3267076" y="2449587"/>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7" name="Google Shape;197;p27"/>
          <p:cNvSpPr/>
          <p:nvPr/>
        </p:nvSpPr>
        <p:spPr>
          <a:xfrm>
            <a:off x="1352551" y="2143125"/>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8" name="Google Shape;198;p27"/>
          <p:cNvSpPr/>
          <p:nvPr/>
        </p:nvSpPr>
        <p:spPr>
          <a:xfrm>
            <a:off x="1266826" y="3512730"/>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txBox="1"/>
          <p:nvPr>
            <p:ph idx="1" type="body"/>
          </p:nvPr>
        </p:nvSpPr>
        <p:spPr>
          <a:xfrm>
            <a:off x="447917" y="1020160"/>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sz="1800"/>
              <a:t>Zero-shot</a:t>
            </a:r>
            <a:endParaRPr/>
          </a:p>
          <a:p>
            <a:pPr indent="-355600" lvl="1" marL="914400" rtl="0" algn="l">
              <a:lnSpc>
                <a:spcPct val="100000"/>
              </a:lnSpc>
              <a:spcBef>
                <a:spcPts val="400"/>
              </a:spcBef>
              <a:spcAft>
                <a:spcPts val="0"/>
              </a:spcAft>
              <a:buSzPts val="2000"/>
              <a:buChar char="–"/>
            </a:pPr>
            <a:r>
              <a:rPr b="0" lang="en-US" sz="1800">
                <a:latin typeface="Arial"/>
                <a:ea typeface="Arial"/>
                <a:cs typeface="Arial"/>
                <a:sym typeface="Arial"/>
              </a:rPr>
              <a:t>Use the codebook to label three child and/or parent codes for each document; if no child code works, only label the parent codes.</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sz="1800"/>
              <a:t>Few shot: </a:t>
            </a:r>
            <a:endParaRPr/>
          </a:p>
          <a:p>
            <a:pPr indent="-355600" lvl="1" marL="914400" rtl="0" algn="l">
              <a:lnSpc>
                <a:spcPct val="100000"/>
              </a:lnSpc>
              <a:spcBef>
                <a:spcPts val="400"/>
              </a:spcBef>
              <a:spcAft>
                <a:spcPts val="0"/>
              </a:spcAft>
              <a:buSzPts val="2000"/>
              <a:buChar char="–"/>
            </a:pPr>
            <a:r>
              <a:rPr b="0" lang="en-US" sz="1800"/>
              <a:t>Zero shot + here are a few examples. </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sz="1800"/>
              <a:t>Chain of thoughts</a:t>
            </a:r>
            <a:endParaRPr/>
          </a:p>
          <a:p>
            <a:pPr indent="-355600" lvl="1" marL="914400" rtl="0" algn="l">
              <a:lnSpc>
                <a:spcPct val="100000"/>
              </a:lnSpc>
              <a:spcBef>
                <a:spcPts val="400"/>
              </a:spcBef>
              <a:spcAft>
                <a:spcPts val="0"/>
              </a:spcAft>
              <a:buSzPts val="2000"/>
              <a:buChar char="–"/>
            </a:pPr>
            <a:r>
              <a:rPr b="0" lang="en-US" sz="1800">
                <a:latin typeface="Arial"/>
                <a:ea typeface="Arial"/>
                <a:cs typeface="Arial"/>
                <a:sym typeface="Arial"/>
              </a:rPr>
              <a:t>Step 1: label three parent codes with reasoning; Step 2: label child code within each parent code. If none of the child code applies, keep the parent code. </a:t>
            </a:r>
            <a:endParaRPr b="0" sz="1800"/>
          </a:p>
          <a:p>
            <a:pPr indent="-228600" lvl="1" marL="914400" rtl="0" algn="l">
              <a:lnSpc>
                <a:spcPct val="100000"/>
              </a:lnSpc>
              <a:spcBef>
                <a:spcPts val="400"/>
              </a:spcBef>
              <a:spcAft>
                <a:spcPts val="0"/>
              </a:spcAft>
              <a:buSzPts val="2000"/>
              <a:buNone/>
            </a:pPr>
            <a:r>
              <a:t/>
            </a:r>
            <a:endParaRPr sz="1800"/>
          </a:p>
        </p:txBody>
      </p:sp>
      <p:sp>
        <p:nvSpPr>
          <p:cNvPr id="204" name="Google Shape;204;p28"/>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Prompt Engineering</a:t>
            </a:r>
            <a:endParaRPr/>
          </a:p>
        </p:txBody>
      </p:sp>
      <p:sp>
        <p:nvSpPr>
          <p:cNvPr id="205" name="Google Shape;205;p28"/>
          <p:cNvSpPr txBox="1"/>
          <p:nvPr/>
        </p:nvSpPr>
        <p:spPr>
          <a:xfrm>
            <a:off x="304800" y="3876018"/>
            <a:ext cx="8534400" cy="664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Resources to learn more about prompt engineering: </a:t>
            </a:r>
            <a:endParaRPr/>
          </a:p>
          <a:p>
            <a:pPr indent="-304800" lvl="0" marL="457200" marR="0" rtl="0" algn="l">
              <a:lnSpc>
                <a:spcPct val="100000"/>
              </a:lnSpc>
              <a:spcBef>
                <a:spcPts val="480"/>
              </a:spcBef>
              <a:spcAft>
                <a:spcPts val="0"/>
              </a:spcAft>
              <a:buClr>
                <a:srgbClr val="000000"/>
              </a:buClr>
              <a:buSzPts val="1200"/>
              <a:buFont typeface="Arial"/>
              <a:buAutoNum type="arabicPeriod"/>
            </a:pPr>
            <a:r>
              <a:rPr b="0" i="0" lang="en-US" sz="1100" u="sng" cap="none" strike="noStrike">
                <a:solidFill>
                  <a:schemeClr val="hlink"/>
                </a:solidFill>
                <a:latin typeface="Arial"/>
                <a:ea typeface="Arial"/>
                <a:cs typeface="Arial"/>
                <a:sym typeface="Arial"/>
                <a:hlinkClick r:id="rId3"/>
              </a:rPr>
              <a:t>https://www.deeplearning.ai/short-courses/chatgpt-prompt-engineering-for-developers/</a:t>
            </a:r>
            <a:endParaRPr b="0" i="0" sz="11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AutoNum type="arabicPeriod"/>
            </a:pPr>
            <a:r>
              <a:rPr b="0" i="0" lang="en-US" sz="1100" u="none" cap="none" strike="noStrike">
                <a:solidFill>
                  <a:srgbClr val="000000"/>
                </a:solidFill>
                <a:latin typeface="Arial"/>
                <a:ea typeface="Arial"/>
                <a:cs typeface="Arial"/>
                <a:sym typeface="Arial"/>
              </a:rPr>
              <a:t>https://www.youtube.com/watch?v=dOxUroR57xs&amp;ab_channel=ElvisSaravia</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2"/>
          <p:cNvSpPr txBox="1"/>
          <p:nvPr>
            <p:ph idx="1" type="body"/>
          </p:nvPr>
        </p:nvSpPr>
        <p:spPr>
          <a:xfrm>
            <a:off x="552698" y="1562392"/>
            <a:ext cx="7829302"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a:t>Is programming a skill still needed in the AI era, particularly with the unprecedented speed of advancement of Large Language Modeling (LLM)?</a:t>
            </a:r>
            <a:endParaRPr/>
          </a:p>
        </p:txBody>
      </p:sp>
      <p:sp>
        <p:nvSpPr>
          <p:cNvPr id="45" name="Google Shape;45;p12"/>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Warm Up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575735" y="9092"/>
            <a:ext cx="8568265" cy="497226"/>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sz="2000"/>
              <a:t>GPT-4 Thematic Analysis: Chain-of-Thought (CoT) Prompt</a:t>
            </a:r>
            <a:endParaRPr sz="2000"/>
          </a:p>
        </p:txBody>
      </p:sp>
      <p:cxnSp>
        <p:nvCxnSpPr>
          <p:cNvPr id="212" name="Google Shape;212;p29"/>
          <p:cNvCxnSpPr/>
          <p:nvPr/>
        </p:nvCxnSpPr>
        <p:spPr>
          <a:xfrm>
            <a:off x="1838068" y="1464276"/>
            <a:ext cx="1028700" cy="0"/>
          </a:xfrm>
          <a:prstGeom prst="straightConnector1">
            <a:avLst/>
          </a:prstGeom>
          <a:noFill/>
          <a:ln cap="flat" cmpd="sng" w="9525">
            <a:solidFill>
              <a:srgbClr val="E3CE9C"/>
            </a:solidFill>
            <a:prstDash val="solid"/>
            <a:round/>
            <a:headEnd len="sm" w="sm" type="none"/>
            <a:tailEnd len="sm" w="sm" type="none"/>
          </a:ln>
        </p:spPr>
      </p:cxnSp>
      <p:sp>
        <p:nvSpPr>
          <p:cNvPr id="213" name="Google Shape;213;p29"/>
          <p:cNvSpPr/>
          <p:nvPr/>
        </p:nvSpPr>
        <p:spPr>
          <a:xfrm>
            <a:off x="7419566" y="1280328"/>
            <a:ext cx="74141" cy="389233"/>
          </a:xfrm>
          <a:prstGeom prst="rightBrace">
            <a:avLst>
              <a:gd fmla="val 8333" name="adj1"/>
              <a:gd fmla="val 50000" name="adj2"/>
            </a:avLst>
          </a:prstGeom>
          <a:noFill/>
          <a:ln cap="flat" cmpd="sng" w="9525">
            <a:solidFill>
              <a:srgbClr val="E3CE9C"/>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214" name="Google Shape;214;p29"/>
          <p:cNvSpPr txBox="1"/>
          <p:nvPr/>
        </p:nvSpPr>
        <p:spPr>
          <a:xfrm>
            <a:off x="7538363" y="887943"/>
            <a:ext cx="1135066" cy="392385"/>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050" u="none" cap="none" strike="noStrike">
                <a:solidFill>
                  <a:schemeClr val="dk1"/>
                </a:solidFill>
                <a:latin typeface="Arial"/>
                <a:ea typeface="Arial"/>
                <a:cs typeface="Arial"/>
                <a:sym typeface="Arial"/>
              </a:rPr>
              <a:t>Role, context, and overall task</a:t>
            </a:r>
            <a:endParaRPr b="0" i="0" sz="1050" u="none" cap="none" strike="noStrike">
              <a:solidFill>
                <a:srgbClr val="000000"/>
              </a:solidFill>
              <a:latin typeface="Arial"/>
              <a:ea typeface="Arial"/>
              <a:cs typeface="Arial"/>
              <a:sym typeface="Arial"/>
            </a:endParaRPr>
          </a:p>
        </p:txBody>
      </p:sp>
      <p:sp>
        <p:nvSpPr>
          <p:cNvPr id="215" name="Google Shape;215;p29"/>
          <p:cNvSpPr txBox="1"/>
          <p:nvPr/>
        </p:nvSpPr>
        <p:spPr>
          <a:xfrm>
            <a:off x="552298" y="506318"/>
            <a:ext cx="8477402" cy="4033382"/>
          </a:xfrm>
          <a:prstGeom prst="rect">
            <a:avLst/>
          </a:prstGeom>
          <a:noFill/>
          <a:ln>
            <a:noFill/>
          </a:ln>
        </p:spPr>
        <p:txBody>
          <a:bodyPr anchorCtr="0" anchor="t" bIns="34275" lIns="68550" spcFirstLastPara="1" rIns="68550" wrap="square" tIns="34275">
            <a:spAutoFit/>
          </a:bodyPr>
          <a:lstStyle/>
          <a:p>
            <a:pPr indent="0" lvl="0" marL="0" marR="0" rtl="0" algn="l">
              <a:lnSpc>
                <a:spcPct val="115000"/>
              </a:lnSpc>
              <a:spcBef>
                <a:spcPts val="0"/>
              </a:spcBef>
              <a:spcAft>
                <a:spcPts val="0"/>
              </a:spcAft>
              <a:buNone/>
            </a:pPr>
            <a:r>
              <a:rPr b="1" i="1" lang="en-US" sz="800" u="none" cap="none" strike="noStrike">
                <a:solidFill>
                  <a:schemeClr val="dk1"/>
                </a:solidFill>
                <a:latin typeface="Helvetica Neue"/>
                <a:ea typeface="Helvetica Neue"/>
                <a:cs typeface="Helvetica Neue"/>
                <a:sym typeface="Helvetica Neue"/>
              </a:rPr>
              <a:t>prompt_base = f"""</a:t>
            </a:r>
            <a:endParaRPr/>
          </a:p>
          <a:p>
            <a:pPr indent="0" lvl="0" marL="0" marR="0" rtl="0" algn="l">
              <a:lnSpc>
                <a:spcPct val="115000"/>
              </a:lnSpc>
              <a:spcBef>
                <a:spcPts val="0"/>
              </a:spcBef>
              <a:spcAft>
                <a:spcPts val="0"/>
              </a:spcAft>
              <a:buNone/>
            </a:pPr>
            <a:r>
              <a:rPr b="0" i="0" lang="en-US" sz="800" u="none" cap="none" strike="noStrike">
                <a:solidFill>
                  <a:schemeClr val="dk1"/>
                </a:solidFill>
                <a:latin typeface="Helvetica Neue"/>
                <a:ea typeface="Helvetica Neue"/>
                <a:cs typeface="Helvetica Neue"/>
                <a:sym typeface="Helvetica Neue"/>
              </a:rPr>
              <a:t>Task: As a policy researcher, you’ve been provided with a paragraph extracted from an interview with an education policy stakeholder. Utilize the attached “Voice to validity codebook “ (in excel format) to code the paragraph. The Codebook comprises four columns: ‘Parent’, ‘Child’, ‘Child_description’, and ‘Key words’.</a:t>
            </a:r>
            <a:endParaRPr/>
          </a:p>
          <a:p>
            <a:pPr indent="0" lvl="0" marL="0" marR="0" rtl="0" algn="l">
              <a:lnSpc>
                <a:spcPct val="115000"/>
              </a:lnSpc>
              <a:spcBef>
                <a:spcPts val="0"/>
              </a:spcBef>
              <a:spcAft>
                <a:spcPts val="0"/>
              </a:spcAft>
              <a:buNone/>
            </a:pPr>
            <a:r>
              <a:rPr b="0" i="0" lang="en-US" sz="800" u="none" cap="none" strike="noStrike">
                <a:solidFill>
                  <a:schemeClr val="dk1"/>
                </a:solidFill>
                <a:latin typeface="Helvetica Neue"/>
                <a:ea typeface="Helvetica Neue"/>
                <a:cs typeface="Helvetica Neue"/>
                <a:sym typeface="Helvetica Neue"/>
              </a:rPr>
              <a:t>Steps:</a:t>
            </a:r>
            <a:endParaRPr/>
          </a:p>
          <a:p>
            <a:pPr indent="0" lvl="0" marL="0" marR="0" rtl="0" algn="l">
              <a:lnSpc>
                <a:spcPct val="115000"/>
              </a:lnSpc>
              <a:spcBef>
                <a:spcPts val="0"/>
              </a:spcBef>
              <a:spcAft>
                <a:spcPts val="0"/>
              </a:spcAft>
              <a:buNone/>
            </a:pPr>
            <a:r>
              <a:rPr b="0" i="0" lang="en-US" sz="800" u="none" cap="none" strike="noStrike">
                <a:solidFill>
                  <a:schemeClr val="dk1"/>
                </a:solidFill>
                <a:latin typeface="Helvetica Neue"/>
                <a:ea typeface="Helvetica Neue"/>
                <a:cs typeface="Helvetica Neue"/>
                <a:sym typeface="Helvetica Neue"/>
              </a:rPr>
              <a:t>1. Identify Salient Themes:</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Understand the paragraph’s content within the context of the Washington State K-12 public school system.</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Refer to the ‘Parent’ column in the Codebook for broader thematic categories.</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Pinpoint up to three salient themes from these ‘Parent’ categories.</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These themes should highlight the most significant ideas in the paragraph.</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Label the paragraph with the chosen ‘Parent’ themes.</a:t>
            </a:r>
            <a:endParaRPr/>
          </a:p>
          <a:p>
            <a:pPr indent="0" lvl="0" marL="0" marR="0" rtl="0" algn="l">
              <a:lnSpc>
                <a:spcPct val="115000"/>
              </a:lnSpc>
              <a:spcBef>
                <a:spcPts val="0"/>
              </a:spcBef>
              <a:spcAft>
                <a:spcPts val="0"/>
              </a:spcAft>
              <a:buNone/>
            </a:pPr>
            <a:r>
              <a:rPr b="0" i="0" lang="en-US" sz="800" u="none" cap="none" strike="noStrike">
                <a:solidFill>
                  <a:schemeClr val="dk1"/>
                </a:solidFill>
                <a:latin typeface="Helvetica Neue"/>
                <a:ea typeface="Helvetica Neue"/>
                <a:cs typeface="Helvetica Neue"/>
                <a:sym typeface="Helvetica Neue"/>
              </a:rPr>
              <a:t>2. Dive into Child Themes:</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The ‘Child’ column in the Codebook lists detailed thematic subcategories, which fall under the broader ‘Parent’ categories.</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The ‘Child_description’ elaborates on the ‘Child’ categories, and the ‘Key words’ column lists pertinent terms for each ‘Child’ category.</a:t>
            </a:r>
            <a:endParaRPr/>
          </a:p>
          <a:p>
            <a:pPr indent="0" lvl="0" marL="0" marR="0" rtl="0" algn="l">
              <a:lnSpc>
                <a:spcPct val="115000"/>
              </a:lnSpc>
              <a:spcBef>
                <a:spcPts val="0"/>
              </a:spcBef>
              <a:spcAft>
                <a:spcPts val="0"/>
              </a:spcAft>
              <a:buNone/>
            </a:pPr>
            <a:r>
              <a:rPr b="0" i="0" lang="en-US" sz="800" u="none" cap="none" strike="noStrike">
                <a:solidFill>
                  <a:schemeClr val="dk1"/>
                </a:solidFill>
                <a:latin typeface="Helvetica Neue"/>
                <a:ea typeface="Helvetica Neue"/>
                <a:cs typeface="Helvetica Neue"/>
                <a:sym typeface="Helvetica Neue"/>
              </a:rPr>
              <a:t>3. Associate with Child Categories:</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Revisit the paragraph, keeping the Washington State K-12 public school system context in mind.</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For each previously identified ‘Parent’ theme, pinpoint the appropriate ‘Child’ subcategories from the Codebook. The ‘Child_description’ and ‘Key words’ columns can aid your decision.</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Ensure the ‘Child’ categories align with the paragraph’s content. If there’s no fit or you’re uncertain, label it as ‘None’.</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From your identified ‘Parent’ and ‘Child’ pairs, pick the top three pairs that encapsulate the paragraph’s central ideas.</a:t>
            </a:r>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Label the paragraph with these three ‘Parent’ and corresponding ‘Child’ pairs.</a:t>
            </a:r>
            <a:endParaRPr b="0" i="0" sz="8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None/>
            </a:pPr>
            <a:r>
              <a:t/>
            </a:r>
            <a:endParaRPr b="0" i="0" sz="8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None/>
            </a:pPr>
            <a:r>
              <a:rPr b="0" i="0" lang="en-US" sz="800" u="none" cap="none" strike="noStrike">
                <a:solidFill>
                  <a:schemeClr val="dk1"/>
                </a:solidFill>
                <a:latin typeface="Helvetica Neue"/>
                <a:ea typeface="Helvetica Neue"/>
                <a:cs typeface="Helvetica Neue"/>
                <a:sym typeface="Helvetica Neue"/>
              </a:rPr>
              <a:t>Codebook: see attachment</a:t>
            </a:r>
            <a:endParaRPr/>
          </a:p>
          <a:p>
            <a:pPr indent="0" lvl="0" marL="0" marR="0" rtl="0" algn="l">
              <a:lnSpc>
                <a:spcPct val="115000"/>
              </a:lnSpc>
              <a:spcBef>
                <a:spcPts val="0"/>
              </a:spcBef>
              <a:spcAft>
                <a:spcPts val="0"/>
              </a:spcAft>
              <a:buNone/>
            </a:pPr>
            <a:r>
              <a:t/>
            </a:r>
            <a:endParaRPr b="0" i="0" sz="8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None/>
            </a:pPr>
            <a:r>
              <a:rPr b="0" i="0" lang="en-US" sz="800" u="none" cap="none" strike="noStrike">
                <a:solidFill>
                  <a:schemeClr val="dk1"/>
                </a:solidFill>
                <a:latin typeface="Helvetica Neue"/>
                <a:ea typeface="Helvetica Neue"/>
                <a:cs typeface="Helvetica Neue"/>
                <a:sym typeface="Helvetica Neue"/>
              </a:rPr>
              <a:t>Paragraph for Analysis:</a:t>
            </a:r>
            <a:endParaRPr/>
          </a:p>
          <a:p>
            <a:pPr indent="0" lvl="0" marL="0" marR="0" rtl="0" algn="l">
              <a:lnSpc>
                <a:spcPct val="115000"/>
              </a:lnSpc>
              <a:spcBef>
                <a:spcPts val="0"/>
              </a:spcBef>
              <a:spcAft>
                <a:spcPts val="0"/>
              </a:spcAft>
              <a:buNone/>
            </a:pPr>
            <a:r>
              <a:rPr b="0" i="0" lang="en-US" sz="800" u="none" cap="none" strike="noStrike">
                <a:solidFill>
                  <a:schemeClr val="dk1"/>
                </a:solidFill>
                <a:latin typeface="Helvetica Neue"/>
                <a:ea typeface="Helvetica Neue"/>
                <a:cs typeface="Helvetica Neue"/>
                <a:sym typeface="Helvetica Neue"/>
              </a:rPr>
              <a:t>[[[TEXTGOHERE]]]</a:t>
            </a:r>
            <a:endParaRPr/>
          </a:p>
          <a:p>
            <a:pPr indent="0" lvl="0" marL="0" marR="0" rtl="0" algn="l">
              <a:lnSpc>
                <a:spcPct val="115000"/>
              </a:lnSpc>
              <a:spcBef>
                <a:spcPts val="0"/>
              </a:spcBef>
              <a:spcAft>
                <a:spcPts val="0"/>
              </a:spcAft>
              <a:buNone/>
            </a:pPr>
            <a:r>
              <a:rPr b="0" i="0" lang="en-US" sz="800" u="none" cap="none" strike="noStrike">
                <a:solidFill>
                  <a:schemeClr val="dk1"/>
                </a:solidFill>
                <a:latin typeface="Helvetica Neue"/>
                <a:ea typeface="Helvetica Neue"/>
                <a:cs typeface="Helvetica Neue"/>
                <a:sym typeface="Helvetica Neue"/>
              </a:rPr>
              <a:t>Response Format:</a:t>
            </a:r>
            <a:endParaRPr/>
          </a:p>
          <a:p>
            <a:pPr indent="0" lvl="0" marL="0" marR="0" rtl="0" algn="l">
              <a:lnSpc>
                <a:spcPct val="115000"/>
              </a:lnSpc>
              <a:spcBef>
                <a:spcPts val="0"/>
              </a:spcBef>
              <a:spcAft>
                <a:spcPts val="0"/>
              </a:spcAft>
              <a:buNone/>
            </a:pPr>
            <a:r>
              <a:rPr b="0" i="0" lang="en-US" sz="800" u="none" cap="none" strike="noStrike">
                <a:solidFill>
                  <a:schemeClr val="dk1"/>
                </a:solidFill>
                <a:latin typeface="Helvetica Neue"/>
                <a:ea typeface="Helvetica Neue"/>
                <a:cs typeface="Helvetica Neue"/>
                <a:sym typeface="Helvetica Neue"/>
              </a:rPr>
              <a:t>Frame your answer as a JSON object containing the keys: ‘Parent 1’, ‘Child 1’, ‘Parent 2’, ‘Child 2’, ‘Parent 3’, ‘Child 3’, and ‘Reasoning’.</a:t>
            </a:r>
            <a:endParaRPr/>
          </a:p>
          <a:p>
            <a:pPr indent="0" lvl="0" marL="0" marR="0" rtl="0" algn="l">
              <a:lnSpc>
                <a:spcPct val="115000"/>
              </a:lnSpc>
              <a:spcBef>
                <a:spcPts val="0"/>
              </a:spcBef>
              <a:spcAft>
                <a:spcPts val="0"/>
              </a:spcAft>
              <a:buNone/>
            </a:pPr>
            <a:r>
              <a:rPr b="0" i="0" lang="en-US" sz="800" u="none" cap="none" strike="noStrike">
                <a:solidFill>
                  <a:schemeClr val="dk1"/>
                </a:solidFill>
                <a:latin typeface="Helvetica Neue"/>
                <a:ea typeface="Helvetica Neue"/>
                <a:cs typeface="Helvetica Neue"/>
                <a:sym typeface="Helvetica Neue"/>
              </a:rPr>
              <a:t>"""</a:t>
            </a:r>
            <a:endParaRPr b="0" i="0" sz="750" u="none" cap="none" strike="noStrike">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ph idx="1" type="body"/>
          </p:nvPr>
        </p:nvSpPr>
        <p:spPr>
          <a:xfrm>
            <a:off x="447923" y="1305217"/>
            <a:ext cx="3412877"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a:t>Snippet of the codebook </a:t>
            </a:r>
            <a:endParaRPr/>
          </a:p>
        </p:txBody>
      </p:sp>
      <p:sp>
        <p:nvSpPr>
          <p:cNvPr id="221" name="Google Shape;221;p30"/>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Codebook</a:t>
            </a:r>
            <a:endParaRPr/>
          </a:p>
        </p:txBody>
      </p:sp>
      <p:pic>
        <p:nvPicPr>
          <p:cNvPr descr="A white rectangular grid with black text&#10;&#10;Description automatically generated with medium confidence" id="222" name="Google Shape;222;p30"/>
          <p:cNvPicPr preferRelativeResize="0"/>
          <p:nvPr/>
        </p:nvPicPr>
        <p:blipFill rotWithShape="1">
          <a:blip r:embed="rId3">
            <a:alphaModFix/>
          </a:blip>
          <a:srcRect b="0" l="0" r="0" t="0"/>
          <a:stretch/>
        </p:blipFill>
        <p:spPr>
          <a:xfrm>
            <a:off x="3860800" y="26386"/>
            <a:ext cx="4835278" cy="49731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a:t>Min will prepare codebook in excel.</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a:t>2-3 interviews. </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a:t>Prompt </a:t>
            </a:r>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
        <p:nvSpPr>
          <p:cNvPr id="228" name="Google Shape;228;p31"/>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Interactive Demo (10 mins)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idx="1" type="body"/>
          </p:nvPr>
        </p:nvSpPr>
        <p:spPr>
          <a:xfrm>
            <a:off x="447923" y="1305217"/>
            <a:ext cx="2227544" cy="2885783"/>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rPr b="0" lang="en-US" sz="2000">
                <a:solidFill>
                  <a:schemeClr val="dk1"/>
                </a:solidFill>
              </a:rPr>
              <a:t>What are the </a:t>
            </a:r>
            <a:r>
              <a:rPr lang="en-US" sz="2000" u="sng">
                <a:solidFill>
                  <a:schemeClr val="dk1"/>
                </a:solidFill>
              </a:rPr>
              <a:t>key themes that WA stakeholders voiced </a:t>
            </a:r>
            <a:r>
              <a:rPr b="0" lang="en-US" sz="2000">
                <a:solidFill>
                  <a:schemeClr val="dk1"/>
                </a:solidFill>
              </a:rPr>
              <a:t>about K-12 public school system? </a:t>
            </a:r>
            <a:endParaRPr sz="2000">
              <a:solidFill>
                <a:schemeClr val="dk1"/>
              </a:solidFil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sz="2000"/>
          </a:p>
        </p:txBody>
      </p:sp>
      <p:sp>
        <p:nvSpPr>
          <p:cNvPr id="234" name="Google Shape;234;p32"/>
          <p:cNvSpPr txBox="1"/>
          <p:nvPr>
            <p:ph type="title"/>
          </p:nvPr>
        </p:nvSpPr>
        <p:spPr>
          <a:xfrm>
            <a:off x="447922" y="26385"/>
            <a:ext cx="2820211"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Results– SRQ1</a:t>
            </a:r>
            <a:endParaRPr/>
          </a:p>
        </p:txBody>
      </p:sp>
      <p:pic>
        <p:nvPicPr>
          <p:cNvPr id="235" name="Google Shape;235;p32"/>
          <p:cNvPicPr preferRelativeResize="0"/>
          <p:nvPr/>
        </p:nvPicPr>
        <p:blipFill rotWithShape="1">
          <a:blip r:embed="rId3">
            <a:alphaModFix/>
          </a:blip>
          <a:srcRect b="0" l="0" r="713" t="0"/>
          <a:stretch/>
        </p:blipFill>
        <p:spPr>
          <a:xfrm>
            <a:off x="3259666" y="26385"/>
            <a:ext cx="5799668" cy="1683882"/>
          </a:xfrm>
          <a:prstGeom prst="rect">
            <a:avLst/>
          </a:prstGeom>
          <a:noFill/>
          <a:ln>
            <a:noFill/>
          </a:ln>
        </p:spPr>
      </p:pic>
      <p:pic>
        <p:nvPicPr>
          <p:cNvPr id="236" name="Google Shape;236;p32"/>
          <p:cNvPicPr preferRelativeResize="0"/>
          <p:nvPr/>
        </p:nvPicPr>
        <p:blipFill rotWithShape="1">
          <a:blip r:embed="rId4">
            <a:alphaModFix/>
          </a:blip>
          <a:srcRect b="0" l="0" r="736" t="0"/>
          <a:stretch/>
        </p:blipFill>
        <p:spPr>
          <a:xfrm>
            <a:off x="3175000" y="1710267"/>
            <a:ext cx="5968999" cy="332570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idx="1" type="body"/>
          </p:nvPr>
        </p:nvSpPr>
        <p:spPr>
          <a:xfrm>
            <a:off x="447917" y="1101332"/>
            <a:ext cx="8197114" cy="421983"/>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b="0" lang="en-US" sz="1400">
                <a:solidFill>
                  <a:schemeClr val="dk1"/>
                </a:solidFill>
              </a:rPr>
              <a:t>How accurate and valid are GPT-4 labels of key themes when comparing to human experts’ labels and traditional topic modeling results?</a:t>
            </a:r>
            <a:endParaRPr sz="1400">
              <a:solidFill>
                <a:schemeClr val="dk1"/>
              </a:solidFil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sz="1400"/>
          </a:p>
        </p:txBody>
      </p:sp>
      <p:sp>
        <p:nvSpPr>
          <p:cNvPr id="242" name="Google Shape;242;p33"/>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Results– MRQ1</a:t>
            </a:r>
            <a:endParaRPr/>
          </a:p>
        </p:txBody>
      </p:sp>
      <p:pic>
        <p:nvPicPr>
          <p:cNvPr descr="A screenshot of a paper&#10;&#10;Description automatically generated" id="243" name="Google Shape;243;p33"/>
          <p:cNvPicPr preferRelativeResize="0"/>
          <p:nvPr/>
        </p:nvPicPr>
        <p:blipFill rotWithShape="1">
          <a:blip r:embed="rId3">
            <a:alphaModFix/>
          </a:blip>
          <a:srcRect b="0" l="0" r="0" t="0"/>
          <a:stretch/>
        </p:blipFill>
        <p:spPr>
          <a:xfrm>
            <a:off x="804333" y="1633993"/>
            <a:ext cx="7772400" cy="1525424"/>
          </a:xfrm>
          <a:prstGeom prst="rect">
            <a:avLst/>
          </a:prstGeom>
          <a:noFill/>
          <a:ln>
            <a:noFill/>
          </a:ln>
        </p:spPr>
      </p:pic>
      <p:pic>
        <p:nvPicPr>
          <p:cNvPr descr="A table with numbers and text&#10;&#10;Description automatically generated" id="244" name="Google Shape;244;p33"/>
          <p:cNvPicPr preferRelativeResize="0"/>
          <p:nvPr/>
        </p:nvPicPr>
        <p:blipFill rotWithShape="1">
          <a:blip r:embed="rId4">
            <a:alphaModFix/>
          </a:blip>
          <a:srcRect b="0" l="0" r="0" t="0"/>
          <a:stretch/>
        </p:blipFill>
        <p:spPr>
          <a:xfrm>
            <a:off x="872631" y="3159417"/>
            <a:ext cx="7772400" cy="164284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447923" y="-21101"/>
            <a:ext cx="7788275" cy="795787"/>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sz="1950"/>
              <a:t>GPT-Human vs LDA- Human Cohen’s K by Child Code</a:t>
            </a:r>
            <a:endParaRPr/>
          </a:p>
        </p:txBody>
      </p:sp>
      <p:pic>
        <p:nvPicPr>
          <p:cNvPr id="250" name="Google Shape;250;p34"/>
          <p:cNvPicPr preferRelativeResize="0"/>
          <p:nvPr/>
        </p:nvPicPr>
        <p:blipFill rotWithShape="1">
          <a:blip r:embed="rId3">
            <a:alphaModFix/>
          </a:blip>
          <a:srcRect b="0" l="0" r="0" t="0"/>
          <a:stretch/>
        </p:blipFill>
        <p:spPr>
          <a:xfrm>
            <a:off x="4419600" y="868600"/>
            <a:ext cx="4495799" cy="4273265"/>
          </a:xfrm>
          <a:prstGeom prst="rect">
            <a:avLst/>
          </a:prstGeom>
          <a:noFill/>
          <a:ln>
            <a:noFill/>
          </a:ln>
        </p:spPr>
      </p:pic>
      <p:sp>
        <p:nvSpPr>
          <p:cNvPr id="251" name="Google Shape;251;p34"/>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pic>
        <p:nvPicPr>
          <p:cNvPr id="252" name="Google Shape;252;p34"/>
          <p:cNvPicPr preferRelativeResize="0"/>
          <p:nvPr/>
        </p:nvPicPr>
        <p:blipFill rotWithShape="1">
          <a:blip r:embed="rId4">
            <a:alphaModFix/>
          </a:blip>
          <a:srcRect b="2835" l="0" r="0" t="0"/>
          <a:stretch/>
        </p:blipFill>
        <p:spPr>
          <a:xfrm>
            <a:off x="277512" y="868601"/>
            <a:ext cx="4294487" cy="3996266"/>
          </a:xfrm>
          <a:prstGeom prst="rect">
            <a:avLst/>
          </a:prstGeom>
          <a:noFill/>
          <a:ln>
            <a:noFill/>
          </a:ln>
        </p:spPr>
      </p:pic>
      <p:sp>
        <p:nvSpPr>
          <p:cNvPr id="253" name="Google Shape;253;p34"/>
          <p:cNvSpPr txBox="1"/>
          <p:nvPr/>
        </p:nvSpPr>
        <p:spPr>
          <a:xfrm>
            <a:off x="1898055" y="4864867"/>
            <a:ext cx="223179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LDA vs. Human</a:t>
            </a:r>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5"/>
          <p:cNvSpPr txBox="1"/>
          <p:nvPr>
            <p:ph type="title"/>
          </p:nvPr>
        </p:nvSpPr>
        <p:spPr>
          <a:xfrm>
            <a:off x="431800" y="278633"/>
            <a:ext cx="3698047" cy="795787"/>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sz="1950"/>
              <a:t>Distribution of GPT-Human Cohen’s K by Child Code</a:t>
            </a:r>
            <a:endParaRPr/>
          </a:p>
        </p:txBody>
      </p:sp>
      <p:sp>
        <p:nvSpPr>
          <p:cNvPr id="259" name="Google Shape;259;p35"/>
          <p:cNvSpPr txBox="1"/>
          <p:nvPr>
            <p:ph idx="1" type="body"/>
          </p:nvPr>
        </p:nvSpPr>
        <p:spPr>
          <a:xfrm>
            <a:off x="228601" y="1327944"/>
            <a:ext cx="2898648" cy="3011623"/>
          </a:xfrm>
          <a:prstGeom prst="rect">
            <a:avLst/>
          </a:prstGeom>
          <a:noFill/>
          <a:ln>
            <a:noFill/>
          </a:ln>
        </p:spPr>
        <p:txBody>
          <a:bodyPr anchorCtr="0" anchor="t" bIns="34275" lIns="68550" spcFirstLastPara="1" rIns="68550" wrap="square" tIns="34275">
            <a:noAutofit/>
          </a:bodyPr>
          <a:lstStyle/>
          <a:p>
            <a:pPr indent="-285750" lvl="0" marL="342900" rtl="0" algn="l">
              <a:lnSpc>
                <a:spcPct val="100000"/>
              </a:lnSpc>
              <a:spcBef>
                <a:spcPts val="360"/>
              </a:spcBef>
              <a:spcAft>
                <a:spcPts val="0"/>
              </a:spcAft>
              <a:buClr>
                <a:srgbClr val="FFFFFF"/>
              </a:buClr>
              <a:buSzPts val="2400"/>
              <a:buChar char="&gt;"/>
            </a:pPr>
            <a:r>
              <a:rPr b="0" lang="en-US" sz="1500"/>
              <a:t>The agreement varies greatly by themes.  </a:t>
            </a:r>
            <a:endParaRPr/>
          </a:p>
          <a:p>
            <a:pPr indent="-266700" lvl="1" marL="685800" rtl="0" algn="l">
              <a:lnSpc>
                <a:spcPct val="100000"/>
              </a:lnSpc>
              <a:spcBef>
                <a:spcPts val="300"/>
              </a:spcBef>
              <a:spcAft>
                <a:spcPts val="0"/>
              </a:spcAft>
              <a:buSzPts val="2000"/>
              <a:buChar char="–"/>
            </a:pPr>
            <a:r>
              <a:rPr b="0" lang="en-US" sz="825"/>
              <a:t>Higher agreement on themes that are less domain specific, including multilingual programs; diversity teacher workforce; teacher union, salary workforce; funding formula; school board; data access, analysis, reporting, use, quality, and transparency. </a:t>
            </a:r>
            <a:endParaRPr/>
          </a:p>
          <a:p>
            <a:pPr indent="-266700" lvl="1" marL="685800" rtl="0" algn="l">
              <a:lnSpc>
                <a:spcPct val="100000"/>
              </a:lnSpc>
              <a:spcBef>
                <a:spcPts val="300"/>
              </a:spcBef>
              <a:spcAft>
                <a:spcPts val="0"/>
              </a:spcAft>
              <a:buSzPts val="2000"/>
              <a:buChar char="–"/>
            </a:pPr>
            <a:r>
              <a:rPr b="0" lang="en-US" sz="825"/>
              <a:t>Low agreement on themes that are more domain specific themes , including progressive funding; local control and district policies and politics; data capacity; trauma at home, instructional programs. </a:t>
            </a:r>
            <a:endParaRPr/>
          </a:p>
          <a:p>
            <a:pPr indent="-171450" lvl="1" marL="685800" rtl="0" algn="l">
              <a:lnSpc>
                <a:spcPct val="100000"/>
              </a:lnSpc>
              <a:spcBef>
                <a:spcPts val="300"/>
              </a:spcBef>
              <a:spcAft>
                <a:spcPts val="0"/>
              </a:spcAft>
              <a:buSzPts val="2000"/>
              <a:buNone/>
            </a:pPr>
            <a:r>
              <a:t/>
            </a:r>
            <a:endParaRPr b="0" sz="825"/>
          </a:p>
          <a:p>
            <a:pPr indent="-171450" lvl="0" marL="342900" rtl="0" algn="l">
              <a:lnSpc>
                <a:spcPct val="100000"/>
              </a:lnSpc>
              <a:spcBef>
                <a:spcPts val="360"/>
              </a:spcBef>
              <a:spcAft>
                <a:spcPts val="0"/>
              </a:spcAft>
              <a:buClr>
                <a:srgbClr val="FFFFFF"/>
              </a:buClr>
              <a:buSzPts val="2400"/>
              <a:buNone/>
            </a:pPr>
            <a:r>
              <a:t/>
            </a:r>
            <a:endParaRPr b="0" sz="1500"/>
          </a:p>
        </p:txBody>
      </p:sp>
      <p:pic>
        <p:nvPicPr>
          <p:cNvPr id="260" name="Google Shape;260;p35"/>
          <p:cNvPicPr preferRelativeResize="0"/>
          <p:nvPr/>
        </p:nvPicPr>
        <p:blipFill rotWithShape="1">
          <a:blip r:embed="rId3">
            <a:alphaModFix/>
          </a:blip>
          <a:srcRect b="0" l="0" r="0" t="0"/>
          <a:stretch/>
        </p:blipFill>
        <p:spPr>
          <a:xfrm>
            <a:off x="4036713" y="102364"/>
            <a:ext cx="4878686" cy="49543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6"/>
          <p:cNvSpPr txBox="1"/>
          <p:nvPr>
            <p:ph type="title"/>
          </p:nvPr>
        </p:nvSpPr>
        <p:spPr>
          <a:xfrm>
            <a:off x="613883" y="267462"/>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Discussion</a:t>
            </a:r>
            <a:endParaRPr/>
          </a:p>
        </p:txBody>
      </p:sp>
      <p:sp>
        <p:nvSpPr>
          <p:cNvPr id="267" name="Google Shape;267;p36"/>
          <p:cNvSpPr txBox="1"/>
          <p:nvPr>
            <p:ph idx="1" type="body"/>
          </p:nvPr>
        </p:nvSpPr>
        <p:spPr>
          <a:xfrm>
            <a:off x="613883" y="1173571"/>
            <a:ext cx="7886649" cy="3330467"/>
          </a:xfrm>
          <a:prstGeom prst="rect">
            <a:avLst/>
          </a:prstGeom>
          <a:noFill/>
          <a:ln>
            <a:noFill/>
          </a:ln>
        </p:spPr>
        <p:txBody>
          <a:bodyPr anchorCtr="0" anchor="t" bIns="34275" lIns="68550" spcFirstLastPara="1" rIns="68550" wrap="square" tIns="34275">
            <a:noAutofit/>
          </a:bodyPr>
          <a:lstStyle/>
          <a:p>
            <a:pPr indent="-285750" lvl="0" marL="342900" rtl="0" algn="l">
              <a:lnSpc>
                <a:spcPct val="100000"/>
              </a:lnSpc>
              <a:spcBef>
                <a:spcPts val="360"/>
              </a:spcBef>
              <a:spcAft>
                <a:spcPts val="0"/>
              </a:spcAft>
              <a:buClr>
                <a:srgbClr val="FFFFFF"/>
              </a:buClr>
              <a:buSzPts val="2400"/>
              <a:buChar char="&gt;"/>
            </a:pPr>
            <a:r>
              <a:rPr lang="en-US" sz="1275">
                <a:solidFill>
                  <a:schemeClr val="dk1"/>
                </a:solidFill>
              </a:rPr>
              <a:t>LLMs’ performance is sensitive to prompts. </a:t>
            </a:r>
            <a:endParaRPr sz="1275">
              <a:solidFill>
                <a:schemeClr val="dk1"/>
              </a:solidFill>
            </a:endParaRPr>
          </a:p>
          <a:p>
            <a:pPr indent="-266700" lvl="1" marL="685800" rtl="0" algn="l">
              <a:lnSpc>
                <a:spcPct val="100000"/>
              </a:lnSpc>
              <a:spcBef>
                <a:spcPts val="300"/>
              </a:spcBef>
              <a:spcAft>
                <a:spcPts val="0"/>
              </a:spcAft>
              <a:buSzPts val="2000"/>
              <a:buChar char="–"/>
            </a:pPr>
            <a:r>
              <a:rPr b="0" lang="en-US" sz="1275">
                <a:solidFill>
                  <a:schemeClr val="dk1"/>
                </a:solidFill>
              </a:rPr>
              <a:t>The utility of LLMs to assist domain-specific data analysis hinges on the integration of domain knowledge to inform prompt development</a:t>
            </a:r>
            <a:endParaRPr sz="1275">
              <a:solidFill>
                <a:schemeClr val="dk1"/>
              </a:solidFill>
            </a:endParaRPr>
          </a:p>
          <a:p>
            <a:pPr indent="-266700" lvl="1" marL="685800" rtl="0" algn="l">
              <a:lnSpc>
                <a:spcPct val="100000"/>
              </a:lnSpc>
              <a:spcBef>
                <a:spcPts val="300"/>
              </a:spcBef>
              <a:spcAft>
                <a:spcPts val="0"/>
              </a:spcAft>
              <a:buSzPts val="2000"/>
              <a:buChar char="–"/>
            </a:pPr>
            <a:r>
              <a:rPr b="0" lang="en-US" sz="1275">
                <a:solidFill>
                  <a:schemeClr val="dk1"/>
                </a:solidFill>
              </a:rPr>
              <a:t>GPT-4 classifications are more accurate and valid for themes that are less domain specific. </a:t>
            </a:r>
            <a:endParaRPr/>
          </a:p>
          <a:p>
            <a:pPr indent="0" lvl="1" marL="419100" rtl="0" algn="l">
              <a:lnSpc>
                <a:spcPct val="100000"/>
              </a:lnSpc>
              <a:spcBef>
                <a:spcPts val="300"/>
              </a:spcBef>
              <a:spcAft>
                <a:spcPts val="0"/>
              </a:spcAft>
              <a:buSzPts val="2000"/>
              <a:buNone/>
            </a:pPr>
            <a:r>
              <a:t/>
            </a:r>
            <a:endParaRPr b="0" sz="1275">
              <a:solidFill>
                <a:schemeClr val="dk1"/>
              </a:solidFill>
            </a:endParaRPr>
          </a:p>
          <a:p>
            <a:pPr indent="-285750" lvl="0" marL="342900" rtl="0" algn="l">
              <a:lnSpc>
                <a:spcPct val="100000"/>
              </a:lnSpc>
              <a:spcBef>
                <a:spcPts val="360"/>
              </a:spcBef>
              <a:spcAft>
                <a:spcPts val="0"/>
              </a:spcAft>
              <a:buClr>
                <a:srgbClr val="FFFFFF"/>
              </a:buClr>
              <a:buSzPts val="2400"/>
              <a:buChar char="&gt;"/>
            </a:pPr>
            <a:r>
              <a:rPr lang="en-US" sz="1275">
                <a:solidFill>
                  <a:schemeClr val="dk1"/>
                </a:solidFill>
              </a:rPr>
              <a:t>(LLM vs Human) compares with (Traditional NLP vs Human)</a:t>
            </a:r>
            <a:endParaRPr sz="1275">
              <a:solidFill>
                <a:schemeClr val="dk1"/>
              </a:solidFill>
            </a:endParaRPr>
          </a:p>
          <a:p>
            <a:pPr indent="-266700" lvl="1" marL="685800" rtl="0" algn="l">
              <a:lnSpc>
                <a:spcPct val="100000"/>
              </a:lnSpc>
              <a:spcBef>
                <a:spcPts val="300"/>
              </a:spcBef>
              <a:spcAft>
                <a:spcPts val="0"/>
              </a:spcAft>
              <a:buSzPts val="2000"/>
              <a:buChar char="–"/>
            </a:pPr>
            <a:r>
              <a:rPr b="0" lang="en-US" sz="1275">
                <a:solidFill>
                  <a:schemeClr val="dk1"/>
                </a:solidFill>
              </a:rPr>
              <a:t>LLM, to some degree, understand the meaning of the language and contexts, which traditional LDA or lexicon-based analysis are not able to.</a:t>
            </a:r>
            <a:endParaRPr sz="1275">
              <a:solidFill>
                <a:schemeClr val="dk1"/>
              </a:solidFill>
            </a:endParaRPr>
          </a:p>
          <a:p>
            <a:pPr indent="-266700" lvl="1" marL="685800" rtl="0" algn="l">
              <a:lnSpc>
                <a:spcPct val="100000"/>
              </a:lnSpc>
              <a:spcBef>
                <a:spcPts val="300"/>
              </a:spcBef>
              <a:spcAft>
                <a:spcPts val="0"/>
              </a:spcAft>
              <a:buSzPts val="2000"/>
              <a:buChar char="–"/>
            </a:pPr>
            <a:r>
              <a:rPr b="0" lang="en-US" sz="1275">
                <a:solidFill>
                  <a:schemeClr val="dk1"/>
                </a:solidFill>
              </a:rPr>
              <a:t>Human experts have theoretical and domain knowledge and lived experience in ed policy.</a:t>
            </a:r>
            <a:endParaRPr b="0" sz="1275">
              <a:solidFill>
                <a:schemeClr val="dk1"/>
              </a:solidFill>
            </a:endParaRPr>
          </a:p>
          <a:p>
            <a:pPr indent="-133350" lvl="0" marL="342900" rtl="0" algn="l">
              <a:lnSpc>
                <a:spcPct val="100000"/>
              </a:lnSpc>
              <a:spcBef>
                <a:spcPts val="360"/>
              </a:spcBef>
              <a:spcAft>
                <a:spcPts val="0"/>
              </a:spcAft>
              <a:buClr>
                <a:srgbClr val="FFFFFF"/>
              </a:buClr>
              <a:buSzPts val="2400"/>
              <a:buNone/>
            </a:pPr>
            <a:r>
              <a:t/>
            </a:r>
            <a:endParaRPr b="0" sz="1275">
              <a:solidFill>
                <a:schemeClr val="dk1"/>
              </a:solidFill>
            </a:endParaRPr>
          </a:p>
          <a:p>
            <a:pPr indent="-285750" lvl="0" marL="342900" rtl="0" algn="l">
              <a:lnSpc>
                <a:spcPct val="100000"/>
              </a:lnSpc>
              <a:spcBef>
                <a:spcPts val="360"/>
              </a:spcBef>
              <a:spcAft>
                <a:spcPts val="0"/>
              </a:spcAft>
              <a:buClr>
                <a:srgbClr val="FFFFFF"/>
              </a:buClr>
              <a:buSzPts val="2400"/>
              <a:buChar char="&gt;"/>
            </a:pPr>
            <a:r>
              <a:rPr b="0" lang="en-US" sz="1275">
                <a:solidFill>
                  <a:srgbClr val="D8D8D8"/>
                </a:solidFill>
              </a:rPr>
              <a:t>Sentiment analysis</a:t>
            </a:r>
            <a:endParaRPr sz="1275">
              <a:solidFill>
                <a:srgbClr val="D8D8D8"/>
              </a:solidFill>
            </a:endParaRPr>
          </a:p>
          <a:p>
            <a:pPr indent="-266700" lvl="1" marL="685800" rtl="0" algn="l">
              <a:lnSpc>
                <a:spcPct val="100000"/>
              </a:lnSpc>
              <a:spcBef>
                <a:spcPts val="300"/>
              </a:spcBef>
              <a:spcAft>
                <a:spcPts val="0"/>
              </a:spcAft>
              <a:buSzPts val="2000"/>
              <a:buChar char="–"/>
            </a:pPr>
            <a:r>
              <a:rPr b="0" lang="en-US" sz="1275">
                <a:solidFill>
                  <a:srgbClr val="D8D8D8"/>
                </a:solidFill>
              </a:rPr>
              <a:t>GPT and human have a higher agreement on either positive or negative, but lower agreement on neutral.</a:t>
            </a:r>
            <a:endParaRPr sz="1275">
              <a:solidFill>
                <a:srgbClr val="D8D8D8"/>
              </a:solidFill>
            </a:endParaRPr>
          </a:p>
          <a:p>
            <a:pPr indent="-266700" lvl="1" marL="685800" rtl="0" algn="l">
              <a:lnSpc>
                <a:spcPct val="100000"/>
              </a:lnSpc>
              <a:spcBef>
                <a:spcPts val="300"/>
              </a:spcBef>
              <a:spcAft>
                <a:spcPts val="0"/>
              </a:spcAft>
              <a:buSzPts val="2000"/>
              <a:buChar char="–"/>
            </a:pPr>
            <a:r>
              <a:rPr b="0" lang="en-US" sz="1275">
                <a:solidFill>
                  <a:srgbClr val="D8D8D8"/>
                </a:solidFill>
              </a:rPr>
              <a:t>Traditional lexicon-based approach couldn’t capture domain-specific sentiment.</a:t>
            </a:r>
            <a:endParaRPr sz="1275">
              <a:solidFill>
                <a:srgbClr val="D8D8D8"/>
              </a:solidFill>
            </a:endParaRPr>
          </a:p>
          <a:p>
            <a:pPr indent="-171450" lvl="1" marL="685800" rtl="0" algn="l">
              <a:lnSpc>
                <a:spcPct val="100000"/>
              </a:lnSpc>
              <a:spcBef>
                <a:spcPts val="300"/>
              </a:spcBef>
              <a:spcAft>
                <a:spcPts val="0"/>
              </a:spcAft>
              <a:buSzPts val="2000"/>
              <a:buNone/>
            </a:pPr>
            <a:r>
              <a:t/>
            </a:r>
            <a:endParaRPr b="0" sz="1200">
              <a:solidFill>
                <a:srgbClr val="7F7F7F"/>
              </a:solidFill>
            </a:endParaRPr>
          </a:p>
          <a:p>
            <a:pPr indent="-171450" lvl="0" marL="342900" rtl="0" algn="l">
              <a:lnSpc>
                <a:spcPct val="100000"/>
              </a:lnSpc>
              <a:spcBef>
                <a:spcPts val="360"/>
              </a:spcBef>
              <a:spcAft>
                <a:spcPts val="0"/>
              </a:spcAft>
              <a:buClr>
                <a:srgbClr val="FFFFFF"/>
              </a:buClr>
              <a:buSzPts val="2400"/>
              <a:buNone/>
            </a:pPr>
            <a:r>
              <a:t/>
            </a:r>
            <a:endParaRPr sz="12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u="sng">
                <a:solidFill>
                  <a:schemeClr val="hlink"/>
                </a:solidFill>
                <a:hlinkClick r:id="rId3"/>
              </a:rPr>
              <a:t>STM</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u="sng">
                <a:solidFill>
                  <a:schemeClr val="hlink"/>
                </a:solidFill>
                <a:hlinkClick r:id="rId4"/>
              </a:rPr>
              <a:t>LLM using API</a:t>
            </a:r>
            <a:endParaRPr/>
          </a:p>
        </p:txBody>
      </p:sp>
      <p:sp>
        <p:nvSpPr>
          <p:cNvPr id="273" name="Google Shape;273;p37"/>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Code Demo</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8"/>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a:t>See </a:t>
            </a:r>
            <a:r>
              <a:rPr lang="en-US" u="sng">
                <a:solidFill>
                  <a:schemeClr val="hlink"/>
                </a:solidFill>
                <a:hlinkClick r:id="rId3"/>
              </a:rPr>
              <a:t>Github site</a:t>
            </a:r>
            <a:endParaRPr/>
          </a:p>
          <a:p>
            <a:pPr indent="0" lvl="0" marL="0" rtl="0" algn="l">
              <a:lnSpc>
                <a:spcPct val="115000"/>
              </a:lnSpc>
              <a:spcBef>
                <a:spcPts val="0"/>
              </a:spcBef>
              <a:spcAft>
                <a:spcPts val="0"/>
              </a:spcAft>
              <a:buNone/>
            </a:pPr>
            <a:r>
              <a:rPr b="0" lang="en-US" sz="1200">
                <a:solidFill>
                  <a:srgbClr val="1F2328"/>
                </a:solidFill>
                <a:latin typeface="Arial"/>
                <a:ea typeface="Arial"/>
                <a:cs typeface="Arial"/>
                <a:sym typeface="Arial"/>
              </a:rPr>
              <a:t>Conduct a comprehensive thematic </a:t>
            </a:r>
            <a:r>
              <a:rPr b="0" lang="en-US" sz="1200">
                <a:solidFill>
                  <a:srgbClr val="1F2328"/>
                </a:solidFill>
                <a:latin typeface="Arial"/>
                <a:ea typeface="Arial"/>
                <a:cs typeface="Arial"/>
                <a:sym typeface="Arial"/>
              </a:rPr>
              <a:t>analysis</a:t>
            </a:r>
            <a:r>
              <a:rPr b="0" lang="en-US" sz="1200">
                <a:solidFill>
                  <a:srgbClr val="1F2328"/>
                </a:solidFill>
                <a:latin typeface="Arial"/>
                <a:ea typeface="Arial"/>
                <a:cs typeface="Arial"/>
                <a:sym typeface="Arial"/>
              </a:rPr>
              <a:t> on COVID-related research article titles using topic modeling and LLM. </a:t>
            </a:r>
            <a:endParaRPr b="0" sz="1200">
              <a:solidFill>
                <a:srgbClr val="1F2328"/>
              </a:solidFill>
              <a:latin typeface="Arial"/>
              <a:ea typeface="Arial"/>
              <a:cs typeface="Arial"/>
              <a:sym typeface="Arial"/>
            </a:endParaRPr>
          </a:p>
          <a:p>
            <a:pPr indent="0" lvl="0" marL="0" rtl="0" algn="l">
              <a:lnSpc>
                <a:spcPct val="115000"/>
              </a:lnSpc>
              <a:spcBef>
                <a:spcPts val="1200"/>
              </a:spcBef>
              <a:spcAft>
                <a:spcPts val="0"/>
              </a:spcAft>
              <a:buNone/>
            </a:pPr>
            <a:r>
              <a:rPr b="0" lang="en-US" sz="1200">
                <a:solidFill>
                  <a:srgbClr val="1F2328"/>
                </a:solidFill>
                <a:latin typeface="Arial"/>
                <a:ea typeface="Arial"/>
                <a:cs typeface="Arial"/>
                <a:sym typeface="Arial"/>
              </a:rPr>
              <a:t>Data Provided: You are given a dataset comprising 50,000 titles from COVID-related research articles. To facilitate a more efficient analysis, you are recommended to use a random sample for your study. The suggested sample size is as follows:</a:t>
            </a:r>
            <a:endParaRPr b="0" sz="1200">
              <a:solidFill>
                <a:srgbClr val="1F2328"/>
              </a:solidFill>
              <a:latin typeface="Arial"/>
              <a:ea typeface="Arial"/>
              <a:cs typeface="Arial"/>
              <a:sym typeface="Arial"/>
            </a:endParaRPr>
          </a:p>
          <a:p>
            <a:pPr indent="-304800" lvl="0" marL="457200" rtl="0" algn="l">
              <a:lnSpc>
                <a:spcPct val="115000"/>
              </a:lnSpc>
              <a:spcBef>
                <a:spcPts val="1200"/>
              </a:spcBef>
              <a:spcAft>
                <a:spcPts val="0"/>
              </a:spcAft>
              <a:buClr>
                <a:srgbClr val="1F2328"/>
              </a:buClr>
              <a:buSzPts val="1200"/>
              <a:buFont typeface="Arial"/>
              <a:buChar char="●"/>
            </a:pPr>
            <a:r>
              <a:rPr b="0" lang="en-US" sz="1200">
                <a:solidFill>
                  <a:srgbClr val="1F2328"/>
                </a:solidFill>
                <a:latin typeface="Arial"/>
                <a:ea typeface="Arial"/>
                <a:cs typeface="Arial"/>
                <a:sym typeface="Arial"/>
              </a:rPr>
              <a:t>For Topic Modeling: Consider using a subset of less than 5,000 titles.</a:t>
            </a:r>
            <a:endParaRPr b="0" sz="1200">
              <a:solidFill>
                <a:srgbClr val="1F2328"/>
              </a:solidFill>
              <a:latin typeface="Arial"/>
              <a:ea typeface="Arial"/>
              <a:cs typeface="Arial"/>
              <a:sym typeface="Arial"/>
            </a:endParaRPr>
          </a:p>
          <a:p>
            <a:pPr indent="-304800" lvl="0" marL="457200" rtl="0" algn="l">
              <a:lnSpc>
                <a:spcPct val="115000"/>
              </a:lnSpc>
              <a:spcBef>
                <a:spcPts val="0"/>
              </a:spcBef>
              <a:spcAft>
                <a:spcPts val="0"/>
              </a:spcAft>
              <a:buClr>
                <a:srgbClr val="1F2328"/>
              </a:buClr>
              <a:buSzPts val="1200"/>
              <a:buFont typeface="Arial"/>
              <a:buChar char="●"/>
            </a:pPr>
            <a:r>
              <a:rPr b="0" lang="en-US" sz="1200">
                <a:solidFill>
                  <a:srgbClr val="1F2328"/>
                </a:solidFill>
                <a:latin typeface="Arial"/>
                <a:ea typeface="Arial"/>
                <a:cs typeface="Arial"/>
                <a:sym typeface="Arial"/>
              </a:rPr>
              <a:t>For Large Language Model (LLM) Analysis: The subset size of titles for analysis may vary depending on the version of ChatGPT or a similar LLM you are utilizing. A smaller subset from the topic modeling results might be necessary.</a:t>
            </a:r>
            <a:endParaRPr b="0" sz="1200">
              <a:solidFill>
                <a:srgbClr val="1F2328"/>
              </a:solidFill>
              <a:latin typeface="Arial"/>
              <a:ea typeface="Arial"/>
              <a:cs typeface="Arial"/>
              <a:sym typeface="Arial"/>
            </a:endParaRPr>
          </a:p>
          <a:p>
            <a:pPr indent="0" lvl="0" marL="0" rtl="0" algn="l">
              <a:lnSpc>
                <a:spcPct val="115000"/>
              </a:lnSpc>
              <a:spcBef>
                <a:spcPts val="1200"/>
              </a:spcBef>
              <a:spcAft>
                <a:spcPts val="1200"/>
              </a:spcAft>
              <a:buNone/>
            </a:pPr>
            <a:r>
              <a:rPr b="0" lang="en-US" sz="1200">
                <a:solidFill>
                  <a:srgbClr val="1F2328"/>
                </a:solidFill>
                <a:latin typeface="Arial"/>
                <a:ea typeface="Arial"/>
                <a:cs typeface="Arial"/>
                <a:sym typeface="Arial"/>
              </a:rPr>
              <a:t>Research Question: Identify the prevailing topics in COVID-related research articles.</a:t>
            </a:r>
            <a:endParaRPr/>
          </a:p>
        </p:txBody>
      </p:sp>
      <p:sp>
        <p:nvSpPr>
          <p:cNvPr id="279" name="Google Shape;279;p38"/>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Assignment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447922" y="542260"/>
            <a:ext cx="8197109" cy="477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3000"/>
              <a:buFont typeface="Encode Sans Black"/>
              <a:buNone/>
            </a:pPr>
            <a:r>
              <a:rPr lang="en-US"/>
              <a:t>Today’s Agenda</a:t>
            </a:r>
            <a:endParaRPr/>
          </a:p>
        </p:txBody>
      </p:sp>
      <p:sp>
        <p:nvSpPr>
          <p:cNvPr id="52" name="Google Shape;52;p10"/>
          <p:cNvSpPr txBox="1"/>
          <p:nvPr>
            <p:ph idx="1" type="body"/>
          </p:nvPr>
        </p:nvSpPr>
        <p:spPr>
          <a:xfrm>
            <a:off x="473075" y="1114425"/>
            <a:ext cx="8197850" cy="3296315"/>
          </a:xfrm>
          <a:prstGeom prst="rect">
            <a:avLst/>
          </a:prstGeom>
          <a:noFill/>
          <a:ln>
            <a:noFill/>
          </a:ln>
        </p:spPr>
        <p:txBody>
          <a:bodyPr anchorCtr="0" anchor="t" bIns="34275" lIns="68575" spcFirstLastPara="1" rIns="68575" wrap="square" tIns="34275">
            <a:noAutofit/>
          </a:bodyPr>
          <a:lstStyle/>
          <a:p>
            <a:pPr indent="-385763" lvl="0" marL="385763" rtl="0" algn="l">
              <a:lnSpc>
                <a:spcPct val="100000"/>
              </a:lnSpc>
              <a:spcBef>
                <a:spcPts val="480"/>
              </a:spcBef>
              <a:spcAft>
                <a:spcPts val="0"/>
              </a:spcAft>
              <a:buSzPts val="2400"/>
              <a:buFont typeface="Calibri"/>
              <a:buAutoNum type="arabicPeriod"/>
            </a:pPr>
            <a:r>
              <a:rPr lang="en-US" sz="1500"/>
              <a:t>Natural Language Processing (NLP)</a:t>
            </a:r>
            <a:endParaRPr/>
          </a:p>
          <a:p>
            <a:pPr indent="-385763" lvl="0" marL="385763" rtl="0" algn="l">
              <a:lnSpc>
                <a:spcPct val="100000"/>
              </a:lnSpc>
              <a:spcBef>
                <a:spcPts val="480"/>
              </a:spcBef>
              <a:spcAft>
                <a:spcPts val="0"/>
              </a:spcAft>
              <a:buSzPts val="2400"/>
              <a:buFont typeface="Calibri"/>
              <a:buAutoNum type="arabicPeriod"/>
            </a:pPr>
            <a:r>
              <a:rPr lang="en-US" sz="1500"/>
              <a:t>Theme identification, text summarization</a:t>
            </a:r>
            <a:endParaRPr/>
          </a:p>
          <a:p>
            <a:pPr indent="-385763" lvl="1" marL="842963" rtl="0" algn="l">
              <a:lnSpc>
                <a:spcPct val="100000"/>
              </a:lnSpc>
              <a:spcBef>
                <a:spcPts val="480"/>
              </a:spcBef>
              <a:spcAft>
                <a:spcPts val="0"/>
              </a:spcAft>
              <a:buSzPts val="2400"/>
              <a:buFont typeface="Calibri"/>
              <a:buAutoNum type="arabicPeriod"/>
            </a:pPr>
            <a:r>
              <a:rPr lang="en-US" sz="1500"/>
              <a:t>Traditional NLP—Topic Modeling </a:t>
            </a:r>
            <a:endParaRPr/>
          </a:p>
          <a:p>
            <a:pPr indent="-385763" lvl="1" marL="842963" rtl="0" algn="l">
              <a:lnSpc>
                <a:spcPct val="100000"/>
              </a:lnSpc>
              <a:spcBef>
                <a:spcPts val="480"/>
              </a:spcBef>
              <a:spcAft>
                <a:spcPts val="0"/>
              </a:spcAft>
              <a:buSzPts val="2400"/>
              <a:buFont typeface="Calibri"/>
              <a:buAutoNum type="arabicPeriod"/>
            </a:pPr>
            <a:r>
              <a:rPr lang="en-US" sz="1500"/>
              <a:t>LLM Prompting Engineering</a:t>
            </a:r>
            <a:endParaRPr/>
          </a:p>
          <a:p>
            <a:pPr indent="-385763" lvl="1" marL="842963" rtl="0" algn="l">
              <a:lnSpc>
                <a:spcPct val="100000"/>
              </a:lnSpc>
              <a:spcBef>
                <a:spcPts val="480"/>
              </a:spcBef>
              <a:spcAft>
                <a:spcPts val="0"/>
              </a:spcAft>
              <a:buSzPts val="2400"/>
              <a:buFont typeface="Calibri"/>
              <a:buAutoNum type="arabicPeriod"/>
            </a:pPr>
            <a:r>
              <a:rPr lang="en-US" sz="1500"/>
              <a:t>Application in one paper: analyzing interview data</a:t>
            </a:r>
            <a:endParaRPr/>
          </a:p>
          <a:p>
            <a:pPr indent="-385763" lvl="0" marL="385763" rtl="0" algn="l">
              <a:lnSpc>
                <a:spcPct val="100000"/>
              </a:lnSpc>
              <a:spcBef>
                <a:spcPts val="480"/>
              </a:spcBef>
              <a:spcAft>
                <a:spcPts val="0"/>
              </a:spcAft>
              <a:buSzPts val="2400"/>
              <a:buFont typeface="Calibri"/>
              <a:buAutoNum type="arabicPeriod"/>
            </a:pPr>
            <a:r>
              <a:rPr lang="en-US" sz="1500"/>
              <a:t>The benefits of human and computer interactive learning in the AI era</a:t>
            </a:r>
            <a:endParaRPr/>
          </a:p>
          <a:p>
            <a:pPr indent="-385763" lvl="0" marL="385763" rtl="0" algn="l">
              <a:lnSpc>
                <a:spcPct val="100000"/>
              </a:lnSpc>
              <a:spcBef>
                <a:spcPts val="480"/>
              </a:spcBef>
              <a:spcAft>
                <a:spcPts val="0"/>
              </a:spcAft>
              <a:buSzPts val="2400"/>
              <a:buFont typeface="Calibri"/>
              <a:buAutoNum type="arabicPeriod"/>
            </a:pPr>
            <a:r>
              <a:rPr lang="en-US" sz="1500"/>
              <a:t>Code and program</a:t>
            </a:r>
            <a:endParaRPr/>
          </a:p>
          <a:p>
            <a:pPr indent="-385763" lvl="0" marL="385763" rtl="0" algn="l">
              <a:lnSpc>
                <a:spcPct val="100000"/>
              </a:lnSpc>
              <a:spcBef>
                <a:spcPts val="480"/>
              </a:spcBef>
              <a:spcAft>
                <a:spcPts val="0"/>
              </a:spcAft>
              <a:buSzPts val="2400"/>
              <a:buFont typeface="Calibri"/>
              <a:buAutoNum type="arabicPeriod"/>
            </a:pPr>
            <a:r>
              <a:rPr lang="en-US" sz="1500"/>
              <a:t>Classification Models (next week)</a:t>
            </a:r>
            <a:endParaRPr/>
          </a:p>
          <a:p>
            <a:pPr indent="-385763" lvl="1" marL="842963" rtl="0" algn="l">
              <a:lnSpc>
                <a:spcPct val="100000"/>
              </a:lnSpc>
              <a:spcBef>
                <a:spcPts val="480"/>
              </a:spcBef>
              <a:spcAft>
                <a:spcPts val="0"/>
              </a:spcAft>
              <a:buSzPts val="2400"/>
              <a:buFont typeface="Calibri"/>
              <a:buAutoNum type="arabicPeriod"/>
            </a:pPr>
            <a:r>
              <a:rPr lang="en-US" sz="1500"/>
              <a:t>Lexicon-based sentiment analysis versus LLM</a:t>
            </a:r>
            <a:endParaRPr/>
          </a:p>
          <a:p>
            <a:pPr indent="-385763" lvl="1" marL="842963" rtl="0" algn="l">
              <a:lnSpc>
                <a:spcPct val="100000"/>
              </a:lnSpc>
              <a:spcBef>
                <a:spcPts val="480"/>
              </a:spcBef>
              <a:spcAft>
                <a:spcPts val="0"/>
              </a:spcAft>
              <a:buSzPts val="2400"/>
              <a:buFont typeface="Calibri"/>
              <a:buAutoNum type="arabicPeriod"/>
            </a:pPr>
            <a:r>
              <a:rPr lang="en-US" sz="1500"/>
              <a:t>Multi-tasks classification based on neural network models</a:t>
            </a:r>
            <a:endParaRPr/>
          </a:p>
          <a:p>
            <a:pPr indent="-385763" lvl="1" marL="842963" rtl="0" algn="l">
              <a:lnSpc>
                <a:spcPct val="100000"/>
              </a:lnSpc>
              <a:spcBef>
                <a:spcPts val="480"/>
              </a:spcBef>
              <a:spcAft>
                <a:spcPts val="0"/>
              </a:spcAft>
              <a:buSzPts val="2400"/>
              <a:buFont typeface="Calibri"/>
              <a:buAutoNum type="arabicPeriod"/>
            </a:pPr>
            <a:r>
              <a:rPr lang="en-US" sz="1500"/>
              <a:t>RADAR for personalization</a:t>
            </a:r>
            <a:endParaRPr/>
          </a:p>
          <a:p>
            <a:pPr indent="-385763" lvl="1" marL="842963" rtl="0" algn="l">
              <a:lnSpc>
                <a:spcPct val="100000"/>
              </a:lnSpc>
              <a:spcBef>
                <a:spcPts val="480"/>
              </a:spcBef>
              <a:spcAft>
                <a:spcPts val="0"/>
              </a:spcAft>
              <a:buSzPts val="2400"/>
              <a:buFont typeface="Calibri"/>
              <a:buAutoNum type="arabicPeriod"/>
            </a:pPr>
            <a:r>
              <a:rPr lang="en-US" sz="1500"/>
              <a:t>Code</a:t>
            </a:r>
            <a:endParaRPr/>
          </a:p>
          <a:p>
            <a:pPr indent="-233363" lvl="0" marL="385763" rtl="0" algn="l">
              <a:lnSpc>
                <a:spcPct val="100000"/>
              </a:lnSpc>
              <a:spcBef>
                <a:spcPts val="480"/>
              </a:spcBef>
              <a:spcAft>
                <a:spcPts val="0"/>
              </a:spcAft>
              <a:buSzPts val="2400"/>
              <a:buFont typeface="Calibri"/>
              <a:buNone/>
            </a:pPr>
            <a:r>
              <a:t/>
            </a:r>
            <a:endParaRPr sz="1500"/>
          </a:p>
          <a:p>
            <a:pPr indent="-233363" lvl="0" marL="385763" rtl="0" algn="l">
              <a:lnSpc>
                <a:spcPct val="100000"/>
              </a:lnSpc>
              <a:spcBef>
                <a:spcPts val="480"/>
              </a:spcBef>
              <a:spcAft>
                <a:spcPts val="0"/>
              </a:spcAft>
              <a:buSzPts val="2400"/>
              <a:buFont typeface="Calibri"/>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ph idx="1" type="body"/>
          </p:nvPr>
        </p:nvSpPr>
        <p:spPr>
          <a:xfrm>
            <a:off x="473443" y="1193800"/>
            <a:ext cx="8197114" cy="3923315"/>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sz="2000"/>
              <a:t>Classification models: </a:t>
            </a:r>
            <a:endParaRPr/>
          </a:p>
          <a:p>
            <a:pPr indent="-355600" lvl="1" marL="914400" rtl="0" algn="l">
              <a:lnSpc>
                <a:spcPct val="100000"/>
              </a:lnSpc>
              <a:spcBef>
                <a:spcPts val="400"/>
              </a:spcBef>
              <a:spcAft>
                <a:spcPts val="0"/>
              </a:spcAft>
              <a:buSzPts val="2000"/>
              <a:buChar char="–"/>
            </a:pPr>
            <a:r>
              <a:rPr lang="en-US" sz="1800"/>
              <a:t>Sentiment analysis</a:t>
            </a:r>
            <a:endParaRPr/>
          </a:p>
          <a:p>
            <a:pPr indent="-355600" lvl="1" marL="914400" rtl="0" algn="l">
              <a:lnSpc>
                <a:spcPct val="100000"/>
              </a:lnSpc>
              <a:spcBef>
                <a:spcPts val="400"/>
              </a:spcBef>
              <a:spcAft>
                <a:spcPts val="0"/>
              </a:spcAft>
              <a:buSzPts val="2000"/>
              <a:buChar char="–"/>
            </a:pPr>
            <a:r>
              <a:rPr lang="en-US" sz="1800"/>
              <a:t>Multi-task classifier using transformer models</a:t>
            </a:r>
            <a:endParaRPr/>
          </a:p>
          <a:p>
            <a:pPr indent="-355600" lvl="1" marL="914400" rtl="0" algn="l">
              <a:lnSpc>
                <a:spcPct val="100000"/>
              </a:lnSpc>
              <a:spcBef>
                <a:spcPts val="400"/>
              </a:spcBef>
              <a:spcAft>
                <a:spcPts val="0"/>
              </a:spcAft>
              <a:buSzPts val="2000"/>
              <a:buChar char="–"/>
            </a:pPr>
            <a:r>
              <a:rPr lang="en-US" sz="1800"/>
              <a:t>Validation</a:t>
            </a:r>
            <a:endParaRPr/>
          </a:p>
          <a:p>
            <a:pPr indent="-355600" lvl="1" marL="914400" rtl="0" algn="l">
              <a:lnSpc>
                <a:spcPct val="100000"/>
              </a:lnSpc>
              <a:spcBef>
                <a:spcPts val="400"/>
              </a:spcBef>
              <a:spcAft>
                <a:spcPts val="0"/>
              </a:spcAft>
              <a:buSzPts val="2000"/>
              <a:buChar char="–"/>
            </a:pPr>
            <a:r>
              <a:rPr lang="en-US" sz="1800"/>
              <a:t>RADAR for more accurate and personalized recommendation:</a:t>
            </a:r>
            <a:endParaRPr/>
          </a:p>
          <a:p>
            <a:pPr indent="-342900" lvl="2" marL="1371600" rtl="0" algn="l">
              <a:lnSpc>
                <a:spcPct val="100000"/>
              </a:lnSpc>
              <a:spcBef>
                <a:spcPts val="360"/>
              </a:spcBef>
              <a:spcAft>
                <a:spcPts val="0"/>
              </a:spcAft>
              <a:buSzPts val="1800"/>
              <a:buFont typeface="Arial"/>
              <a:buChar char="•"/>
            </a:pPr>
            <a:r>
              <a:rPr b="0" i="0" lang="en-US" sz="1600">
                <a:solidFill>
                  <a:srgbClr val="1D1C1D"/>
                </a:solidFill>
                <a:latin typeface="Lato"/>
                <a:ea typeface="Lato"/>
                <a:cs typeface="Lato"/>
                <a:sym typeface="Lato"/>
              </a:rPr>
              <a:t>Retrieve</a:t>
            </a:r>
            <a:endParaRPr/>
          </a:p>
          <a:p>
            <a:pPr indent="-342900" lvl="2" marL="1371600" rtl="0" algn="l">
              <a:lnSpc>
                <a:spcPct val="100000"/>
              </a:lnSpc>
              <a:spcBef>
                <a:spcPts val="360"/>
              </a:spcBef>
              <a:spcAft>
                <a:spcPts val="0"/>
              </a:spcAft>
              <a:buSzPts val="1800"/>
              <a:buFont typeface="Arial"/>
              <a:buChar char="•"/>
            </a:pPr>
            <a:r>
              <a:rPr b="0" i="0" lang="en-US" sz="1600">
                <a:solidFill>
                  <a:srgbClr val="1D1C1D"/>
                </a:solidFill>
                <a:latin typeface="Lato"/>
                <a:ea typeface="Lato"/>
                <a:cs typeface="Lato"/>
                <a:sym typeface="Lato"/>
              </a:rPr>
              <a:t>Assess (with cosine similarity)</a:t>
            </a:r>
            <a:endParaRPr/>
          </a:p>
          <a:p>
            <a:pPr indent="-342900" lvl="2" marL="1371600" rtl="0" algn="l">
              <a:lnSpc>
                <a:spcPct val="100000"/>
              </a:lnSpc>
              <a:spcBef>
                <a:spcPts val="360"/>
              </a:spcBef>
              <a:spcAft>
                <a:spcPts val="0"/>
              </a:spcAft>
              <a:buSzPts val="1800"/>
              <a:buFont typeface="Arial"/>
              <a:buChar char="•"/>
            </a:pPr>
            <a:r>
              <a:rPr b="0" i="0" lang="en-US" sz="1600">
                <a:solidFill>
                  <a:srgbClr val="1D1C1D"/>
                </a:solidFill>
                <a:latin typeface="Lato"/>
                <a:ea typeface="Lato"/>
                <a:cs typeface="Lato"/>
                <a:sym typeface="Lato"/>
              </a:rPr>
              <a:t>Decide (recommend, augment, or generate)</a:t>
            </a:r>
            <a:endParaRPr/>
          </a:p>
          <a:p>
            <a:pPr indent="-342900" lvl="2" marL="1371600" rtl="0" algn="l">
              <a:lnSpc>
                <a:spcPct val="100000"/>
              </a:lnSpc>
              <a:spcBef>
                <a:spcPts val="360"/>
              </a:spcBef>
              <a:spcAft>
                <a:spcPts val="0"/>
              </a:spcAft>
              <a:buSzPts val="1800"/>
              <a:buFont typeface="Arial"/>
              <a:buChar char="•"/>
            </a:pPr>
            <a:r>
              <a:rPr b="0" i="0" lang="en-US" sz="1600">
                <a:solidFill>
                  <a:srgbClr val="1D1C1D"/>
                </a:solidFill>
                <a:latin typeface="Lato"/>
                <a:ea typeface="Lato"/>
                <a:cs typeface="Lato"/>
                <a:sym typeface="Lato"/>
              </a:rPr>
              <a:t>Augment (if necessary)</a:t>
            </a:r>
            <a:endParaRPr/>
          </a:p>
          <a:p>
            <a:pPr indent="-342900" lvl="2" marL="1371600" rtl="0" algn="l">
              <a:lnSpc>
                <a:spcPct val="100000"/>
              </a:lnSpc>
              <a:spcBef>
                <a:spcPts val="360"/>
              </a:spcBef>
              <a:spcAft>
                <a:spcPts val="0"/>
              </a:spcAft>
              <a:buSzPts val="1800"/>
              <a:buFont typeface="Arial"/>
              <a:buChar char="•"/>
            </a:pPr>
            <a:r>
              <a:rPr b="0" i="0" lang="en-US" sz="1600">
                <a:solidFill>
                  <a:srgbClr val="1D1C1D"/>
                </a:solidFill>
                <a:latin typeface="Lato"/>
                <a:ea typeface="Lato"/>
                <a:cs typeface="Lato"/>
                <a:sym typeface="Lato"/>
              </a:rPr>
              <a:t>Regenerate (from scratch if below threshold)</a:t>
            </a:r>
            <a:endParaRPr/>
          </a:p>
          <a:p>
            <a:pPr indent="-228600" lvl="3" marL="1828800" rtl="0" algn="l">
              <a:lnSpc>
                <a:spcPct val="100000"/>
              </a:lnSpc>
              <a:spcBef>
                <a:spcPts val="320"/>
              </a:spcBef>
              <a:spcAft>
                <a:spcPts val="0"/>
              </a:spcAft>
              <a:buSzPts val="1600"/>
              <a:buNone/>
            </a:pPr>
            <a:r>
              <a:t/>
            </a:r>
            <a:endParaRPr/>
          </a:p>
          <a:p>
            <a:pPr indent="-228600" lvl="1" marL="914400" rtl="0" algn="l">
              <a:lnSpc>
                <a:spcPct val="100000"/>
              </a:lnSpc>
              <a:spcBef>
                <a:spcPts val="400"/>
              </a:spcBef>
              <a:spcAft>
                <a:spcPts val="0"/>
              </a:spcAft>
              <a:buSzPts val="2000"/>
              <a:buNone/>
            </a:pPr>
            <a:r>
              <a:t/>
            </a:r>
            <a:endParaRPr/>
          </a:p>
        </p:txBody>
      </p:sp>
      <p:sp>
        <p:nvSpPr>
          <p:cNvPr id="285" name="Google Shape;285;p3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Next Week</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0"/>
          <p:cNvSpPr txBox="1"/>
          <p:nvPr>
            <p:ph type="title"/>
          </p:nvPr>
        </p:nvSpPr>
        <p:spPr>
          <a:xfrm>
            <a:off x="580017" y="150359"/>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Sentiment Analysis</a:t>
            </a:r>
            <a:endParaRPr/>
          </a:p>
        </p:txBody>
      </p:sp>
      <p:sp>
        <p:nvSpPr>
          <p:cNvPr id="291" name="Google Shape;291;p40"/>
          <p:cNvSpPr/>
          <p:nvPr/>
        </p:nvSpPr>
        <p:spPr>
          <a:xfrm>
            <a:off x="2350294" y="1689542"/>
            <a:ext cx="6858000" cy="830966"/>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br>
              <a:rPr b="0" i="0" lang="en-US" sz="1350" u="none" cap="none" strike="noStrike">
                <a:solidFill>
                  <a:schemeClr val="dk1"/>
                </a:solidFill>
                <a:latin typeface="Arial"/>
                <a:ea typeface="Arial"/>
                <a:cs typeface="Arial"/>
                <a:sym typeface="Arial"/>
              </a:rPr>
            </a:br>
            <a:endParaRPr b="0" i="0" sz="1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a:t>
            </a:r>
            <a:endParaRPr b="0" i="0" sz="525"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292" name="Google Shape;292;p40"/>
          <p:cNvSpPr txBox="1"/>
          <p:nvPr/>
        </p:nvSpPr>
        <p:spPr>
          <a:xfrm>
            <a:off x="580017" y="1243566"/>
            <a:ext cx="7115179" cy="2192878"/>
          </a:xfrm>
          <a:prstGeom prst="rect">
            <a:avLst/>
          </a:prstGeom>
          <a:noFill/>
          <a:ln>
            <a:noFill/>
          </a:ln>
        </p:spPr>
        <p:txBody>
          <a:bodyPr anchorCtr="0" anchor="t" bIns="34275" lIns="68550" spcFirstLastPara="1" rIns="68550" wrap="square" tIns="34275">
            <a:spAutoFit/>
          </a:bodyPr>
          <a:lstStyle/>
          <a:p>
            <a:pPr indent="0" lvl="0" marL="0" marR="0" rtl="0" algn="l">
              <a:lnSpc>
                <a:spcPct val="115000"/>
              </a:lnSpc>
              <a:spcBef>
                <a:spcPts val="0"/>
              </a:spcBef>
              <a:spcAft>
                <a:spcPts val="0"/>
              </a:spcAft>
              <a:buNone/>
            </a:pPr>
            <a:br>
              <a:rPr b="0" i="0" lang="en-US" sz="1000" u="none" cap="none" strike="noStrike">
                <a:solidFill>
                  <a:schemeClr val="accent3"/>
                </a:solidFill>
                <a:latin typeface="Arial"/>
                <a:ea typeface="Arial"/>
                <a:cs typeface="Arial"/>
                <a:sym typeface="Arial"/>
              </a:rPr>
            </a:br>
            <a:r>
              <a:rPr b="0" i="0" lang="en-US" sz="1000" u="none" cap="none" strike="noStrike">
                <a:solidFill>
                  <a:srgbClr val="666666"/>
                </a:solidFill>
                <a:latin typeface="Times New Roman"/>
                <a:ea typeface="Times New Roman"/>
                <a:cs typeface="Times New Roman"/>
                <a:sym typeface="Times New Roman"/>
              </a:rPr>
              <a:t>prompt_base = f"""</a:t>
            </a:r>
            <a:endParaRPr b="0" i="0" sz="10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0" i="0" lang="en-US" sz="1000" u="none" cap="none" strike="noStrike">
                <a:solidFill>
                  <a:srgbClr val="666666"/>
                </a:solidFill>
                <a:latin typeface="Calibri"/>
                <a:ea typeface="Calibri"/>
                <a:cs typeface="Calibri"/>
                <a:sym typeface="Calibri"/>
              </a:rPr>
              <a:t>Act as a policy researcher, you will classify the sentiment in the interviews of educational policy stakeholders as: “Positive”, “Negative”, or “Neutral”. Here is a statement from a policy stakeholder: </a:t>
            </a:r>
            <a:endParaRPr b="0" i="0" sz="10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0" i="0" lang="en-US" sz="1000" u="none" cap="none" strike="noStrike">
                <a:solidFill>
                  <a:srgbClr val="666666"/>
                </a:solidFill>
                <a:latin typeface="Calibri"/>
                <a:ea typeface="Calibri"/>
                <a:cs typeface="Calibri"/>
                <a:sym typeface="Calibri"/>
              </a:rPr>
              <a:t>[TextGoHere]</a:t>
            </a:r>
            <a:endParaRPr b="0" i="0" sz="10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0" i="0" lang="en-US" sz="1000" u="none" cap="none" strike="noStrike">
                <a:solidFill>
                  <a:srgbClr val="666666"/>
                </a:solidFill>
                <a:latin typeface="Calibri"/>
                <a:ea typeface="Calibri"/>
                <a:cs typeface="Calibri"/>
                <a:sym typeface="Calibri"/>
              </a:rPr>
              <a:t>To warrant “Positive” sentiment, the statement has to: (1) include the interviewee’s satisfaction about an educational policy (policies) and program(s), or (2) express an enhancement or potential to enhance the quality or equity of student learning or school system, or (3) identify an improvement from past practice. To warrant “Negative”, the statement describes the interviewees’ dissatisfactions, or identifies problems/issues/challenges, or suggests areas needed for further improvement. When the interviewee just states the fact without expressing either positive or negative sentiment, you can classify as “neutral”. When multiple sentiments are observed in one statement, identify the most prevailing sentiment. Explain your reasoning for your analysis."""</a:t>
            </a:r>
            <a:br>
              <a:rPr b="0" i="0" lang="en-US" sz="1000" u="none" cap="none" strike="noStrike">
                <a:solidFill>
                  <a:schemeClr val="accent3"/>
                </a:solidFill>
                <a:latin typeface="Arial"/>
                <a:ea typeface="Arial"/>
                <a:cs typeface="Arial"/>
                <a:sym typeface="Arial"/>
              </a:rPr>
            </a:br>
            <a:endParaRPr b="0" i="0" sz="1000" u="none" cap="none" strike="noStrike">
              <a:solidFill>
                <a:schemeClr val="accent3"/>
              </a:solidFill>
              <a:latin typeface="Arial"/>
              <a:ea typeface="Arial"/>
              <a:cs typeface="Arial"/>
              <a:sym typeface="Arial"/>
            </a:endParaRPr>
          </a:p>
        </p:txBody>
      </p:sp>
      <p:sp>
        <p:nvSpPr>
          <p:cNvPr id="293" name="Google Shape;293;p40"/>
          <p:cNvSpPr txBox="1"/>
          <p:nvPr/>
        </p:nvSpPr>
        <p:spPr>
          <a:xfrm>
            <a:off x="658811" y="1165442"/>
            <a:ext cx="2437072" cy="23080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050" u="none" cap="none" strike="noStrike">
                <a:solidFill>
                  <a:schemeClr val="dk1"/>
                </a:solidFill>
                <a:latin typeface="Arial"/>
                <a:ea typeface="Arial"/>
                <a:cs typeface="Arial"/>
                <a:sym typeface="Arial"/>
              </a:rPr>
              <a:t>Domain-specific definition of sentiment</a:t>
            </a:r>
            <a:endParaRPr b="0" i="0" sz="1050" u="none" cap="none" strike="noStrike">
              <a:solidFill>
                <a:srgbClr val="000000"/>
              </a:solidFill>
              <a:latin typeface="Arial"/>
              <a:ea typeface="Arial"/>
              <a:cs typeface="Arial"/>
              <a:sym typeface="Arial"/>
            </a:endParaRPr>
          </a:p>
        </p:txBody>
      </p:sp>
      <p:sp>
        <p:nvSpPr>
          <p:cNvPr id="294" name="Google Shape;294;p40"/>
          <p:cNvSpPr txBox="1"/>
          <p:nvPr/>
        </p:nvSpPr>
        <p:spPr>
          <a:xfrm>
            <a:off x="658811" y="3677282"/>
            <a:ext cx="460533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Lexical-based sentiment analysis:</a:t>
            </a: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nltk.sentiment.vader package in Python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1"/>
          <p:cNvSpPr txBox="1"/>
          <p:nvPr>
            <p:ph type="title"/>
          </p:nvPr>
        </p:nvSpPr>
        <p:spPr>
          <a:xfrm>
            <a:off x="637167" y="240533"/>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Sentiment Analysis</a:t>
            </a:r>
            <a:endParaRPr/>
          </a:p>
        </p:txBody>
      </p:sp>
      <p:sp>
        <p:nvSpPr>
          <p:cNvPr id="300" name="Google Shape;300;p41"/>
          <p:cNvSpPr/>
          <p:nvPr/>
        </p:nvSpPr>
        <p:spPr>
          <a:xfrm>
            <a:off x="2350294" y="1689542"/>
            <a:ext cx="6858000" cy="830966"/>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None/>
            </a:pPr>
            <a:br>
              <a:rPr b="0" i="0" lang="en-US" sz="1350" u="none" cap="none" strike="noStrike">
                <a:solidFill>
                  <a:schemeClr val="dk1"/>
                </a:solidFill>
                <a:latin typeface="Arial"/>
                <a:ea typeface="Arial"/>
                <a:cs typeface="Arial"/>
                <a:sym typeface="Arial"/>
              </a:rPr>
            </a:br>
            <a:endParaRPr b="0" i="0" sz="1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a:t>
            </a:r>
            <a:endParaRPr b="0" i="0" sz="525"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301" name="Google Shape;301;p41"/>
          <p:cNvSpPr txBox="1"/>
          <p:nvPr/>
        </p:nvSpPr>
        <p:spPr>
          <a:xfrm>
            <a:off x="978195" y="3744869"/>
            <a:ext cx="5924550" cy="388982"/>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050" u="none" cap="none" strike="noStrike">
                <a:solidFill>
                  <a:schemeClr val="dk1"/>
                </a:solidFill>
                <a:latin typeface="Times"/>
                <a:ea typeface="Times"/>
                <a:cs typeface="Times"/>
                <a:sym typeface="Times"/>
              </a:rPr>
              <a:t>GPT-4 is doing much better job than lexicon-based approach.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50" u="none" cap="none" strike="noStrike">
                <a:solidFill>
                  <a:schemeClr val="dk1"/>
                </a:solidFill>
                <a:latin typeface="Times"/>
                <a:ea typeface="Times"/>
                <a:cs typeface="Times"/>
                <a:sym typeface="Times"/>
              </a:rPr>
              <a:t>Agarwal et al. [2019] saw 𝜅 = 0.44 for news sentiment</a:t>
            </a:r>
            <a:endParaRPr b="0" i="0" sz="1050" u="none" cap="none" strike="noStrike">
              <a:solidFill>
                <a:schemeClr val="dk1"/>
              </a:solidFill>
              <a:latin typeface="Arial"/>
              <a:ea typeface="Arial"/>
              <a:cs typeface="Arial"/>
              <a:sym typeface="Arial"/>
            </a:endParaRPr>
          </a:p>
        </p:txBody>
      </p:sp>
      <p:graphicFrame>
        <p:nvGraphicFramePr>
          <p:cNvPr id="302" name="Google Shape;302;p41"/>
          <p:cNvGraphicFramePr/>
          <p:nvPr/>
        </p:nvGraphicFramePr>
        <p:xfrm>
          <a:off x="978195" y="1598831"/>
          <a:ext cx="3000000" cy="3000000"/>
        </p:xfrm>
        <a:graphic>
          <a:graphicData uri="http://schemas.openxmlformats.org/drawingml/2006/table">
            <a:tbl>
              <a:tblPr>
                <a:noFill/>
                <a:tableStyleId>{BE20FFE9-55A6-4034-852A-71068572BF21}</a:tableStyleId>
              </a:tblPr>
              <a:tblGrid>
                <a:gridCol w="657850"/>
                <a:gridCol w="574675"/>
                <a:gridCol w="539125"/>
                <a:gridCol w="552450"/>
                <a:gridCol w="561975"/>
                <a:gridCol w="571500"/>
                <a:gridCol w="590550"/>
                <a:gridCol w="647700"/>
                <a:gridCol w="552450"/>
                <a:gridCol w="676275"/>
              </a:tblGrid>
              <a:tr h="238125">
                <a:tc>
                  <a:txBody>
                    <a:bodyPr/>
                    <a:lstStyle/>
                    <a:p>
                      <a:pPr indent="0" lvl="0" marL="0" marR="0" rtl="0" algn="l">
                        <a:lnSpc>
                          <a:spcPct val="115000"/>
                        </a:lnSpc>
                        <a:spcBef>
                          <a:spcPts val="0"/>
                        </a:spcBef>
                        <a:spcAft>
                          <a:spcPts val="0"/>
                        </a:spcAft>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gridSpan="3">
                  <a:txBody>
                    <a:bodyPr/>
                    <a:lstStyle/>
                    <a:p>
                      <a:pPr indent="0" lvl="0" marL="0" marR="0" rtl="0" algn="l">
                        <a:lnSpc>
                          <a:spcPct val="115000"/>
                        </a:lnSpc>
                        <a:spcBef>
                          <a:spcPts val="0"/>
                        </a:spcBef>
                        <a:spcAft>
                          <a:spcPts val="0"/>
                        </a:spcAft>
                        <a:buNone/>
                      </a:pPr>
                      <a:r>
                        <a:rPr lang="en-US" sz="1000" u="none" cap="none" strike="noStrike"/>
                        <a:t>GPT-4 →</a:t>
                      </a:r>
                      <a:endParaRPr sz="1200" u="none" cap="none" strike="noStrike">
                        <a:latin typeface="Times New Roman"/>
                        <a:ea typeface="Times New Roman"/>
                        <a:cs typeface="Times New Roman"/>
                        <a:sym typeface="Times New Roman"/>
                      </a:endParaRPr>
                    </a:p>
                  </a:txBody>
                  <a:tcPr marT="12700" marB="63500" marR="12700" marL="12700" anchor="ctr"/>
                </a:tc>
                <a:tc hMerge="1"/>
                <a:tc hMerge="1"/>
                <a:tc gridSpan="3">
                  <a:txBody>
                    <a:bodyPr/>
                    <a:lstStyle/>
                    <a:p>
                      <a:pPr indent="0" lvl="0" marL="0" marR="0" rtl="0" algn="l">
                        <a:lnSpc>
                          <a:spcPct val="115000"/>
                        </a:lnSpc>
                        <a:spcBef>
                          <a:spcPts val="0"/>
                        </a:spcBef>
                        <a:spcAft>
                          <a:spcPts val="0"/>
                        </a:spcAft>
                        <a:buNone/>
                      </a:pPr>
                      <a:r>
                        <a:rPr lang="en-US" sz="1000" u="none" cap="none" strike="noStrike"/>
                        <a:t>Lexicon →</a:t>
                      </a:r>
                      <a:endParaRPr sz="1200" u="none" cap="none" strike="noStrike">
                        <a:latin typeface="Times New Roman"/>
                        <a:ea typeface="Times New Roman"/>
                        <a:cs typeface="Times New Roman"/>
                        <a:sym typeface="Times New Roman"/>
                      </a:endParaRPr>
                    </a:p>
                  </a:txBody>
                  <a:tcPr marT="12700" marB="63500" marR="12700" marL="12700" anchor="ctr"/>
                </a:tc>
                <a:tc hMerge="1"/>
                <a:tc hMerge="1"/>
                <a:tc gridSpan="3">
                  <a:txBody>
                    <a:bodyPr/>
                    <a:lstStyle/>
                    <a:p>
                      <a:pPr indent="0" lvl="0" marL="0" marR="0" rtl="0" algn="l">
                        <a:lnSpc>
                          <a:spcPct val="115000"/>
                        </a:lnSpc>
                        <a:spcBef>
                          <a:spcPts val="0"/>
                        </a:spcBef>
                        <a:spcAft>
                          <a:spcPts val="0"/>
                        </a:spcAft>
                        <a:buNone/>
                      </a:pPr>
                      <a:r>
                        <a:rPr lang="en-US" sz="1000" u="none" cap="none" strike="noStrike"/>
                        <a:t>Performance Metrics</a:t>
                      </a:r>
                      <a:endParaRPr sz="1200" u="none" cap="none" strike="noStrike">
                        <a:latin typeface="Times New Roman"/>
                        <a:ea typeface="Times New Roman"/>
                        <a:cs typeface="Times New Roman"/>
                        <a:sym typeface="Times New Roman"/>
                      </a:endParaRPr>
                    </a:p>
                  </a:txBody>
                  <a:tcPr marT="12700" marB="63500" marR="12700" marL="12700" anchor="ctr"/>
                </a:tc>
                <a:tc hMerge="1"/>
                <a:tc hMerge="1"/>
              </a:tr>
              <a:tr h="314325">
                <a:tc>
                  <a:txBody>
                    <a:bodyPr/>
                    <a:lstStyle/>
                    <a:p>
                      <a:pPr indent="0" lvl="0" marL="0" marR="0" rtl="0" algn="l">
                        <a:lnSpc>
                          <a:spcPct val="115000"/>
                        </a:lnSpc>
                        <a:spcBef>
                          <a:spcPts val="0"/>
                        </a:spcBef>
                        <a:spcAft>
                          <a:spcPts val="0"/>
                        </a:spcAft>
                        <a:buNone/>
                      </a:pPr>
                      <a:r>
                        <a:rPr lang="en-US" sz="1000" u="none" cap="none" strike="noStrike"/>
                        <a:t>Human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Accuracy</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Cohen's κ</a:t>
                      </a:r>
                      <a:endParaRPr sz="1200" u="none" cap="none" strike="noStrike">
                        <a:latin typeface="Times New Roman"/>
                        <a:ea typeface="Times New Roman"/>
                        <a:cs typeface="Times New Roman"/>
                        <a:sym typeface="Times New Roman"/>
                      </a:endParaRPr>
                    </a:p>
                  </a:txBody>
                  <a:tcPr marT="12700" marB="63500" marR="12700" marL="12700" anchor="ctr"/>
                </a:tc>
              </a:tr>
              <a:tr h="314325">
                <a:tc>
                  <a:txBody>
                    <a:bodyPr/>
                    <a:lstStyle/>
                    <a:p>
                      <a:pPr indent="0" lvl="0" marL="0" marR="0" rtl="0" algn="l">
                        <a:lnSpc>
                          <a:spcPct val="115000"/>
                        </a:lnSpc>
                        <a:spcBef>
                          <a:spcPts val="0"/>
                        </a:spcBef>
                        <a:spcAft>
                          <a:spcPts val="0"/>
                        </a:spcAft>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218</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4</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20</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215</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11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16</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GPT-4 vs.Human</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0.58</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0.38</a:t>
                      </a:r>
                      <a:endParaRPr sz="1200" u="none" cap="none" strike="noStrike">
                        <a:latin typeface="Times New Roman"/>
                        <a:ea typeface="Times New Roman"/>
                        <a:cs typeface="Times New Roman"/>
                        <a:sym typeface="Times New Roman"/>
                      </a:endParaRPr>
                    </a:p>
                  </a:txBody>
                  <a:tcPr marT="12700" marB="63500" marR="12700" marL="12700" anchor="ctr"/>
                </a:tc>
              </a:tr>
              <a:tr h="314325">
                <a:tc>
                  <a:txBody>
                    <a:bodyPr/>
                    <a:lstStyle/>
                    <a:p>
                      <a:pPr indent="0" lvl="0" marL="0" marR="0" rtl="0" algn="l">
                        <a:lnSpc>
                          <a:spcPct val="115000"/>
                        </a:lnSpc>
                        <a:spcBef>
                          <a:spcPts val="0"/>
                        </a:spcBef>
                        <a:spcAft>
                          <a:spcPts val="0"/>
                        </a:spcAft>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71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322</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162</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347</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151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57</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LDA vs. Human</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0.31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0.09</a:t>
                      </a:r>
                      <a:endParaRPr sz="1200" u="none" cap="none" strike="noStrike">
                        <a:latin typeface="Times New Roman"/>
                        <a:ea typeface="Times New Roman"/>
                        <a:cs typeface="Times New Roman"/>
                        <a:sym typeface="Times New Roman"/>
                      </a:endParaRPr>
                    </a:p>
                  </a:txBody>
                  <a:tcPr marT="12700" marB="63500" marR="12700" marL="12700" anchor="ctr"/>
                </a:tc>
              </a:tr>
              <a:tr h="257175">
                <a:tc>
                  <a:txBody>
                    <a:bodyPr/>
                    <a:lstStyle/>
                    <a:p>
                      <a:pPr indent="0" lvl="0" marL="0" marR="0" rtl="0" algn="l">
                        <a:lnSpc>
                          <a:spcPct val="115000"/>
                        </a:lnSpc>
                        <a:spcBef>
                          <a:spcPts val="0"/>
                        </a:spcBef>
                        <a:spcAft>
                          <a:spcPts val="0"/>
                        </a:spcAft>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215</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405</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64</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43</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r>
            </a:tbl>
          </a:graphicData>
        </a:graphic>
      </p:graphicFrame>
      <p:sp>
        <p:nvSpPr>
          <p:cNvPr id="303" name="Google Shape;303;p41"/>
          <p:cNvSpPr/>
          <p:nvPr/>
        </p:nvSpPr>
        <p:spPr>
          <a:xfrm>
            <a:off x="1247774" y="1202439"/>
            <a:ext cx="5924549"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1" lang="en-US" sz="1200" u="none" cap="none" strike="noStrike">
                <a:solidFill>
                  <a:schemeClr val="dk1"/>
                </a:solidFill>
                <a:latin typeface="Arial"/>
                <a:ea typeface="Arial"/>
                <a:cs typeface="Arial"/>
                <a:sym typeface="Arial"/>
              </a:rPr>
              <a:t>Confusion Matrix and Performance Metrics for Sentiment Analysis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idx="1" type="body"/>
          </p:nvPr>
        </p:nvSpPr>
        <p:spPr>
          <a:xfrm>
            <a:off x="447923" y="1305217"/>
            <a:ext cx="8197114" cy="3127298"/>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sz="3600"/>
              <a:t>“</a:t>
            </a:r>
            <a:r>
              <a:rPr b="0" i="0" lang="en-US" sz="3600">
                <a:solidFill>
                  <a:srgbClr val="333333"/>
                </a:solidFill>
                <a:latin typeface="Arial"/>
                <a:ea typeface="Arial"/>
                <a:cs typeface="Arial"/>
                <a:sym typeface="Arial"/>
              </a:rPr>
              <a:t>Natural language processing (NLP) combines computational linguistics, machine learning, and deep learning models to process human language.”</a:t>
            </a:r>
            <a:endParaRPr/>
          </a:p>
          <a:p>
            <a:pPr indent="-355600" lvl="1" marL="914400" rtl="0" algn="l">
              <a:lnSpc>
                <a:spcPct val="100000"/>
              </a:lnSpc>
              <a:spcBef>
                <a:spcPts val="400"/>
              </a:spcBef>
              <a:spcAft>
                <a:spcPts val="0"/>
              </a:spcAft>
              <a:buSzPts val="2000"/>
              <a:buChar char="–"/>
            </a:pPr>
            <a:r>
              <a:rPr b="0" i="0" lang="en-US" sz="3200">
                <a:solidFill>
                  <a:srgbClr val="333333"/>
                </a:solidFill>
                <a:latin typeface="Arial"/>
                <a:ea typeface="Arial"/>
                <a:cs typeface="Arial"/>
                <a:sym typeface="Arial"/>
              </a:rPr>
              <a:t>Amazon Web Services (AWS)</a:t>
            </a:r>
            <a:endParaRPr/>
          </a:p>
        </p:txBody>
      </p:sp>
      <p:sp>
        <p:nvSpPr>
          <p:cNvPr id="58" name="Google Shape;58;p13"/>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3200"/>
              <a:t>Natural Language Processing (NLP)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idx="1" type="body"/>
          </p:nvPr>
        </p:nvSpPr>
        <p:spPr>
          <a:xfrm>
            <a:off x="447923" y="1305217"/>
            <a:ext cx="8197114" cy="3127298"/>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i="0" lang="en-US" sz="1800">
                <a:solidFill>
                  <a:srgbClr val="333333"/>
                </a:solidFill>
                <a:latin typeface="Arial"/>
                <a:ea typeface="Arial"/>
                <a:cs typeface="Arial"/>
                <a:sym typeface="Arial"/>
              </a:rPr>
              <a:t>Computational linguistics</a:t>
            </a:r>
            <a:r>
              <a:rPr b="0" i="0" lang="en-US" sz="1800">
                <a:solidFill>
                  <a:srgbClr val="333333"/>
                </a:solidFill>
                <a:latin typeface="Arial"/>
                <a:ea typeface="Arial"/>
                <a:cs typeface="Arial"/>
                <a:sym typeface="Arial"/>
              </a:rPr>
              <a:t>: the science of </a:t>
            </a:r>
            <a:r>
              <a:rPr b="0" i="1" lang="en-US" sz="1800">
                <a:solidFill>
                  <a:srgbClr val="333333"/>
                </a:solidFill>
                <a:latin typeface="Arial"/>
                <a:ea typeface="Arial"/>
                <a:cs typeface="Arial"/>
                <a:sym typeface="Arial"/>
              </a:rPr>
              <a:t>understanding and constructing human language models </a:t>
            </a:r>
            <a:r>
              <a:rPr b="0" i="0" lang="en-US" sz="1800">
                <a:solidFill>
                  <a:srgbClr val="333333"/>
                </a:solidFill>
                <a:latin typeface="Arial"/>
                <a:ea typeface="Arial"/>
                <a:cs typeface="Arial"/>
                <a:sym typeface="Arial"/>
              </a:rPr>
              <a:t>with computers and software tools. Tools like: </a:t>
            </a:r>
            <a:r>
              <a:rPr b="0" lang="en-US" sz="1800">
                <a:solidFill>
                  <a:srgbClr val="333333"/>
                </a:solidFill>
                <a:latin typeface="Arial"/>
                <a:ea typeface="Arial"/>
                <a:cs typeface="Arial"/>
                <a:sym typeface="Arial"/>
              </a:rPr>
              <a:t>L</a:t>
            </a:r>
            <a:r>
              <a:rPr b="0" i="0" lang="en-US" sz="1800">
                <a:solidFill>
                  <a:srgbClr val="333333"/>
                </a:solidFill>
                <a:latin typeface="Arial"/>
                <a:ea typeface="Arial"/>
                <a:cs typeface="Arial"/>
                <a:sym typeface="Arial"/>
              </a:rPr>
              <a:t>anguage translators, </a:t>
            </a:r>
            <a:r>
              <a:rPr b="0" lang="en-US" sz="1800">
                <a:solidFill>
                  <a:srgbClr val="333333"/>
                </a:solidFill>
                <a:latin typeface="Arial"/>
                <a:ea typeface="Arial"/>
                <a:cs typeface="Arial"/>
                <a:sym typeface="Arial"/>
              </a:rPr>
              <a:t>T</a:t>
            </a:r>
            <a:r>
              <a:rPr b="0" i="0" lang="en-US" sz="1800">
                <a:solidFill>
                  <a:srgbClr val="333333"/>
                </a:solidFill>
                <a:latin typeface="Arial"/>
                <a:ea typeface="Arial"/>
                <a:cs typeface="Arial"/>
                <a:sym typeface="Arial"/>
              </a:rPr>
              <a:t>ext-to-speech synthesizers; </a:t>
            </a:r>
            <a:r>
              <a:rPr b="0" lang="en-US" sz="1800">
                <a:solidFill>
                  <a:srgbClr val="333333"/>
                </a:solidFill>
                <a:latin typeface="Arial"/>
                <a:ea typeface="Arial"/>
                <a:cs typeface="Arial"/>
                <a:sym typeface="Arial"/>
              </a:rPr>
              <a:t>S</a:t>
            </a:r>
            <a:r>
              <a:rPr b="0" i="0" lang="en-US" sz="1800">
                <a:solidFill>
                  <a:srgbClr val="333333"/>
                </a:solidFill>
                <a:latin typeface="Arial"/>
                <a:ea typeface="Arial"/>
                <a:cs typeface="Arial"/>
                <a:sym typeface="Arial"/>
              </a:rPr>
              <a:t>peech recognition software are based on computational linguistics. </a:t>
            </a:r>
            <a:endParaRPr/>
          </a:p>
          <a:p>
            <a:pPr indent="-381000" lvl="0" marL="457200" marR="0" rtl="0" algn="l">
              <a:lnSpc>
                <a:spcPct val="100000"/>
              </a:lnSpc>
              <a:spcBef>
                <a:spcPts val="480"/>
              </a:spcBef>
              <a:spcAft>
                <a:spcPts val="0"/>
              </a:spcAft>
              <a:buClr>
                <a:srgbClr val="191300"/>
              </a:buClr>
              <a:buSzPts val="2400"/>
              <a:buFont typeface="Merriweather Sans"/>
              <a:buChar char="&gt;"/>
            </a:pPr>
            <a:r>
              <a:rPr i="0" lang="en-US" sz="1800">
                <a:solidFill>
                  <a:srgbClr val="333333"/>
                </a:solidFill>
                <a:latin typeface="Arial"/>
                <a:ea typeface="Arial"/>
                <a:cs typeface="Arial"/>
                <a:sym typeface="Arial"/>
              </a:rPr>
              <a:t>Machine Learning: </a:t>
            </a:r>
            <a:r>
              <a:rPr b="0" i="0" lang="en-US" sz="1800">
                <a:solidFill>
                  <a:srgbClr val="333333"/>
                </a:solidFill>
                <a:latin typeface="Arial"/>
                <a:ea typeface="Arial"/>
                <a:cs typeface="Arial"/>
                <a:sym typeface="Arial"/>
              </a:rPr>
              <a:t>A technology trains a computer with sample data to improve its efficiency. </a:t>
            </a:r>
            <a:r>
              <a:rPr b="0" lang="en-US" sz="1800">
                <a:solidFill>
                  <a:srgbClr val="333333"/>
                </a:solidFill>
                <a:latin typeface="Arial"/>
                <a:ea typeface="Arial"/>
                <a:cs typeface="Arial"/>
                <a:sym typeface="Arial"/>
              </a:rPr>
              <a:t>M</a:t>
            </a:r>
            <a:r>
              <a:rPr b="0" i="0" lang="en-US" sz="1800">
                <a:solidFill>
                  <a:srgbClr val="333333"/>
                </a:solidFill>
                <a:latin typeface="Arial"/>
                <a:ea typeface="Arial"/>
                <a:cs typeface="Arial"/>
                <a:sym typeface="Arial"/>
              </a:rPr>
              <a:t>achine learning (ML) methods teach NLP applications to </a:t>
            </a:r>
            <a:r>
              <a:rPr b="0" i="1" lang="en-US" sz="1800">
                <a:solidFill>
                  <a:srgbClr val="333333"/>
                </a:solidFill>
                <a:latin typeface="Arial"/>
                <a:ea typeface="Arial"/>
                <a:cs typeface="Arial"/>
                <a:sym typeface="Arial"/>
              </a:rPr>
              <a:t>recognize and accurately understand human language</a:t>
            </a:r>
            <a:r>
              <a:rPr b="0" i="0" lang="en-US" sz="1800">
                <a:solidFill>
                  <a:srgbClr val="333333"/>
                </a:solidFill>
                <a:latin typeface="Arial"/>
                <a:ea typeface="Arial"/>
                <a:cs typeface="Arial"/>
                <a:sym typeface="Arial"/>
              </a:rPr>
              <a:t>.</a:t>
            </a:r>
            <a:endParaRPr/>
          </a:p>
          <a:p>
            <a:pPr indent="-381000" lvl="0" marL="457200" marR="0" rtl="0" algn="l">
              <a:lnSpc>
                <a:spcPct val="100000"/>
              </a:lnSpc>
              <a:spcBef>
                <a:spcPts val="480"/>
              </a:spcBef>
              <a:spcAft>
                <a:spcPts val="0"/>
              </a:spcAft>
              <a:buClr>
                <a:srgbClr val="191300"/>
              </a:buClr>
              <a:buSzPts val="2400"/>
              <a:buFont typeface="Merriweather Sans"/>
              <a:buChar char="&gt;"/>
            </a:pPr>
            <a:r>
              <a:rPr i="0" lang="en-US" sz="1800">
                <a:solidFill>
                  <a:srgbClr val="333333"/>
                </a:solidFill>
                <a:latin typeface="Arial"/>
                <a:ea typeface="Arial"/>
                <a:cs typeface="Arial"/>
                <a:sym typeface="Arial"/>
              </a:rPr>
              <a:t>Deep Learning: </a:t>
            </a:r>
            <a:r>
              <a:rPr b="0" i="0" lang="en-US" sz="1800">
                <a:solidFill>
                  <a:srgbClr val="333333"/>
                </a:solidFill>
                <a:latin typeface="Arial"/>
                <a:ea typeface="Arial"/>
                <a:cs typeface="Arial"/>
                <a:sym typeface="Arial"/>
              </a:rPr>
              <a:t>A subset of machine learning </a:t>
            </a:r>
            <a:r>
              <a:rPr b="0" i="1" lang="en-US" sz="1800">
                <a:solidFill>
                  <a:srgbClr val="333333"/>
                </a:solidFill>
                <a:latin typeface="Arial"/>
                <a:ea typeface="Arial"/>
                <a:cs typeface="Arial"/>
                <a:sym typeface="Arial"/>
              </a:rPr>
              <a:t>that teaches computers to learn, think, act like humans</a:t>
            </a:r>
            <a:r>
              <a:rPr b="0" i="0" lang="en-US" sz="1800">
                <a:solidFill>
                  <a:srgbClr val="333333"/>
                </a:solidFill>
                <a:latin typeface="Arial"/>
                <a:ea typeface="Arial"/>
                <a:cs typeface="Arial"/>
                <a:sym typeface="Arial"/>
              </a:rPr>
              <a:t>. It involves neural network models to enable computers to recognize, classify, and co-relate complex patterns in language data.</a:t>
            </a:r>
            <a:endParaRPr/>
          </a:p>
        </p:txBody>
      </p:sp>
      <p:sp>
        <p:nvSpPr>
          <p:cNvPr id="64" name="Google Shape;64;p14"/>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3200"/>
              <a:t>Natural Language Processing (NLP)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447923" y="26385"/>
            <a:ext cx="3819834"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2000"/>
              <a:t>Traditional Text as Data Methods</a:t>
            </a:r>
            <a:endParaRPr/>
          </a:p>
        </p:txBody>
      </p:sp>
      <p:pic>
        <p:nvPicPr>
          <p:cNvPr descr="A diagram of a process flow&#10;&#10;Description automatically generated" id="70" name="Google Shape;70;p15"/>
          <p:cNvPicPr preferRelativeResize="0"/>
          <p:nvPr/>
        </p:nvPicPr>
        <p:blipFill rotWithShape="1">
          <a:blip r:embed="rId3">
            <a:alphaModFix/>
          </a:blip>
          <a:srcRect b="0" l="0" r="0" t="0"/>
          <a:stretch/>
        </p:blipFill>
        <p:spPr>
          <a:xfrm>
            <a:off x="1307136" y="980492"/>
            <a:ext cx="7138218" cy="4096955"/>
          </a:xfrm>
          <a:prstGeom prst="rect">
            <a:avLst/>
          </a:prstGeom>
          <a:noFill/>
          <a:ln>
            <a:noFill/>
          </a:ln>
        </p:spPr>
      </p:pic>
      <p:sp>
        <p:nvSpPr>
          <p:cNvPr id="71" name="Google Shape;71;p15"/>
          <p:cNvSpPr txBox="1"/>
          <p:nvPr/>
        </p:nvSpPr>
        <p:spPr>
          <a:xfrm>
            <a:off x="4752975" y="66053"/>
            <a:ext cx="425829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222222"/>
                </a:solidFill>
                <a:latin typeface="Arial"/>
                <a:ea typeface="Arial"/>
                <a:cs typeface="Arial"/>
                <a:sym typeface="Arial"/>
              </a:rPr>
              <a:t>Grimmer, J., &amp; Stewart, B. M. (2013). Text as data: The promise and pitfalls of automatic content analysis methods for political texts. </a:t>
            </a:r>
            <a:r>
              <a:rPr b="0" i="1" lang="en-US" sz="1400" u="none" cap="none" strike="noStrike">
                <a:solidFill>
                  <a:srgbClr val="222222"/>
                </a:solidFill>
                <a:latin typeface="Arial"/>
                <a:ea typeface="Arial"/>
                <a:cs typeface="Arial"/>
                <a:sym typeface="Arial"/>
              </a:rPr>
              <a:t>Political analysis</a:t>
            </a:r>
            <a:r>
              <a:rPr b="0" i="0" lang="en-US" sz="1400" u="none" cap="none" strike="noStrike">
                <a:solidFill>
                  <a:srgbClr val="222222"/>
                </a:solidFill>
                <a:latin typeface="Arial"/>
                <a:ea typeface="Arial"/>
                <a:cs typeface="Arial"/>
                <a:sym typeface="Arial"/>
              </a:rPr>
              <a:t>, </a:t>
            </a:r>
            <a:r>
              <a:rPr b="0" i="1" lang="en-US" sz="1400" u="none" cap="none" strike="noStrike">
                <a:solidFill>
                  <a:srgbClr val="222222"/>
                </a:solidFill>
                <a:latin typeface="Arial"/>
                <a:ea typeface="Arial"/>
                <a:cs typeface="Arial"/>
                <a:sym typeface="Arial"/>
              </a:rPr>
              <a:t>21</a:t>
            </a:r>
            <a:r>
              <a:rPr b="0" i="0" lang="en-US" sz="1400" u="none" cap="none" strike="noStrike">
                <a:solidFill>
                  <a:srgbClr val="222222"/>
                </a:solidFill>
                <a:latin typeface="Arial"/>
                <a:ea typeface="Arial"/>
                <a:cs typeface="Arial"/>
                <a:sym typeface="Arial"/>
              </a:rPr>
              <a:t>(3), 267-297.</a:t>
            </a:r>
            <a:endParaRPr b="0" i="0" sz="1400" u="none" cap="none" strike="noStrike">
              <a:solidFill>
                <a:srgbClr val="000000"/>
              </a:solidFill>
              <a:latin typeface="Arial"/>
              <a:ea typeface="Arial"/>
              <a:cs typeface="Arial"/>
              <a:sym typeface="Arial"/>
            </a:endParaRPr>
          </a:p>
        </p:txBody>
      </p:sp>
      <p:sp>
        <p:nvSpPr>
          <p:cNvPr id="72" name="Google Shape;72;p15"/>
          <p:cNvSpPr/>
          <p:nvPr/>
        </p:nvSpPr>
        <p:spPr>
          <a:xfrm>
            <a:off x="6086475" y="1657350"/>
            <a:ext cx="2266950" cy="1114425"/>
          </a:xfrm>
          <a:prstGeom prst="ellipse">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3" name="Google Shape;73;p15"/>
          <p:cNvSpPr/>
          <p:nvPr/>
        </p:nvSpPr>
        <p:spPr>
          <a:xfrm>
            <a:off x="4505325" y="4343400"/>
            <a:ext cx="1266825" cy="43815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 name="Google Shape;74;p15"/>
          <p:cNvSpPr/>
          <p:nvPr/>
        </p:nvSpPr>
        <p:spPr>
          <a:xfrm>
            <a:off x="1657350" y="3086100"/>
            <a:ext cx="2066925" cy="733425"/>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idx="1" type="body"/>
          </p:nvPr>
        </p:nvSpPr>
        <p:spPr>
          <a:xfrm>
            <a:off x="671757" y="278632"/>
            <a:ext cx="8184662" cy="7439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solidFill>
                  <a:schemeClr val="dk1"/>
                </a:solidFill>
              </a:rPr>
              <a:t>Topic Modeling: latent Dirichlet allocation </a:t>
            </a:r>
            <a:r>
              <a:rPr lang="en-US" sz="1650">
                <a:solidFill>
                  <a:schemeClr val="dk1"/>
                </a:solidFill>
              </a:rPr>
              <a:t>(LDA, see Blei, 2012; Blei, Ng, &amp; Jordan, 2003)</a:t>
            </a:r>
            <a:endParaRPr>
              <a:solidFill>
                <a:schemeClr val="dk1"/>
              </a:solidFill>
            </a:endParaRPr>
          </a:p>
          <a:p>
            <a:pPr indent="0" lvl="0" marL="0" rtl="0" algn="l">
              <a:lnSpc>
                <a:spcPct val="90000"/>
              </a:lnSpc>
              <a:spcBef>
                <a:spcPts val="0"/>
              </a:spcBef>
              <a:spcAft>
                <a:spcPts val="0"/>
              </a:spcAft>
              <a:buSzPts val="2250"/>
              <a:buNone/>
            </a:pPr>
            <a:r>
              <a:t/>
            </a:r>
            <a:endParaRPr>
              <a:solidFill>
                <a:schemeClr val="dk1"/>
              </a:solidFill>
            </a:endParaRPr>
          </a:p>
        </p:txBody>
      </p:sp>
      <p:sp>
        <p:nvSpPr>
          <p:cNvPr id="81" name="Google Shape;81;p16"/>
          <p:cNvSpPr txBox="1"/>
          <p:nvPr>
            <p:ph idx="2" type="body"/>
          </p:nvPr>
        </p:nvSpPr>
        <p:spPr>
          <a:xfrm>
            <a:off x="905932" y="1905000"/>
            <a:ext cx="7450667" cy="2692744"/>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None/>
            </a:pPr>
            <a:r>
              <a:rPr lang="en-US">
                <a:solidFill>
                  <a:schemeClr val="dk1"/>
                </a:solidFill>
              </a:rPr>
              <a:t>LDA assumes that each document is a mixture of topics. For each document, π</a:t>
            </a:r>
            <a:r>
              <a:rPr baseline="-25000" i="1" lang="en-US">
                <a:solidFill>
                  <a:schemeClr val="dk1"/>
                </a:solidFill>
              </a:rPr>
              <a:t>ik</a:t>
            </a:r>
            <a:r>
              <a:rPr i="1" lang="en-US">
                <a:solidFill>
                  <a:schemeClr val="dk1"/>
                </a:solidFill>
              </a:rPr>
              <a:t>, </a:t>
            </a:r>
            <a:r>
              <a:rPr lang="en-US">
                <a:solidFill>
                  <a:schemeClr val="dk1"/>
                </a:solidFill>
              </a:rPr>
              <a:t>represents the proportion of task </a:t>
            </a:r>
            <a:r>
              <a:rPr i="1" lang="en-US">
                <a:solidFill>
                  <a:schemeClr val="dk1"/>
                </a:solidFill>
              </a:rPr>
              <a:t>i</a:t>
            </a:r>
            <a:r>
              <a:rPr lang="en-US">
                <a:solidFill>
                  <a:schemeClr val="dk1"/>
                </a:solidFill>
              </a:rPr>
              <a:t> dedicated to topic </a:t>
            </a:r>
            <a:r>
              <a:rPr i="1" lang="en-US">
                <a:solidFill>
                  <a:schemeClr val="dk1"/>
                </a:solidFill>
              </a:rPr>
              <a:t>k</a:t>
            </a:r>
            <a:r>
              <a:rPr lang="en-US">
                <a:solidFill>
                  <a:schemeClr val="dk1"/>
                </a:solidFill>
              </a:rPr>
              <a:t>. Each task collects the proportions across topics, as π</a:t>
            </a:r>
            <a:r>
              <a:rPr baseline="-25000" i="1" lang="en-US">
                <a:solidFill>
                  <a:schemeClr val="dk1"/>
                </a:solidFill>
              </a:rPr>
              <a:t>i</a:t>
            </a:r>
            <a:r>
              <a:rPr lang="en-US">
                <a:solidFill>
                  <a:schemeClr val="dk1"/>
                </a:solidFill>
              </a:rPr>
              <a:t>= (π</a:t>
            </a:r>
            <a:r>
              <a:rPr baseline="-25000" i="1" lang="en-US">
                <a:solidFill>
                  <a:schemeClr val="dk1"/>
                </a:solidFill>
              </a:rPr>
              <a:t>i1, </a:t>
            </a:r>
            <a:r>
              <a:rPr lang="en-US">
                <a:solidFill>
                  <a:schemeClr val="dk1"/>
                </a:solidFill>
              </a:rPr>
              <a:t>π</a:t>
            </a:r>
            <a:r>
              <a:rPr baseline="-25000" i="1" lang="en-US">
                <a:solidFill>
                  <a:schemeClr val="dk1"/>
                </a:solidFill>
              </a:rPr>
              <a:t>i2, …, </a:t>
            </a:r>
            <a:r>
              <a:rPr lang="en-US">
                <a:solidFill>
                  <a:schemeClr val="dk1"/>
                </a:solidFill>
              </a:rPr>
              <a:t>π</a:t>
            </a:r>
            <a:r>
              <a:rPr baseline="-25000" i="1" lang="en-US">
                <a:solidFill>
                  <a:schemeClr val="dk1"/>
                </a:solidFill>
              </a:rPr>
              <a:t>ik</a:t>
            </a:r>
            <a:r>
              <a:rPr lang="en-US">
                <a:solidFill>
                  <a:schemeClr val="dk1"/>
                </a:solidFill>
              </a:rPr>
              <a:t>). LDA represents a given task as a set of topic weights, rather than assigning it to one of those topics. </a:t>
            </a:r>
            <a:endParaRPr/>
          </a:p>
          <a:p>
            <a:pPr indent="0" lvl="1" marL="0" rtl="0" algn="l">
              <a:lnSpc>
                <a:spcPct val="100000"/>
              </a:lnSpc>
              <a:spcBef>
                <a:spcPts val="0"/>
              </a:spcBef>
              <a:spcAft>
                <a:spcPts val="0"/>
              </a:spcAft>
              <a:buNone/>
            </a:pPr>
            <a:r>
              <a:rPr lang="en-US">
                <a:solidFill>
                  <a:schemeClr val="dk1"/>
                </a:solidFill>
              </a:rPr>
              <a:t>(see an example next slide)</a:t>
            </a:r>
            <a:endParaRPr/>
          </a:p>
          <a:p>
            <a:pPr indent="-142875" lvl="0" marL="257175" rtl="0" algn="l">
              <a:lnSpc>
                <a:spcPct val="100000"/>
              </a:lnSpc>
              <a:spcBef>
                <a:spcPts val="0"/>
              </a:spcBef>
              <a:spcAft>
                <a:spcPts val="0"/>
              </a:spcAft>
              <a:buSzPts val="1800"/>
              <a:buFont typeface="Merriweather Sans"/>
              <a:buNone/>
            </a:pPr>
            <a:r>
              <a:t/>
            </a:r>
            <a:endParaRPr>
              <a:solidFill>
                <a:schemeClr val="dk1"/>
              </a:solidFill>
            </a:endParaRPr>
          </a:p>
          <a:p>
            <a:pPr indent="-142875" lvl="0" marL="257175" rtl="0" algn="l">
              <a:lnSpc>
                <a:spcPct val="100000"/>
              </a:lnSpc>
              <a:spcBef>
                <a:spcPts val="0"/>
              </a:spcBef>
              <a:spcAft>
                <a:spcPts val="0"/>
              </a:spcAft>
              <a:buSzPts val="1800"/>
              <a:buFont typeface="Merriweather Sans"/>
              <a:buNone/>
            </a:pPr>
            <a:r>
              <a:t/>
            </a:r>
            <a:endParaRPr>
              <a:solidFill>
                <a:schemeClr val="dk1"/>
              </a:solidFill>
            </a:endParaRPr>
          </a:p>
        </p:txBody>
      </p:sp>
      <p:sp>
        <p:nvSpPr>
          <p:cNvPr id="82" name="Google Shape;82;p16"/>
          <p:cNvSpPr txBox="1"/>
          <p:nvPr>
            <p:ph idx="3" type="body"/>
          </p:nvPr>
        </p:nvSpPr>
        <p:spPr>
          <a:xfrm>
            <a:off x="745068" y="1073027"/>
            <a:ext cx="7865532" cy="3083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chemeClr val="dk1"/>
                </a:solidFill>
              </a:rPr>
              <a:t>LDA is a generative statistical model that identifies the latent topics and corresponding proportions that compose a document. </a:t>
            </a:r>
            <a:endParaRPr/>
          </a:p>
          <a:p>
            <a:pPr indent="0" lvl="0" marL="0" rtl="0" algn="l">
              <a:lnSpc>
                <a:spcPct val="90000"/>
              </a:lnSpc>
              <a:spcBef>
                <a:spcPts val="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idx="1" type="body"/>
          </p:nvPr>
        </p:nvSpPr>
        <p:spPr>
          <a:xfrm>
            <a:off x="671757" y="278632"/>
            <a:ext cx="8184662" cy="74399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200"/>
              <a:buNone/>
            </a:pPr>
            <a:r>
              <a:rPr lang="en-US">
                <a:solidFill>
                  <a:schemeClr val="dk1"/>
                </a:solidFill>
              </a:rPr>
              <a:t>Text Analysis: latent Dirichlet allocation </a:t>
            </a:r>
            <a:r>
              <a:rPr lang="en-US" sz="2400">
                <a:solidFill>
                  <a:schemeClr val="dk1"/>
                </a:solidFill>
              </a:rPr>
              <a:t>(LDA, see Blei, 2012; Blei, Ng, &amp; Jordan, 2003)</a:t>
            </a:r>
            <a:endParaRPr>
              <a:solidFill>
                <a:schemeClr val="dk1"/>
              </a:solidFill>
            </a:endParaRPr>
          </a:p>
          <a:p>
            <a:pPr indent="0" lvl="0" marL="0" rtl="0" algn="l">
              <a:lnSpc>
                <a:spcPct val="90000"/>
              </a:lnSpc>
              <a:spcBef>
                <a:spcPts val="0"/>
              </a:spcBef>
              <a:spcAft>
                <a:spcPts val="0"/>
              </a:spcAft>
              <a:buSzPts val="2250"/>
              <a:buNone/>
            </a:pPr>
            <a:r>
              <a:t/>
            </a:r>
            <a:endParaRPr>
              <a:solidFill>
                <a:schemeClr val="dk1"/>
              </a:solidFill>
            </a:endParaRPr>
          </a:p>
        </p:txBody>
      </p:sp>
      <p:sp>
        <p:nvSpPr>
          <p:cNvPr id="89" name="Google Shape;89;p17"/>
          <p:cNvSpPr txBox="1"/>
          <p:nvPr>
            <p:ph idx="2" type="body"/>
          </p:nvPr>
        </p:nvSpPr>
        <p:spPr>
          <a:xfrm>
            <a:off x="1637479" y="3454400"/>
            <a:ext cx="6147836" cy="1143344"/>
          </a:xfrm>
          <a:prstGeom prst="rect">
            <a:avLst/>
          </a:prstGeom>
          <a:noFill/>
          <a:ln>
            <a:noFill/>
          </a:ln>
        </p:spPr>
        <p:txBody>
          <a:bodyPr anchorCtr="0" anchor="t" bIns="45700" lIns="91425" spcFirstLastPara="1" rIns="91425" wrap="square" tIns="45700">
            <a:noAutofit/>
          </a:bodyPr>
          <a:lstStyle/>
          <a:p>
            <a:pPr indent="-142875" lvl="0" marL="257175" rtl="0" algn="l">
              <a:lnSpc>
                <a:spcPct val="100000"/>
              </a:lnSpc>
              <a:spcBef>
                <a:spcPts val="0"/>
              </a:spcBef>
              <a:spcAft>
                <a:spcPts val="0"/>
              </a:spcAft>
              <a:buSzPts val="1800"/>
              <a:buFont typeface="Merriweather Sans"/>
              <a:buNone/>
            </a:pPr>
            <a:r>
              <a:t/>
            </a:r>
            <a:endParaRPr/>
          </a:p>
        </p:txBody>
      </p:sp>
      <p:sp>
        <p:nvSpPr>
          <p:cNvPr id="90" name="Google Shape;90;p17"/>
          <p:cNvSpPr txBox="1"/>
          <p:nvPr>
            <p:ph idx="3" type="body"/>
          </p:nvPr>
        </p:nvSpPr>
        <p:spPr>
          <a:xfrm>
            <a:off x="671757" y="1298001"/>
            <a:ext cx="8184662" cy="3083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t/>
            </a:r>
            <a:endParaRPr/>
          </a:p>
        </p:txBody>
      </p:sp>
      <p:graphicFrame>
        <p:nvGraphicFramePr>
          <p:cNvPr id="91" name="Google Shape;91;p17"/>
          <p:cNvGraphicFramePr/>
          <p:nvPr/>
        </p:nvGraphicFramePr>
        <p:xfrm>
          <a:off x="3170878" y="1022630"/>
          <a:ext cx="3000000" cy="3000000"/>
        </p:xfrm>
        <a:graphic>
          <a:graphicData uri="http://schemas.openxmlformats.org/drawingml/2006/table">
            <a:tbl>
              <a:tblPr bandRow="1" firstRow="1">
                <a:noFill/>
                <a:tableStyleId>{BE20FFE9-55A6-4034-852A-71068572BF21}</a:tableStyleId>
              </a:tblPr>
              <a:tblGrid>
                <a:gridCol w="1282400"/>
                <a:gridCol w="1796950"/>
                <a:gridCol w="1796950"/>
              </a:tblGrid>
              <a:tr h="864650">
                <a:tc>
                  <a:txBody>
                    <a:bodyPr/>
                    <a:lstStyle/>
                    <a:p>
                      <a:pPr indent="0" lvl="0" marL="0" marR="0" rtl="0" algn="l">
                        <a:lnSpc>
                          <a:spcPct val="100000"/>
                        </a:lnSpc>
                        <a:spcBef>
                          <a:spcPts val="0"/>
                        </a:spcBef>
                        <a:spcAft>
                          <a:spcPts val="0"/>
                        </a:spcAft>
                        <a:buNone/>
                      </a:pPr>
                      <a:r>
                        <a:rPr lang="en-US" sz="1500" u="none" cap="none" strike="noStrike"/>
                        <a:t>Topic 1: Leadership</a:t>
                      </a:r>
                      <a:endParaRPr/>
                    </a:p>
                  </a:txBody>
                  <a:tcPr marT="34300" marB="34300" marR="68575" marL="68575"/>
                </a:tc>
                <a:tc>
                  <a:txBody>
                    <a:bodyPr/>
                    <a:lstStyle/>
                    <a:p>
                      <a:pPr indent="0" lvl="0" marL="0" marR="0" rtl="0" algn="l">
                        <a:lnSpc>
                          <a:spcPct val="100000"/>
                        </a:lnSpc>
                        <a:spcBef>
                          <a:spcPts val="0"/>
                        </a:spcBef>
                        <a:spcAft>
                          <a:spcPts val="0"/>
                        </a:spcAft>
                        <a:buNone/>
                      </a:pPr>
                      <a:r>
                        <a:rPr lang="en-US" sz="1500" u="none" cap="none" strike="noStrike"/>
                        <a:t>Topic 2: Teacher Capacity Building</a:t>
                      </a:r>
                      <a:endParaRPr/>
                    </a:p>
                  </a:txBody>
                  <a:tcPr marT="34300" marB="34300" marR="68575" marL="68575"/>
                </a:tc>
                <a:tc>
                  <a:txBody>
                    <a:bodyPr/>
                    <a:lstStyle/>
                    <a:p>
                      <a:pPr indent="0" lvl="0" marL="0" marR="0" rtl="0" algn="l">
                        <a:lnSpc>
                          <a:spcPct val="100000"/>
                        </a:lnSpc>
                        <a:spcBef>
                          <a:spcPts val="0"/>
                        </a:spcBef>
                        <a:spcAft>
                          <a:spcPts val="0"/>
                        </a:spcAft>
                        <a:buNone/>
                      </a:pPr>
                      <a:r>
                        <a:rPr lang="en-US" sz="1500" u="none" cap="none" strike="noStrike"/>
                        <a:t>Topic 3: Engaging Parents</a:t>
                      </a:r>
                      <a:endParaRPr/>
                    </a:p>
                  </a:txBody>
                  <a:tcPr marT="34300" marB="34300" marR="68575" marL="68575"/>
                </a:tc>
              </a:tr>
              <a:tr h="992525">
                <a:tc>
                  <a:txBody>
                    <a:bodyPr/>
                    <a:lstStyle/>
                    <a:p>
                      <a:pPr indent="0" lvl="0" marL="0" marR="0" rtl="0" algn="ctr">
                        <a:lnSpc>
                          <a:spcPct val="100000"/>
                        </a:lnSpc>
                        <a:spcBef>
                          <a:spcPts val="0"/>
                        </a:spcBef>
                        <a:spcAft>
                          <a:spcPts val="0"/>
                        </a:spcAft>
                        <a:buNone/>
                      </a:pPr>
                      <a:r>
                        <a:rPr lang="en-US" sz="2700" u="none" cap="none" strike="noStrike"/>
                        <a:t>0.6</a:t>
                      </a:r>
                      <a:endParaRPr/>
                    </a:p>
                  </a:txBody>
                  <a:tcPr marT="34300" marB="34300" marR="68575" marL="68575"/>
                </a:tc>
                <a:tc>
                  <a:txBody>
                    <a:bodyPr/>
                    <a:lstStyle/>
                    <a:p>
                      <a:pPr indent="0" lvl="0" marL="0" marR="0" rtl="0" algn="ctr">
                        <a:lnSpc>
                          <a:spcPct val="100000"/>
                        </a:lnSpc>
                        <a:spcBef>
                          <a:spcPts val="0"/>
                        </a:spcBef>
                        <a:spcAft>
                          <a:spcPts val="0"/>
                        </a:spcAft>
                        <a:buNone/>
                      </a:pPr>
                      <a:r>
                        <a:rPr lang="en-US" sz="2700" u="none" cap="none" strike="noStrike"/>
                        <a:t>0.1</a:t>
                      </a:r>
                      <a:endParaRPr/>
                    </a:p>
                  </a:txBody>
                  <a:tcPr marT="34300" marB="34300" marR="68575" marL="68575"/>
                </a:tc>
                <a:tc>
                  <a:txBody>
                    <a:bodyPr/>
                    <a:lstStyle/>
                    <a:p>
                      <a:pPr indent="0" lvl="0" marL="0" marR="0" rtl="0" algn="ctr">
                        <a:lnSpc>
                          <a:spcPct val="100000"/>
                        </a:lnSpc>
                        <a:spcBef>
                          <a:spcPts val="0"/>
                        </a:spcBef>
                        <a:spcAft>
                          <a:spcPts val="0"/>
                        </a:spcAft>
                        <a:buNone/>
                      </a:pPr>
                      <a:r>
                        <a:rPr lang="en-US" sz="2700" u="none" cap="none" strike="noStrike"/>
                        <a:t>0.3</a:t>
                      </a:r>
                      <a:endParaRPr/>
                    </a:p>
                  </a:txBody>
                  <a:tcPr marT="34300" marB="34300" marR="68575" marL="68575"/>
                </a:tc>
              </a:tr>
              <a:tr h="992525">
                <a:tc>
                  <a:txBody>
                    <a:bodyPr/>
                    <a:lstStyle/>
                    <a:p>
                      <a:pPr indent="0" lvl="0" marL="0" marR="0" rtl="0" algn="ctr">
                        <a:lnSpc>
                          <a:spcPct val="100000"/>
                        </a:lnSpc>
                        <a:spcBef>
                          <a:spcPts val="0"/>
                        </a:spcBef>
                        <a:spcAft>
                          <a:spcPts val="0"/>
                        </a:spcAft>
                        <a:buNone/>
                      </a:pPr>
                      <a:r>
                        <a:rPr lang="en-US" sz="2700" u="none" cap="none" strike="noStrike"/>
                        <a:t>0.4</a:t>
                      </a:r>
                      <a:endParaRPr/>
                    </a:p>
                  </a:txBody>
                  <a:tcPr marT="34300" marB="34300" marR="68575" marL="68575"/>
                </a:tc>
                <a:tc>
                  <a:txBody>
                    <a:bodyPr/>
                    <a:lstStyle/>
                    <a:p>
                      <a:pPr indent="0" lvl="0" marL="0" marR="0" rtl="0" algn="ctr">
                        <a:lnSpc>
                          <a:spcPct val="100000"/>
                        </a:lnSpc>
                        <a:spcBef>
                          <a:spcPts val="0"/>
                        </a:spcBef>
                        <a:spcAft>
                          <a:spcPts val="0"/>
                        </a:spcAft>
                        <a:buNone/>
                      </a:pPr>
                      <a:r>
                        <a:rPr lang="en-US" sz="2700" u="none" cap="none" strike="noStrike"/>
                        <a:t>0.5</a:t>
                      </a:r>
                      <a:endParaRPr/>
                    </a:p>
                  </a:txBody>
                  <a:tcPr marT="34300" marB="34300" marR="68575" marL="68575"/>
                </a:tc>
                <a:tc>
                  <a:txBody>
                    <a:bodyPr/>
                    <a:lstStyle/>
                    <a:p>
                      <a:pPr indent="0" lvl="0" marL="0" marR="0" rtl="0" algn="ctr">
                        <a:lnSpc>
                          <a:spcPct val="100000"/>
                        </a:lnSpc>
                        <a:spcBef>
                          <a:spcPts val="0"/>
                        </a:spcBef>
                        <a:spcAft>
                          <a:spcPts val="0"/>
                        </a:spcAft>
                        <a:buNone/>
                      </a:pPr>
                      <a:r>
                        <a:rPr lang="en-US" sz="2700" u="none" cap="none" strike="noStrike"/>
                        <a:t>0.1</a:t>
                      </a:r>
                      <a:endParaRPr/>
                    </a:p>
                  </a:txBody>
                  <a:tcPr marT="34300" marB="34300" marR="68575" marL="68575"/>
                </a:tc>
              </a:tr>
              <a:tr h="992525">
                <a:tc>
                  <a:txBody>
                    <a:bodyPr/>
                    <a:lstStyle/>
                    <a:p>
                      <a:pPr indent="0" lvl="0" marL="0" marR="0" rtl="0" algn="ctr">
                        <a:lnSpc>
                          <a:spcPct val="100000"/>
                        </a:lnSpc>
                        <a:spcBef>
                          <a:spcPts val="0"/>
                        </a:spcBef>
                        <a:spcAft>
                          <a:spcPts val="0"/>
                        </a:spcAft>
                        <a:buNone/>
                      </a:pPr>
                      <a:r>
                        <a:rPr lang="en-US" sz="2700" u="none" cap="none" strike="noStrike"/>
                        <a:t>0.1</a:t>
                      </a:r>
                      <a:endParaRPr/>
                    </a:p>
                  </a:txBody>
                  <a:tcPr marT="34300" marB="34300" marR="68575" marL="68575"/>
                </a:tc>
                <a:tc>
                  <a:txBody>
                    <a:bodyPr/>
                    <a:lstStyle/>
                    <a:p>
                      <a:pPr indent="0" lvl="0" marL="0" marR="0" rtl="0" algn="ctr">
                        <a:lnSpc>
                          <a:spcPct val="100000"/>
                        </a:lnSpc>
                        <a:spcBef>
                          <a:spcPts val="0"/>
                        </a:spcBef>
                        <a:spcAft>
                          <a:spcPts val="0"/>
                        </a:spcAft>
                        <a:buNone/>
                      </a:pPr>
                      <a:r>
                        <a:rPr lang="en-US" sz="2700" u="none" cap="none" strike="noStrike"/>
                        <a:t>0.1</a:t>
                      </a:r>
                      <a:endParaRPr/>
                    </a:p>
                  </a:txBody>
                  <a:tcPr marT="34300" marB="34300" marR="68575" marL="68575"/>
                </a:tc>
                <a:tc>
                  <a:txBody>
                    <a:bodyPr/>
                    <a:lstStyle/>
                    <a:p>
                      <a:pPr indent="0" lvl="0" marL="0" marR="0" rtl="0" algn="ctr">
                        <a:lnSpc>
                          <a:spcPct val="100000"/>
                        </a:lnSpc>
                        <a:spcBef>
                          <a:spcPts val="0"/>
                        </a:spcBef>
                        <a:spcAft>
                          <a:spcPts val="0"/>
                        </a:spcAft>
                        <a:buNone/>
                      </a:pPr>
                      <a:r>
                        <a:rPr lang="en-US" sz="2700" u="none" cap="none" strike="noStrike"/>
                        <a:t>0.8</a:t>
                      </a:r>
                      <a:endParaRPr/>
                    </a:p>
                  </a:txBody>
                  <a:tcPr marT="34300" marB="34300" marR="68575" marL="68575"/>
                </a:tc>
              </a:tr>
            </a:tbl>
          </a:graphicData>
        </a:graphic>
      </p:graphicFrame>
      <p:pic>
        <p:nvPicPr>
          <p:cNvPr descr="Original Document - Free interface icons" id="92" name="Google Shape;92;p17"/>
          <p:cNvPicPr preferRelativeResize="0"/>
          <p:nvPr/>
        </p:nvPicPr>
        <p:blipFill rotWithShape="1">
          <a:blip r:embed="rId3">
            <a:alphaModFix/>
          </a:blip>
          <a:srcRect b="0" l="0" r="0" t="0"/>
          <a:stretch/>
        </p:blipFill>
        <p:spPr>
          <a:xfrm>
            <a:off x="2128593" y="1820332"/>
            <a:ext cx="1042285" cy="1042285"/>
          </a:xfrm>
          <a:prstGeom prst="rect">
            <a:avLst/>
          </a:prstGeom>
          <a:noFill/>
          <a:ln>
            <a:noFill/>
          </a:ln>
        </p:spPr>
      </p:pic>
      <p:pic>
        <p:nvPicPr>
          <p:cNvPr descr="W-2 Or W2 IRS Tax Form Document Line Art Vector Icon For Finance Apps And  Websites Royalty Free SVG, Cliparts, Vectors, and Stock Illustration. Image  70385736." id="93" name="Google Shape;93;p17"/>
          <p:cNvPicPr preferRelativeResize="0"/>
          <p:nvPr/>
        </p:nvPicPr>
        <p:blipFill rotWithShape="1">
          <a:blip r:embed="rId4">
            <a:alphaModFix/>
          </a:blip>
          <a:srcRect b="0" l="0" r="0" t="0"/>
          <a:stretch/>
        </p:blipFill>
        <p:spPr>
          <a:xfrm>
            <a:off x="1986628" y="2867547"/>
            <a:ext cx="1143344" cy="1143344"/>
          </a:xfrm>
          <a:prstGeom prst="rect">
            <a:avLst/>
          </a:prstGeom>
          <a:noFill/>
          <a:ln>
            <a:noFill/>
          </a:ln>
        </p:spPr>
      </p:pic>
      <p:pic>
        <p:nvPicPr>
          <p:cNvPr descr="Plus three sign. Add three symbol. Three more. Report document, information  and check tick icons. Currency exchange. Vector.:: tasmeemME.com" id="94" name="Google Shape;94;p17"/>
          <p:cNvPicPr preferRelativeResize="0"/>
          <p:nvPr/>
        </p:nvPicPr>
        <p:blipFill rotWithShape="1">
          <a:blip r:embed="rId5">
            <a:alphaModFix/>
          </a:blip>
          <a:srcRect b="0" l="0" r="0" t="0"/>
          <a:stretch/>
        </p:blipFill>
        <p:spPr>
          <a:xfrm>
            <a:off x="2145527" y="3922688"/>
            <a:ext cx="972855" cy="9069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idx="1" type="body"/>
          </p:nvPr>
        </p:nvSpPr>
        <p:spPr>
          <a:xfrm>
            <a:off x="447923" y="1100667"/>
            <a:ext cx="8197114" cy="3331848"/>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t/>
            </a:r>
            <a:endParaRPr b="0" i="0">
              <a:solidFill>
                <a:srgbClr val="333333"/>
              </a:solidFill>
              <a:latin typeface="Arial"/>
              <a:ea typeface="Arial"/>
              <a:cs typeface="Arial"/>
              <a:sym typeface="Aria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a:solidFill>
                <a:srgbClr val="333333"/>
              </a:solidFill>
              <a:latin typeface="Arial"/>
              <a:ea typeface="Arial"/>
              <a:cs typeface="Arial"/>
              <a:sym typeface="Aria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i="0">
              <a:solidFill>
                <a:srgbClr val="333333"/>
              </a:solidFill>
              <a:latin typeface="Arial"/>
              <a:ea typeface="Arial"/>
              <a:cs typeface="Arial"/>
              <a:sym typeface="Aria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i="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rPr b="0" i="0" lang="en-US" sz="1400">
                <a:solidFill>
                  <a:srgbClr val="333333"/>
                </a:solidFill>
                <a:latin typeface="Arial"/>
                <a:ea typeface="Arial"/>
                <a:cs typeface="Arial"/>
                <a:sym typeface="Arial"/>
              </a:rPr>
              <a:t>Andrej Karpathy (2023): Intro to LLM for busy people.  https://www.youtube.com/watch?v=zjkBMFhNj_g&amp;ab_channel=AndrejKarpathy</a:t>
            </a:r>
            <a:endParaRPr b="0" i="0" sz="1400">
              <a:solidFill>
                <a:srgbClr val="333333"/>
              </a:solidFill>
              <a:latin typeface="Arial"/>
              <a:ea typeface="Arial"/>
              <a:cs typeface="Arial"/>
              <a:sym typeface="Arial"/>
            </a:endParaRPr>
          </a:p>
        </p:txBody>
      </p:sp>
      <p:sp>
        <p:nvSpPr>
          <p:cNvPr id="100" name="Google Shape;100;p18"/>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b="0" i="0" lang="en-US" sz="2800">
                <a:solidFill>
                  <a:srgbClr val="333333"/>
                </a:solidFill>
                <a:latin typeface="Encode Sans Black"/>
                <a:ea typeface="Encode Sans Black"/>
                <a:cs typeface="Encode Sans Black"/>
                <a:sym typeface="Encode Sans Black"/>
              </a:rPr>
              <a:t>Large Language Models (</a:t>
            </a:r>
            <a:r>
              <a:rPr lang="en-US" sz="3200">
                <a:latin typeface="Encode Sans Black"/>
                <a:ea typeface="Encode Sans Black"/>
                <a:cs typeface="Encode Sans Black"/>
                <a:sym typeface="Encode Sans Black"/>
              </a:rPr>
              <a:t>LLM)</a:t>
            </a:r>
            <a:endParaRPr>
              <a:latin typeface="Encode Sans Black"/>
              <a:ea typeface="Encode Sans Black"/>
              <a:cs typeface="Encode Sans Black"/>
              <a:sym typeface="Encode Sans Black"/>
            </a:endParaRPr>
          </a:p>
        </p:txBody>
      </p:sp>
      <p:pic>
        <p:nvPicPr>
          <p:cNvPr descr="A computer server room with blue lights&#10;&#10;Description automatically generated" id="101" name="Google Shape;101;p18"/>
          <p:cNvPicPr preferRelativeResize="0"/>
          <p:nvPr/>
        </p:nvPicPr>
        <p:blipFill rotWithShape="1">
          <a:blip r:embed="rId3">
            <a:alphaModFix/>
          </a:blip>
          <a:srcRect b="0" l="0" r="0" t="0"/>
          <a:stretch/>
        </p:blipFill>
        <p:spPr>
          <a:xfrm>
            <a:off x="1409700" y="1020160"/>
            <a:ext cx="6743700" cy="2969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2014-10-14T00:51:43Z</dcterms:created>
  <dc:creator>Alanya Cannon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0x0101001515F76BE9730C47B9CE04A868A5872E</vt:lpwstr>
  </property>
</Properties>
</file>