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Encode Sans"/>
      <p:regular r:id="rId33"/>
      <p:bold r:id="rId34"/>
    </p:embeddedFont>
    <p:embeddedFont>
      <p:font typeface="Encode Sans Black"/>
      <p:bold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6">
          <p15:clr>
            <a:srgbClr val="A4A3A4"/>
          </p15:clr>
        </p15:guide>
      </p15:sldGuideLst>
    </p:ext>
    <p:ext uri="GoogleSlidesCustomDataVersion2">
      <go:slidesCustomData xmlns:go="http://customooxmlschemas.google.com/" r:id="rId40" roundtripDataSignature="AMtx7miADSP/flNQvjEZK9tz0qGZxjRv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9260AB0-07E3-49DA-AEBE-2F4D5798FBAB}">
  <a:tblStyle styleId="{D9260AB0-07E3-49DA-AEBE-2F4D5798FBA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6"/>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EncodeSans-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EncodeSansBlack-bold.fntdata"/><Relationship Id="rId12" Type="http://schemas.openxmlformats.org/officeDocument/2006/relationships/slide" Target="slides/slide6.xml"/><Relationship Id="rId34" Type="http://schemas.openxmlformats.org/officeDocument/2006/relationships/font" Target="fonts/EncodeSans-bold.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 name="Google Shape;1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2e4b70b7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2c2e4b70b7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c30f5da7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Information items - texts, images, videos, audios, e.g., - web page retrieved by search engine, item images and metadata recommended by and e-commerce site.</a:t>
            </a:r>
            <a:endParaRPr/>
          </a:p>
        </p:txBody>
      </p:sp>
      <p:sp>
        <p:nvSpPr>
          <p:cNvPr id="151" name="Google Shape;151;g2c30f5da73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 name="Google Shape;2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c2f572932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g2c2f572932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i="0" lang="en-US">
                <a:solidFill>
                  <a:srgbClr val="ECECEC"/>
                </a:solidFill>
                <a:latin typeface="Arial"/>
                <a:ea typeface="Arial"/>
                <a:cs typeface="Arial"/>
                <a:sym typeface="Arial"/>
              </a:rPr>
              <a:t>2. Precision: </a:t>
            </a:r>
            <a:r>
              <a:rPr b="0" i="0" lang="en-US">
                <a:solidFill>
                  <a:srgbClr val="ECECEC"/>
                </a:solidFill>
                <a:latin typeface="Arial"/>
                <a:ea typeface="Arial"/>
                <a:cs typeface="Arial"/>
                <a:sym typeface="Arial"/>
              </a:rPr>
              <a:t>Precision is the fraction of relevant instances among the retrieved instances. It is defined as: Precision=TP/TP+FP where: </a:t>
            </a:r>
            <a:r>
              <a:rPr b="1" i="0" lang="en-US">
                <a:solidFill>
                  <a:srgbClr val="ECECEC"/>
                </a:solidFill>
                <a:latin typeface="Arial"/>
                <a:ea typeface="Arial"/>
                <a:cs typeface="Arial"/>
                <a:sym typeface="Arial"/>
              </a:rPr>
              <a:t>TP</a:t>
            </a:r>
            <a:r>
              <a:rPr b="0" i="0" lang="en-US">
                <a:solidFill>
                  <a:srgbClr val="ECECEC"/>
                </a:solidFill>
                <a:latin typeface="Arial"/>
                <a:ea typeface="Arial"/>
                <a:cs typeface="Arial"/>
                <a:sym typeface="Arial"/>
              </a:rPr>
              <a:t> (True Positives) is the number of correct positive predictions; </a:t>
            </a:r>
            <a:r>
              <a:rPr b="1" i="0" lang="en-US">
                <a:solidFill>
                  <a:srgbClr val="ECECEC"/>
                </a:solidFill>
                <a:latin typeface="Arial"/>
                <a:ea typeface="Arial"/>
                <a:cs typeface="Arial"/>
                <a:sym typeface="Arial"/>
              </a:rPr>
              <a:t>FP</a:t>
            </a:r>
            <a:r>
              <a:rPr b="0" i="0" lang="en-US">
                <a:solidFill>
                  <a:srgbClr val="ECECEC"/>
                </a:solidFill>
                <a:latin typeface="Arial"/>
                <a:ea typeface="Arial"/>
                <a:cs typeface="Arial"/>
                <a:sym typeface="Arial"/>
              </a:rPr>
              <a:t> (False Positives) is the number of incorrect positive predictions. Precision thus measures the accuracy of positive predictions, indicating the percentage of your positive predictions that were correct.</a:t>
            </a:r>
            <a:endParaRPr/>
          </a:p>
          <a:p>
            <a:pPr indent="-298450" lvl="0" marL="457200" rtl="0" algn="l">
              <a:lnSpc>
                <a:spcPct val="100000"/>
              </a:lnSpc>
              <a:spcBef>
                <a:spcPts val="0"/>
              </a:spcBef>
              <a:spcAft>
                <a:spcPts val="0"/>
              </a:spcAft>
              <a:buSzPts val="1100"/>
              <a:buChar char="●"/>
            </a:pPr>
            <a:r>
              <a:rPr b="1" i="0" lang="en-US">
                <a:solidFill>
                  <a:srgbClr val="ECECEC"/>
                </a:solidFill>
                <a:latin typeface="Arial"/>
                <a:ea typeface="Arial"/>
                <a:cs typeface="Arial"/>
                <a:sym typeface="Arial"/>
              </a:rPr>
              <a:t>3. Recall: </a:t>
            </a:r>
            <a:r>
              <a:rPr b="0" i="0" lang="en-US">
                <a:solidFill>
                  <a:srgbClr val="ECECEC"/>
                </a:solidFill>
                <a:latin typeface="Arial"/>
                <a:ea typeface="Arial"/>
                <a:cs typeface="Arial"/>
                <a:sym typeface="Arial"/>
              </a:rPr>
              <a:t>Recall, also known as sensitivity or the true positive rate, is the fraction of relevant instances that have been retrieved over the total amount of relevant instances. It is defined as: Recall=TP/(TP+FN) where: </a:t>
            </a:r>
            <a:r>
              <a:rPr b="1" i="0" lang="en-US">
                <a:solidFill>
                  <a:srgbClr val="ECECEC"/>
                </a:solidFill>
                <a:latin typeface="Arial"/>
                <a:ea typeface="Arial"/>
                <a:cs typeface="Arial"/>
                <a:sym typeface="Arial"/>
              </a:rPr>
              <a:t>TP</a:t>
            </a:r>
            <a:r>
              <a:rPr b="0" i="0" lang="en-US">
                <a:solidFill>
                  <a:srgbClr val="ECECEC"/>
                </a:solidFill>
                <a:latin typeface="Arial"/>
                <a:ea typeface="Arial"/>
                <a:cs typeface="Arial"/>
                <a:sym typeface="Arial"/>
              </a:rPr>
              <a:t> (True Positives) is as defined above; </a:t>
            </a:r>
            <a:r>
              <a:rPr b="1" i="0" lang="en-US">
                <a:solidFill>
                  <a:srgbClr val="ECECEC"/>
                </a:solidFill>
                <a:latin typeface="Arial"/>
                <a:ea typeface="Arial"/>
                <a:cs typeface="Arial"/>
                <a:sym typeface="Arial"/>
              </a:rPr>
              <a:t>FN</a:t>
            </a:r>
            <a:r>
              <a:rPr b="0" i="0" lang="en-US">
                <a:solidFill>
                  <a:srgbClr val="ECECEC"/>
                </a:solidFill>
                <a:latin typeface="Arial"/>
                <a:ea typeface="Arial"/>
                <a:cs typeface="Arial"/>
                <a:sym typeface="Arial"/>
              </a:rPr>
              <a:t> (False Negatives) is the number of positive instances that were incorrectly predicted as negative.Recall measures the ability of a model to find all the relevant cases within a dataset. It is especially important in situations where the cost of missing a positive instance (such as in disease screening) is high.</a:t>
            </a:r>
            <a:endParaRPr/>
          </a:p>
          <a:p>
            <a:pPr indent="-298450" lvl="0" marL="457200" rtl="0" algn="l">
              <a:lnSpc>
                <a:spcPct val="100000"/>
              </a:lnSpc>
              <a:spcBef>
                <a:spcPts val="0"/>
              </a:spcBef>
              <a:spcAft>
                <a:spcPts val="0"/>
              </a:spcAft>
              <a:buSzPts val="1100"/>
              <a:buChar char="●"/>
            </a:pPr>
            <a:r>
              <a:rPr b="1" i="0" lang="en-US">
                <a:solidFill>
                  <a:srgbClr val="ECECEC"/>
                </a:solidFill>
                <a:latin typeface="Arial"/>
                <a:ea typeface="Arial"/>
                <a:cs typeface="Arial"/>
                <a:sym typeface="Arial"/>
              </a:rPr>
              <a:t>4. F-Score (F1 Score); </a:t>
            </a:r>
            <a:r>
              <a:rPr b="0" i="0" lang="en-US">
                <a:solidFill>
                  <a:srgbClr val="ECECEC"/>
                </a:solidFill>
                <a:latin typeface="Arial"/>
                <a:ea typeface="Arial"/>
                <a:cs typeface="Arial"/>
                <a:sym typeface="Arial"/>
              </a:rPr>
              <a:t>The F-Score, or F1 Score, is the harmonic mean of precision and recall, offering a balance between the two by taking both false positives and false negatives into account. It is defined as: F1=2×((Precision×Recall)/(Precision+Recall); The F1 Score reaches its best value at 1 (perfect precision and recall) and worst at 0. It is a useful measure when you need to balance precision and recall, often in situations where there is an uneven class distribution, or when the costs of false positives and false negatives are very different.</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b="0" i="0" lang="en-US">
                <a:solidFill>
                  <a:srgbClr val="29261B"/>
                </a:solidFill>
                <a:highlight>
                  <a:srgbClr val="F0EEE5"/>
                </a:highlight>
                <a:latin typeface="Arial"/>
                <a:ea typeface="Arial"/>
                <a:cs typeface="Arial"/>
                <a:sym typeface="Arial"/>
              </a:rPr>
              <a:t>Accuracy = (Number of Correct Predictions) / (Total Number of Predictions)</a:t>
            </a:r>
            <a:endParaRPr/>
          </a:p>
          <a:p>
            <a:pPr indent="-298450" lvl="0" marL="457200" rtl="0" algn="l">
              <a:lnSpc>
                <a:spcPct val="100000"/>
              </a:lnSpc>
              <a:spcBef>
                <a:spcPts val="0"/>
              </a:spcBef>
              <a:spcAft>
                <a:spcPts val="0"/>
              </a:spcAft>
              <a:buSzPts val="1100"/>
              <a:buChar char="●"/>
            </a:pPr>
            <a:r>
              <a:rPr b="0" i="0" lang="en-US">
                <a:solidFill>
                  <a:srgbClr val="29261B"/>
                </a:solidFill>
                <a:highlight>
                  <a:srgbClr val="F0EEE5"/>
                </a:highlight>
                <a:latin typeface="Arial"/>
                <a:ea typeface="Arial"/>
                <a:cs typeface="Arial"/>
                <a:sym typeface="Arial"/>
              </a:rPr>
              <a:t>For example, if a binary classification model predicts 80 instances correctly out of 100 total instances, its accuracy would be 0.8 or 80%.</a:t>
            </a:r>
            <a:endParaRPr/>
          </a:p>
        </p:txBody>
      </p:sp>
      <p:sp>
        <p:nvSpPr>
          <p:cNvPr id="190" name="Google Shape;19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b9b788307d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2b9b788307d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 name="Google Shape;3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Question: From the perspective of evolutionary biology, are organisms designed? Why or why not?</a:t>
            </a:r>
            <a:endParaRPr/>
          </a:p>
        </p:txBody>
      </p:sp>
      <p:sp>
        <p:nvSpPr>
          <p:cNvPr id="31" name="Google Shape;31;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 name="Google Shape;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b="1" i="0" lang="en-US">
                <a:solidFill>
                  <a:srgbClr val="ECECEC"/>
                </a:solidFill>
                <a:latin typeface="Arial"/>
                <a:ea typeface="Arial"/>
                <a:cs typeface="Arial"/>
                <a:sym typeface="Arial"/>
              </a:rPr>
              <a:t>1. Hit Rate</a:t>
            </a:r>
            <a:endParaRPr/>
          </a:p>
          <a:p>
            <a:pPr indent="-298450" lvl="0" marL="457200" rtl="0" algn="l">
              <a:lnSpc>
                <a:spcPct val="100000"/>
              </a:lnSpc>
              <a:spcBef>
                <a:spcPts val="0"/>
              </a:spcBef>
              <a:spcAft>
                <a:spcPts val="0"/>
              </a:spcAft>
              <a:buSzPts val="1100"/>
              <a:buChar char="●"/>
            </a:pPr>
            <a:r>
              <a:rPr b="0" i="0" lang="en-US">
                <a:solidFill>
                  <a:srgbClr val="ECECEC"/>
                </a:solidFill>
                <a:latin typeface="Arial"/>
                <a:ea typeface="Arial"/>
                <a:cs typeface="Arial"/>
                <a:sym typeface="Arial"/>
              </a:rPr>
              <a:t>Hit rate, can be seen as a measure of how many times a system successfully recommends items of interest out of all the opportunities it had to make such recommendations. It is closely related to recall but is more commonly used in scenarios like movie or product recommendations.</a:t>
            </a:r>
            <a:endParaRPr/>
          </a:p>
          <a:p>
            <a:pPr indent="-298450" lvl="0" marL="457200" rtl="0" algn="l">
              <a:lnSpc>
                <a:spcPct val="100000"/>
              </a:lnSpc>
              <a:spcBef>
                <a:spcPts val="0"/>
              </a:spcBef>
              <a:spcAft>
                <a:spcPts val="0"/>
              </a:spcAft>
              <a:buSzPts val="1100"/>
              <a:buChar char="●"/>
            </a:pPr>
            <a:r>
              <a:rPr b="1" i="0" lang="en-US">
                <a:solidFill>
                  <a:srgbClr val="ECECEC"/>
                </a:solidFill>
                <a:latin typeface="Arial"/>
                <a:ea typeface="Arial"/>
                <a:cs typeface="Arial"/>
                <a:sym typeface="Arial"/>
              </a:rPr>
              <a:t>2. Precision: </a:t>
            </a:r>
            <a:r>
              <a:rPr b="0" i="0" lang="en-US">
                <a:solidFill>
                  <a:srgbClr val="ECECEC"/>
                </a:solidFill>
                <a:latin typeface="Arial"/>
                <a:ea typeface="Arial"/>
                <a:cs typeface="Arial"/>
                <a:sym typeface="Arial"/>
              </a:rPr>
              <a:t>Precision is the fraction of relevant instances among the retrieved instances. It is defined as: Precision=TP/TP+FP where: </a:t>
            </a:r>
            <a:r>
              <a:rPr b="1" i="0" lang="en-US">
                <a:solidFill>
                  <a:srgbClr val="ECECEC"/>
                </a:solidFill>
                <a:latin typeface="Arial"/>
                <a:ea typeface="Arial"/>
                <a:cs typeface="Arial"/>
                <a:sym typeface="Arial"/>
              </a:rPr>
              <a:t>TP</a:t>
            </a:r>
            <a:r>
              <a:rPr b="0" i="0" lang="en-US">
                <a:solidFill>
                  <a:srgbClr val="ECECEC"/>
                </a:solidFill>
                <a:latin typeface="Arial"/>
                <a:ea typeface="Arial"/>
                <a:cs typeface="Arial"/>
                <a:sym typeface="Arial"/>
              </a:rPr>
              <a:t> (True Positives) is the number of correct positive predictions; </a:t>
            </a:r>
            <a:r>
              <a:rPr b="1" i="0" lang="en-US">
                <a:solidFill>
                  <a:srgbClr val="ECECEC"/>
                </a:solidFill>
                <a:latin typeface="Arial"/>
                <a:ea typeface="Arial"/>
                <a:cs typeface="Arial"/>
                <a:sym typeface="Arial"/>
              </a:rPr>
              <a:t>FP</a:t>
            </a:r>
            <a:r>
              <a:rPr b="0" i="0" lang="en-US">
                <a:solidFill>
                  <a:srgbClr val="ECECEC"/>
                </a:solidFill>
                <a:latin typeface="Arial"/>
                <a:ea typeface="Arial"/>
                <a:cs typeface="Arial"/>
                <a:sym typeface="Arial"/>
              </a:rPr>
              <a:t> (False Positives) is the number of incorrect positive predictions. Precision thus measures the accuracy of positive predictions, indicating the percentage of your positive predictions that were correct.</a:t>
            </a:r>
            <a:endParaRPr/>
          </a:p>
          <a:p>
            <a:pPr indent="-298450" lvl="0" marL="457200" rtl="0" algn="l">
              <a:lnSpc>
                <a:spcPct val="100000"/>
              </a:lnSpc>
              <a:spcBef>
                <a:spcPts val="0"/>
              </a:spcBef>
              <a:spcAft>
                <a:spcPts val="0"/>
              </a:spcAft>
              <a:buSzPts val="1100"/>
              <a:buChar char="●"/>
            </a:pPr>
            <a:r>
              <a:rPr b="1" i="0" lang="en-US">
                <a:solidFill>
                  <a:srgbClr val="ECECEC"/>
                </a:solidFill>
                <a:latin typeface="Arial"/>
                <a:ea typeface="Arial"/>
                <a:cs typeface="Arial"/>
                <a:sym typeface="Arial"/>
              </a:rPr>
              <a:t>3. Recall: </a:t>
            </a:r>
            <a:r>
              <a:rPr b="0" i="0" lang="en-US">
                <a:solidFill>
                  <a:srgbClr val="ECECEC"/>
                </a:solidFill>
                <a:latin typeface="Arial"/>
                <a:ea typeface="Arial"/>
                <a:cs typeface="Arial"/>
                <a:sym typeface="Arial"/>
              </a:rPr>
              <a:t>Recall, also known as sensitivity or the true positive rate, is the fraction of relevant instances that have been retrieved over the total amount of relevant instances. It is defined as: Recall=TP/(TP+FN) where: </a:t>
            </a:r>
            <a:r>
              <a:rPr b="1" i="0" lang="en-US">
                <a:solidFill>
                  <a:srgbClr val="ECECEC"/>
                </a:solidFill>
                <a:latin typeface="Arial"/>
                <a:ea typeface="Arial"/>
                <a:cs typeface="Arial"/>
                <a:sym typeface="Arial"/>
              </a:rPr>
              <a:t>TP</a:t>
            </a:r>
            <a:r>
              <a:rPr b="0" i="0" lang="en-US">
                <a:solidFill>
                  <a:srgbClr val="ECECEC"/>
                </a:solidFill>
                <a:latin typeface="Arial"/>
                <a:ea typeface="Arial"/>
                <a:cs typeface="Arial"/>
                <a:sym typeface="Arial"/>
              </a:rPr>
              <a:t> (True Positives) is as defined above; </a:t>
            </a:r>
            <a:r>
              <a:rPr b="1" i="0" lang="en-US">
                <a:solidFill>
                  <a:srgbClr val="ECECEC"/>
                </a:solidFill>
                <a:latin typeface="Arial"/>
                <a:ea typeface="Arial"/>
                <a:cs typeface="Arial"/>
                <a:sym typeface="Arial"/>
              </a:rPr>
              <a:t>FN</a:t>
            </a:r>
            <a:r>
              <a:rPr b="0" i="0" lang="en-US">
                <a:solidFill>
                  <a:srgbClr val="ECECEC"/>
                </a:solidFill>
                <a:latin typeface="Arial"/>
                <a:ea typeface="Arial"/>
                <a:cs typeface="Arial"/>
                <a:sym typeface="Arial"/>
              </a:rPr>
              <a:t> (False Negatives) is the number of positive instances that were incorrectly predicted as negative.Recall measures the ability of a model to find all the relevant cases within a dataset. It is especially important in situations where the cost of missing a positive instance (such as in disease screening) is high.</a:t>
            </a:r>
            <a:endParaRPr/>
          </a:p>
          <a:p>
            <a:pPr indent="-298450" lvl="0" marL="457200" rtl="0" algn="l">
              <a:lnSpc>
                <a:spcPct val="100000"/>
              </a:lnSpc>
              <a:spcBef>
                <a:spcPts val="0"/>
              </a:spcBef>
              <a:spcAft>
                <a:spcPts val="0"/>
              </a:spcAft>
              <a:buSzPts val="1100"/>
              <a:buChar char="●"/>
            </a:pPr>
            <a:r>
              <a:rPr b="1" i="0" lang="en-US">
                <a:solidFill>
                  <a:srgbClr val="ECECEC"/>
                </a:solidFill>
                <a:latin typeface="Arial"/>
                <a:ea typeface="Arial"/>
                <a:cs typeface="Arial"/>
                <a:sym typeface="Arial"/>
              </a:rPr>
              <a:t>4. F-Score (F1 Score); </a:t>
            </a:r>
            <a:r>
              <a:rPr b="0" i="0" lang="en-US">
                <a:solidFill>
                  <a:srgbClr val="ECECEC"/>
                </a:solidFill>
                <a:latin typeface="Arial"/>
                <a:ea typeface="Arial"/>
                <a:cs typeface="Arial"/>
                <a:sym typeface="Arial"/>
              </a:rPr>
              <a:t>The F-Score, or F1 Score, is the harmonic mean of precision and recall, offering a balance between the two by taking both false positives and false negatives into account. It is defined as: F1=2×((Precision×Recall)/(Precision+Recall); The F1 Score reaches its best value at 1 (perfect precision and recall) and worst at 0. It is a useful measure when you need to balance precision and recall, often in situations where there is an uneven class distribution, or when the costs of false positives and false negatives are very different.</a:t>
            </a:r>
            <a:endParaRPr/>
          </a:p>
          <a:p>
            <a:pPr indent="-228600" lvl="0" marL="457200" rtl="0" algn="l">
              <a:lnSpc>
                <a:spcPct val="100000"/>
              </a:lnSpc>
              <a:spcBef>
                <a:spcPts val="0"/>
              </a:spcBef>
              <a:spcAft>
                <a:spcPts val="0"/>
              </a:spcAft>
              <a:buSzPts val="1100"/>
              <a:buNone/>
            </a:pPr>
            <a:r>
              <a:t/>
            </a:r>
            <a:endParaRPr b="0" i="0">
              <a:solidFill>
                <a:srgbClr val="ECECEC"/>
              </a:solidFill>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b="0" i="0">
              <a:solidFill>
                <a:srgbClr val="ECECEC"/>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US">
                <a:solidFill>
                  <a:srgbClr val="ECECEC"/>
                </a:solidFill>
                <a:latin typeface="Arial"/>
                <a:ea typeface="Arial"/>
                <a:cs typeface="Arial"/>
                <a:sym typeface="Arial"/>
              </a:rPr>
              <a:t>An AUC of 1 indicates a perfect model; an AUC of 0.5 suggests no discriminative power, equivalent to random guessing. </a:t>
            </a:r>
            <a:endParaRPr/>
          </a:p>
          <a:p>
            <a:pPr indent="-228600" lvl="0" marL="457200" rtl="0" algn="l">
              <a:lnSpc>
                <a:spcPct val="100000"/>
              </a:lnSpc>
              <a:spcBef>
                <a:spcPts val="0"/>
              </a:spcBef>
              <a:spcAft>
                <a:spcPts val="0"/>
              </a:spcAft>
              <a:buSzPts val="1100"/>
              <a:buNone/>
            </a:pPr>
            <a:r>
              <a:t/>
            </a:r>
            <a:endParaRPr b="0" i="0">
              <a:solidFill>
                <a:srgbClr val="ECECEC"/>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US">
                <a:solidFill>
                  <a:srgbClr val="ECECEC"/>
                </a:solidFill>
                <a:latin typeface="Arial"/>
                <a:ea typeface="Arial"/>
                <a:cs typeface="Arial"/>
                <a:sym typeface="Arial"/>
              </a:rPr>
              <a:t>Cohen's Kappa is a statistic that measures inter-annotator agreement for categorical items. It is more robust than simple percent agreement calculation since it takes into account the agreement occurring by chance. Cohen's Kappa adjusts for the agreement that could happen by chance, thus providing a more accurate measure of the actual agreement between two raters or a rater and a predictive model. A kappa value of 1 indicates perfect agreement, while a value of 0 indicates agreement equivalent to chance. Negative values indicate agreement less than chance, which signifies systematic disagreement.</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b="0" i="0" lang="en-US">
                <a:solidFill>
                  <a:srgbClr val="29261B"/>
                </a:solidFill>
                <a:highlight>
                  <a:srgbClr val="F0EEE5"/>
                </a:highlight>
                <a:latin typeface="Arial"/>
                <a:ea typeface="Arial"/>
                <a:cs typeface="Arial"/>
                <a:sym typeface="Arial"/>
              </a:rPr>
              <a:t>Accuracy = (Number of Correct Predictions) / (Total Number of Predictions)</a:t>
            </a:r>
            <a:endParaRPr/>
          </a:p>
          <a:p>
            <a:pPr indent="-298450" lvl="0" marL="457200" rtl="0" algn="l">
              <a:lnSpc>
                <a:spcPct val="100000"/>
              </a:lnSpc>
              <a:spcBef>
                <a:spcPts val="0"/>
              </a:spcBef>
              <a:spcAft>
                <a:spcPts val="0"/>
              </a:spcAft>
              <a:buSzPts val="1100"/>
              <a:buChar char="●"/>
            </a:pPr>
            <a:r>
              <a:rPr b="0" i="0" lang="en-US">
                <a:solidFill>
                  <a:srgbClr val="29261B"/>
                </a:solidFill>
                <a:highlight>
                  <a:srgbClr val="F0EEE5"/>
                </a:highlight>
                <a:latin typeface="Arial"/>
                <a:ea typeface="Arial"/>
                <a:cs typeface="Arial"/>
                <a:sym typeface="Arial"/>
              </a:rPr>
              <a:t>For example, if a binary classification model predicts 80 instances correctly out of 100 total instances, its accuracy would be 0.8 or 80%.</a:t>
            </a:r>
            <a:endParaRPr/>
          </a:p>
          <a:p>
            <a:pPr indent="-228600" lvl="0" marL="457200" rtl="0" algn="l">
              <a:lnSpc>
                <a:spcPct val="100000"/>
              </a:lnSpc>
              <a:spcBef>
                <a:spcPts val="0"/>
              </a:spcBef>
              <a:spcAft>
                <a:spcPts val="0"/>
              </a:spcAft>
              <a:buSzPts val="1100"/>
              <a:buNone/>
            </a:pPr>
            <a:r>
              <a:t/>
            </a:r>
            <a:endParaRPr/>
          </a:p>
        </p:txBody>
      </p:sp>
      <p:sp>
        <p:nvSpPr>
          <p:cNvPr id="46" name="Google Shape;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6"/>
          <p:cNvSpPr txBox="1"/>
          <p:nvPr>
            <p:ph type="title"/>
          </p:nvPr>
        </p:nvSpPr>
        <p:spPr>
          <a:xfrm>
            <a:off x="460375" y="644993"/>
            <a:ext cx="6972300" cy="264175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191300"/>
              </a:buClr>
              <a:buSzPts val="5000"/>
              <a:buFont typeface="Encode Sans Black"/>
              <a:buNone/>
              <a:defRPr b="1" i="0" sz="5000" u="none" cap="none" strike="noStrike">
                <a:solidFill>
                  <a:srgbClr val="191300"/>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 name="Google Shape;12;p6"/>
          <p:cNvPicPr preferRelativeResize="0"/>
          <p:nvPr/>
        </p:nvPicPr>
        <p:blipFill rotWithShape="1">
          <a:blip r:embed="rId2">
            <a:alphaModFix/>
          </a:blip>
          <a:srcRect b="0" l="0" r="0" t="0"/>
          <a:stretch/>
        </p:blipFill>
        <p:spPr>
          <a:xfrm>
            <a:off x="568081" y="3426449"/>
            <a:ext cx="1600200" cy="139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3" name="Shape 13"/>
        <p:cNvGrpSpPr/>
        <p:nvPr/>
      </p:nvGrpSpPr>
      <p:grpSpPr>
        <a:xfrm>
          <a:off x="0" y="0"/>
          <a:ext cx="0" cy="0"/>
          <a:chOff x="0" y="0"/>
          <a:chExt cx="0" cy="0"/>
        </a:xfrm>
      </p:grpSpPr>
      <p:sp>
        <p:nvSpPr>
          <p:cNvPr id="14" name="Google Shape;14;p9"/>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191300"/>
              </a:buClr>
              <a:buSzPts val="2400"/>
              <a:buFont typeface="Merriweather Sans"/>
              <a:buChar char="&gt;"/>
              <a:defRPr b="1" i="0" sz="2400" u="none" cap="none" strike="noStrike">
                <a:solidFill>
                  <a:srgbClr val="191300"/>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91300"/>
              </a:buClr>
              <a:buSzPts val="2000"/>
              <a:buFont typeface="Arial"/>
              <a:buChar char="–"/>
              <a:defRPr b="1" i="0" sz="2000" u="none" cap="none" strike="noStrike">
                <a:solidFill>
                  <a:srgbClr val="191300"/>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91300"/>
              </a:buClr>
              <a:buSzPts val="1800"/>
              <a:buFont typeface="Merriweather Sans"/>
              <a:buChar char="&gt;"/>
              <a:defRPr b="1" i="0" sz="1800" u="none" cap="none" strike="noStrike">
                <a:solidFill>
                  <a:srgbClr val="191300"/>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91300"/>
              </a:buClr>
              <a:buSzPts val="1600"/>
              <a:buFont typeface="Arial"/>
              <a:buChar char="–"/>
              <a:defRPr b="1" i="0" sz="1600" u="none" cap="none" strike="noStrike">
                <a:solidFill>
                  <a:srgbClr val="191300"/>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91300"/>
              </a:buClr>
              <a:buSzPts val="1400"/>
              <a:buFont typeface="Merriweather Sans"/>
              <a:buChar char="&gt;"/>
              <a:defRPr b="1" i="0" sz="1400" u="none" cap="none" strike="noStrike">
                <a:solidFill>
                  <a:srgbClr val="191300"/>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 name="Google Shape;16;p9"/>
          <p:cNvPicPr preferRelativeResize="0"/>
          <p:nvPr/>
        </p:nvPicPr>
        <p:blipFill rotWithShape="1">
          <a:blip r:embed="rId2">
            <a:alphaModFix/>
          </a:blip>
          <a:srcRect b="0" l="0" r="0" t="0"/>
          <a:stretch/>
        </p:blipFill>
        <p:spPr>
          <a:xfrm>
            <a:off x="549031" y="1020608"/>
            <a:ext cx="1103781" cy="963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A purple text on a black background&#10;&#10;Description automatically generated" id="6" name="Google Shape;6;p5"/>
          <p:cNvPicPr preferRelativeResize="0"/>
          <p:nvPr/>
        </p:nvPicPr>
        <p:blipFill rotWithShape="1">
          <a:blip r:embed="rId1">
            <a:alphaModFix/>
          </a:blip>
          <a:srcRect b="13468" l="0" r="0" t="0"/>
          <a:stretch/>
        </p:blipFill>
        <p:spPr>
          <a:xfrm>
            <a:off x="2179964" y="4462911"/>
            <a:ext cx="2595310" cy="540651"/>
          </a:xfrm>
          <a:prstGeom prst="rect">
            <a:avLst/>
          </a:prstGeom>
          <a:noFill/>
          <a:ln>
            <a:noFill/>
          </a:ln>
        </p:spPr>
      </p:pic>
      <p:pic>
        <p:nvPicPr>
          <p:cNvPr descr="Blue text on a black background&#10;&#10;Description automatically generated" id="7" name="Google Shape;7;p5"/>
          <p:cNvPicPr preferRelativeResize="0"/>
          <p:nvPr/>
        </p:nvPicPr>
        <p:blipFill rotWithShape="1">
          <a:blip r:embed="rId2">
            <a:alphaModFix/>
          </a:blip>
          <a:srcRect b="0" l="0" r="0" t="0"/>
          <a:stretch/>
        </p:blipFill>
        <p:spPr>
          <a:xfrm>
            <a:off x="241242" y="4509786"/>
            <a:ext cx="1870118" cy="446903"/>
          </a:xfrm>
          <a:prstGeom prst="rect">
            <a:avLst/>
          </a:prstGeom>
          <a:noFill/>
          <a:ln>
            <a:noFill/>
          </a:ln>
        </p:spPr>
      </p:pic>
      <p:pic>
        <p:nvPicPr>
          <p:cNvPr descr="A green text on a black background&#10;&#10;Description automatically generated" id="8" name="Google Shape;8;p5"/>
          <p:cNvPicPr preferRelativeResize="0"/>
          <p:nvPr/>
        </p:nvPicPr>
        <p:blipFill rotWithShape="1">
          <a:blip r:embed="rId3">
            <a:alphaModFix/>
          </a:blip>
          <a:srcRect b="0" l="0" r="0" t="0"/>
          <a:stretch/>
        </p:blipFill>
        <p:spPr>
          <a:xfrm>
            <a:off x="7304492" y="4618318"/>
            <a:ext cx="1598266" cy="338371"/>
          </a:xfrm>
          <a:prstGeom prst="rect">
            <a:avLst/>
          </a:prstGeom>
          <a:noFill/>
          <a:ln>
            <a:noFill/>
          </a:ln>
        </p:spPr>
      </p:pic>
      <p:pic>
        <p:nvPicPr>
          <p:cNvPr descr="A logo for a university&#10;&#10;Description automatically generated" id="9" name="Google Shape;9;p5"/>
          <p:cNvPicPr preferRelativeResize="0"/>
          <p:nvPr/>
        </p:nvPicPr>
        <p:blipFill rotWithShape="1">
          <a:blip r:embed="rId4">
            <a:alphaModFix/>
          </a:blip>
          <a:srcRect b="41749" l="21010" r="13690" t="45012"/>
          <a:stretch/>
        </p:blipFill>
        <p:spPr>
          <a:xfrm>
            <a:off x="4843878" y="4411141"/>
            <a:ext cx="2392010" cy="6275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forms.office.com/r/UUmzhYiSj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github.com/uwepal/isea_session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1"/>
          <p:cNvSpPr txBox="1"/>
          <p:nvPr>
            <p:ph type="title"/>
          </p:nvPr>
        </p:nvSpPr>
        <p:spPr>
          <a:xfrm>
            <a:off x="460375" y="751325"/>
            <a:ext cx="8220900" cy="3687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191300"/>
              </a:buClr>
              <a:buSzPts val="5000"/>
              <a:buFont typeface="Encode Sans Black"/>
              <a:buNone/>
            </a:pPr>
            <a:r>
              <a:rPr lang="en-US" sz="3000"/>
              <a:t>Personalizing Educational Content through Retrieval Augmented Generation</a:t>
            </a:r>
            <a:br>
              <a:rPr lang="en-US">
                <a:solidFill>
                  <a:srgbClr val="191300"/>
                </a:solidFill>
              </a:rPr>
            </a:br>
            <a:br>
              <a:rPr lang="en-US" sz="2400">
                <a:solidFill>
                  <a:srgbClr val="191300"/>
                </a:solidFill>
              </a:rPr>
            </a:br>
            <a:r>
              <a:rPr lang="en-US" sz="2400">
                <a:solidFill>
                  <a:srgbClr val="191300"/>
                </a:solidFill>
              </a:rPr>
              <a:t>ISEA Session 8</a:t>
            </a:r>
            <a:br>
              <a:rPr lang="en-US" sz="2400">
                <a:solidFill>
                  <a:srgbClr val="191300"/>
                </a:solidFill>
              </a:rPr>
            </a:br>
            <a:br>
              <a:rPr lang="en-US" sz="2400">
                <a:solidFill>
                  <a:srgbClr val="191300"/>
                </a:solidFill>
              </a:rPr>
            </a:br>
            <a:r>
              <a:rPr lang="en-US" sz="1600">
                <a:solidFill>
                  <a:srgbClr val="191300"/>
                </a:solidFill>
              </a:rPr>
              <a:t>Min Sun and Shawon Sarkar</a:t>
            </a:r>
            <a:br>
              <a:rPr lang="en-US" sz="1600">
                <a:solidFill>
                  <a:srgbClr val="191300"/>
                </a:solidFill>
              </a:rPr>
            </a:br>
            <a:r>
              <a:rPr lang="en-US" sz="1600">
                <a:solidFill>
                  <a:srgbClr val="191300"/>
                </a:solidFill>
              </a:rPr>
              <a:t>University of Washington</a:t>
            </a:r>
            <a:br>
              <a:rPr lang="en-US" sz="1600">
                <a:solidFill>
                  <a:srgbClr val="191300"/>
                </a:solidFill>
              </a:rPr>
            </a:br>
            <a:r>
              <a:rPr lang="en-US" sz="1600"/>
              <a:t>March </a:t>
            </a:r>
            <a:r>
              <a:rPr lang="en-US" sz="1600">
                <a:solidFill>
                  <a:srgbClr val="191300"/>
                </a:solidFill>
              </a:rPr>
              <a:t>15, 2024</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idx="1" type="body"/>
          </p:nvPr>
        </p:nvSpPr>
        <p:spPr>
          <a:xfrm>
            <a:off x="334248" y="1225625"/>
            <a:ext cx="8197200" cy="23658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b="0" lang="en-US" sz="1600"/>
              <a:t>Retrieved information may be more accurate and specific, but not be as relevant or personalized enough.</a:t>
            </a:r>
            <a:endParaRPr sz="1600"/>
          </a:p>
          <a:p>
            <a:pPr indent="-381000" lvl="0" marL="457200" marR="0" rtl="0" algn="l">
              <a:lnSpc>
                <a:spcPct val="100000"/>
              </a:lnSpc>
              <a:spcBef>
                <a:spcPts val="480"/>
              </a:spcBef>
              <a:spcAft>
                <a:spcPts val="0"/>
              </a:spcAft>
              <a:buClr>
                <a:srgbClr val="191300"/>
              </a:buClr>
              <a:buSzPts val="2400"/>
              <a:buFont typeface="Merriweather Sans"/>
              <a:buChar char="&gt;"/>
            </a:pPr>
            <a:r>
              <a:rPr b="0" lang="en-US" sz="1600"/>
              <a:t>Generated information can be relevant or personalized, dynamic, but may be less accurate or specific.</a:t>
            </a:r>
            <a:endParaRPr sz="1600"/>
          </a:p>
          <a:p>
            <a:pPr indent="-355600" lvl="1" marL="914400" rtl="0" algn="l">
              <a:lnSpc>
                <a:spcPct val="100000"/>
              </a:lnSpc>
              <a:spcBef>
                <a:spcPts val="400"/>
              </a:spcBef>
              <a:spcAft>
                <a:spcPts val="0"/>
              </a:spcAft>
              <a:buSzPts val="2000"/>
              <a:buChar char="–"/>
            </a:pPr>
            <a:r>
              <a:rPr b="0" lang="en-US" sz="1600"/>
              <a:t>Hallucinate</a:t>
            </a:r>
            <a:endParaRPr sz="1600"/>
          </a:p>
          <a:p>
            <a:pPr indent="-355600" lvl="1" marL="914400" rtl="0" algn="l">
              <a:lnSpc>
                <a:spcPct val="100000"/>
              </a:lnSpc>
              <a:spcBef>
                <a:spcPts val="400"/>
              </a:spcBef>
              <a:spcAft>
                <a:spcPts val="0"/>
              </a:spcAft>
              <a:buSzPts val="2000"/>
              <a:buChar char="–"/>
            </a:pPr>
            <a:r>
              <a:rPr b="0" lang="en-US" sz="1600"/>
              <a:t>Limited by context length</a:t>
            </a:r>
            <a:endParaRPr sz="1600"/>
          </a:p>
          <a:p>
            <a:pPr indent="-381000" lvl="0" marL="457200" marR="0" rtl="0" algn="l">
              <a:lnSpc>
                <a:spcPct val="100000"/>
              </a:lnSpc>
              <a:spcBef>
                <a:spcPts val="480"/>
              </a:spcBef>
              <a:spcAft>
                <a:spcPts val="0"/>
              </a:spcAft>
              <a:buClr>
                <a:srgbClr val="191300"/>
              </a:buClr>
              <a:buSzPts val="2400"/>
              <a:buFont typeface="Merriweather Sans"/>
              <a:buChar char="&gt;"/>
            </a:pPr>
            <a:r>
              <a:rPr b="0" lang="en-US" sz="1600"/>
              <a:t>RAG (Retrieval augmented generation)</a:t>
            </a:r>
            <a:endParaRPr sz="1600"/>
          </a:p>
          <a:p>
            <a:pPr indent="-355600" lvl="1" marL="914400" rtl="0" algn="l">
              <a:lnSpc>
                <a:spcPct val="100000"/>
              </a:lnSpc>
              <a:spcBef>
                <a:spcPts val="400"/>
              </a:spcBef>
              <a:spcAft>
                <a:spcPts val="0"/>
              </a:spcAft>
              <a:buSzPts val="2000"/>
              <a:buChar char="–"/>
            </a:pPr>
            <a:r>
              <a:rPr b="0" lang="en-US" sz="1600"/>
              <a:t>Recommend relevant and personalized content</a:t>
            </a:r>
            <a:endParaRPr sz="1600"/>
          </a:p>
          <a:p>
            <a:pPr indent="-355600" lvl="1" marL="914400" rtl="0" algn="l">
              <a:lnSpc>
                <a:spcPct val="100000"/>
              </a:lnSpc>
              <a:spcBef>
                <a:spcPts val="400"/>
              </a:spcBef>
              <a:spcAft>
                <a:spcPts val="0"/>
              </a:spcAft>
              <a:buSzPts val="2000"/>
              <a:buChar char="–"/>
            </a:pPr>
            <a:r>
              <a:rPr b="0" lang="en-US" sz="1600"/>
              <a:t>(May or may not) Reduce the computational cost</a:t>
            </a:r>
            <a:endParaRPr sz="1600"/>
          </a:p>
          <a:p>
            <a:pPr indent="-355600" lvl="1" marL="914400" rtl="0" algn="l">
              <a:lnSpc>
                <a:spcPct val="100000"/>
              </a:lnSpc>
              <a:spcBef>
                <a:spcPts val="400"/>
              </a:spcBef>
              <a:spcAft>
                <a:spcPts val="0"/>
              </a:spcAft>
              <a:buSzPts val="2000"/>
              <a:buChar char="–"/>
            </a:pPr>
            <a:r>
              <a:rPr b="0" lang="en-US" sz="1600"/>
              <a:t>Combat hallucination and context length constraint</a:t>
            </a:r>
            <a:endParaRPr/>
          </a:p>
          <a:p>
            <a:pPr indent="-355600" lvl="1" marL="914400" rtl="0" algn="l">
              <a:lnSpc>
                <a:spcPct val="100000"/>
              </a:lnSpc>
              <a:spcBef>
                <a:spcPts val="400"/>
              </a:spcBef>
              <a:spcAft>
                <a:spcPts val="0"/>
              </a:spcAft>
              <a:buSzPts val="2000"/>
              <a:buChar char="–"/>
            </a:pPr>
            <a:r>
              <a:rPr b="0" lang="en-US" sz="1600"/>
              <a:t>Embed domain knowledge into this process</a:t>
            </a:r>
            <a:endParaRPr sz="1600"/>
          </a:p>
          <a:p>
            <a:pPr indent="-228600" lvl="1" marL="914400" rtl="0" algn="l">
              <a:lnSpc>
                <a:spcPct val="100000"/>
              </a:lnSpc>
              <a:spcBef>
                <a:spcPts val="400"/>
              </a:spcBef>
              <a:spcAft>
                <a:spcPts val="0"/>
              </a:spcAft>
              <a:buSzPts val="2000"/>
              <a:buNone/>
            </a:pPr>
            <a:r>
              <a:t/>
            </a:r>
            <a:endParaRPr b="0" sz="1600"/>
          </a:p>
          <a:p>
            <a:pPr indent="-228600" lvl="0" marL="457200" marR="0" rtl="0" algn="l">
              <a:lnSpc>
                <a:spcPct val="100000"/>
              </a:lnSpc>
              <a:spcBef>
                <a:spcPts val="480"/>
              </a:spcBef>
              <a:spcAft>
                <a:spcPts val="0"/>
              </a:spcAft>
              <a:buClr>
                <a:srgbClr val="191300"/>
              </a:buClr>
              <a:buSzPts val="2400"/>
              <a:buFont typeface="Merriweather Sans"/>
              <a:buNone/>
            </a:pPr>
            <a:r>
              <a:t/>
            </a:r>
            <a:endParaRPr b="0" sz="1600"/>
          </a:p>
        </p:txBody>
      </p:sp>
      <p:sp>
        <p:nvSpPr>
          <p:cNvPr id="98" name="Google Shape;98;p18"/>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RAG: The Problem to be Solved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a:t>Retrieve</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a:t>Assess (with cosine similarity)</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a:t>Decide (recommend, augment, or generate)</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a:t>Augment (if necessary)</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a:t>Regenerate (from scratch if below threshold)</a:t>
            </a:r>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
        <p:nvSpPr>
          <p:cNvPr id="104" name="Google Shape;104;p1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RADAR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idx="1" type="body"/>
          </p:nvPr>
        </p:nvSpPr>
        <p:spPr>
          <a:xfrm>
            <a:off x="447923" y="1305217"/>
            <a:ext cx="2944982"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a:t>Domain knowledge (quality math instruction) embedded in the model</a:t>
            </a:r>
            <a:endParaRPr/>
          </a:p>
        </p:txBody>
      </p:sp>
      <p:sp>
        <p:nvSpPr>
          <p:cNvPr id="110" name="Google Shape;110;p20"/>
          <p:cNvSpPr txBox="1"/>
          <p:nvPr>
            <p:ph type="title"/>
          </p:nvPr>
        </p:nvSpPr>
        <p:spPr>
          <a:xfrm>
            <a:off x="447922" y="26386"/>
            <a:ext cx="3867404" cy="984268"/>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RADAR in Colleague.AI</a:t>
            </a:r>
            <a:endParaRPr/>
          </a:p>
        </p:txBody>
      </p:sp>
      <p:pic>
        <p:nvPicPr>
          <p:cNvPr descr="A diagram of a process flow&#10;&#10;Description automatically generated" id="111" name="Google Shape;111;p20"/>
          <p:cNvPicPr preferRelativeResize="0"/>
          <p:nvPr/>
        </p:nvPicPr>
        <p:blipFill rotWithShape="1">
          <a:blip r:embed="rId3">
            <a:alphaModFix/>
          </a:blip>
          <a:srcRect b="0" l="0" r="0" t="0"/>
          <a:stretch/>
        </p:blipFill>
        <p:spPr>
          <a:xfrm>
            <a:off x="3521241" y="7866"/>
            <a:ext cx="5579930" cy="5143500"/>
          </a:xfrm>
          <a:prstGeom prst="rect">
            <a:avLst/>
          </a:prstGeom>
          <a:noFill/>
          <a:ln>
            <a:noFill/>
          </a:ln>
        </p:spPr>
      </p:pic>
      <p:sp>
        <p:nvSpPr>
          <p:cNvPr id="112" name="Google Shape;112;p20"/>
          <p:cNvSpPr txBox="1"/>
          <p:nvPr/>
        </p:nvSpPr>
        <p:spPr>
          <a:xfrm>
            <a:off x="374300" y="3626575"/>
            <a:ext cx="4245300" cy="8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Citation: </a:t>
            </a:r>
            <a:r>
              <a:rPr lang="en-US" sz="1100"/>
              <a:t>Sarkar, S., Sun, M., He, J., &amp; Liu, A. (2024). Unlocking educational materials with RADAR: Personalized and Accurate math lesson plan search and generation.</a:t>
            </a:r>
            <a:r>
              <a:rPr lang="en-US" sz="1200"/>
              <a:t>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7"/>
          <p:cNvSpPr txBox="1"/>
          <p:nvPr>
            <p:ph idx="1" type="body"/>
          </p:nvPr>
        </p:nvSpPr>
        <p:spPr>
          <a:xfrm>
            <a:off x="447922" y="1305217"/>
            <a:ext cx="3702837"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b="0" lang="en-US" sz="1800"/>
              <a:t>Doesn’t account for the context</a:t>
            </a:r>
            <a:endParaRPr/>
          </a:p>
          <a:p>
            <a:pPr indent="-381000" lvl="0" marL="457200" marR="0" rtl="0" algn="l">
              <a:lnSpc>
                <a:spcPct val="100000"/>
              </a:lnSpc>
              <a:spcBef>
                <a:spcPts val="480"/>
              </a:spcBef>
              <a:spcAft>
                <a:spcPts val="0"/>
              </a:spcAft>
              <a:buClr>
                <a:srgbClr val="191300"/>
              </a:buClr>
              <a:buSzPts val="2400"/>
              <a:buFont typeface="Merriweather Sans"/>
              <a:buChar char="&gt;"/>
            </a:pPr>
            <a:r>
              <a:rPr b="0" lang="en-US" sz="1800"/>
              <a:t>Understanding Context and Intent: Utilizes the context surrounding a query and the user’s intent to deliver more accurate results</a:t>
            </a:r>
            <a:endParaRPr/>
          </a:p>
          <a:p>
            <a:pPr indent="-355600" lvl="1" marL="914400" rtl="0" algn="l">
              <a:lnSpc>
                <a:spcPct val="100000"/>
              </a:lnSpc>
              <a:spcBef>
                <a:spcPts val="400"/>
              </a:spcBef>
              <a:spcAft>
                <a:spcPts val="0"/>
              </a:spcAft>
              <a:buSzPts val="2000"/>
              <a:buChar char="–"/>
            </a:pPr>
            <a:r>
              <a:rPr b="0" lang="en-US" sz="1800"/>
              <a:t>Geographical location, search history, and the textual context of the query</a:t>
            </a:r>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a:p>
        </p:txBody>
      </p:sp>
      <p:sp>
        <p:nvSpPr>
          <p:cNvPr id="118" name="Google Shape;118;p7"/>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Semantic Search</a:t>
            </a:r>
            <a:endParaRPr/>
          </a:p>
        </p:txBody>
      </p:sp>
      <p:pic>
        <p:nvPicPr>
          <p:cNvPr descr="A close-up of a keyword search&#10;&#10;Description automatically generated" id="119" name="Google Shape;119;p7"/>
          <p:cNvPicPr preferRelativeResize="0"/>
          <p:nvPr/>
        </p:nvPicPr>
        <p:blipFill rotWithShape="1">
          <a:blip r:embed="rId3">
            <a:alphaModFix/>
          </a:blip>
          <a:srcRect b="0" l="0" r="0" t="0"/>
          <a:stretch/>
        </p:blipFill>
        <p:spPr>
          <a:xfrm>
            <a:off x="4326000" y="0"/>
            <a:ext cx="4781624" cy="4272425"/>
          </a:xfrm>
          <a:prstGeom prst="rect">
            <a:avLst/>
          </a:prstGeom>
          <a:noFill/>
          <a:ln>
            <a:noFill/>
          </a:ln>
        </p:spPr>
      </p:pic>
      <p:sp>
        <p:nvSpPr>
          <p:cNvPr id="120" name="Google Shape;120;p7"/>
          <p:cNvSpPr txBox="1"/>
          <p:nvPr/>
        </p:nvSpPr>
        <p:spPr>
          <a:xfrm>
            <a:off x="5077525" y="3912900"/>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t>Cite: </a:t>
            </a:r>
            <a:r>
              <a:rPr lang="en-US" sz="1000"/>
              <a:t>https://learn.deeplearning.ai/courses/large-language-models-semantic-search/lesson/1/introduction</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idx="1" type="body"/>
          </p:nvPr>
        </p:nvSpPr>
        <p:spPr>
          <a:xfrm>
            <a:off x="447923" y="1305217"/>
            <a:ext cx="3415160" cy="2365901"/>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480"/>
              </a:spcBef>
              <a:spcAft>
                <a:spcPts val="0"/>
              </a:spcAft>
              <a:buSzPts val="2400"/>
              <a:buNone/>
            </a:pPr>
            <a:r>
              <a:rPr lang="en-US" sz="1800"/>
              <a:t>Vector Search and Embeddings</a:t>
            </a:r>
            <a:r>
              <a:rPr b="0" lang="en-US" sz="1800"/>
              <a:t>: Converts queries and documents into vectors, numerical representations that allows for the comparison of their semantic similarities. </a:t>
            </a:r>
            <a:endParaRPr sz="1800"/>
          </a:p>
          <a:p>
            <a:pPr indent="-228600" lvl="0" marL="457200" marR="0" rtl="0" algn="l">
              <a:lnSpc>
                <a:spcPct val="100000"/>
              </a:lnSpc>
              <a:spcBef>
                <a:spcPts val="480"/>
              </a:spcBef>
              <a:spcAft>
                <a:spcPts val="0"/>
              </a:spcAft>
              <a:buClr>
                <a:srgbClr val="191300"/>
              </a:buClr>
              <a:buSzPts val="2400"/>
              <a:buFont typeface="Merriweather Sans"/>
              <a:buNone/>
            </a:pPr>
            <a:r>
              <a:t/>
            </a:r>
            <a:endParaRPr b="0" sz="1200"/>
          </a:p>
        </p:txBody>
      </p:sp>
      <p:sp>
        <p:nvSpPr>
          <p:cNvPr id="126" name="Google Shape;126;p21"/>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Semantic Search</a:t>
            </a:r>
            <a:endParaRPr/>
          </a:p>
        </p:txBody>
      </p:sp>
      <p:pic>
        <p:nvPicPr>
          <p:cNvPr descr="A graph with pictures and numbers&#10;&#10;Description automatically generated with medium confidence" id="127" name="Google Shape;127;p21"/>
          <p:cNvPicPr preferRelativeResize="0"/>
          <p:nvPr/>
        </p:nvPicPr>
        <p:blipFill rotWithShape="1">
          <a:blip r:embed="rId3">
            <a:alphaModFix/>
          </a:blip>
          <a:srcRect b="0" l="0" r="0" t="0"/>
          <a:stretch/>
        </p:blipFill>
        <p:spPr>
          <a:xfrm>
            <a:off x="3955550" y="523272"/>
            <a:ext cx="4819568" cy="4123340"/>
          </a:xfrm>
          <a:prstGeom prst="rect">
            <a:avLst/>
          </a:prstGeom>
          <a:noFill/>
          <a:ln>
            <a:noFill/>
          </a:ln>
        </p:spPr>
      </p:pic>
      <p:sp>
        <p:nvSpPr>
          <p:cNvPr id="128" name="Google Shape;128;p21"/>
          <p:cNvSpPr txBox="1"/>
          <p:nvPr/>
        </p:nvSpPr>
        <p:spPr>
          <a:xfrm>
            <a:off x="1555325" y="4154000"/>
            <a:ext cx="5806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t>Cite: </a:t>
            </a:r>
            <a:r>
              <a:rPr lang="en-US" sz="1000"/>
              <a:t>https://learn.deeplearning.ai/courses/large-language-models-semantic-search/lesson/1/introduction</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Text Embeddings</a:t>
            </a:r>
            <a:endParaRPr/>
          </a:p>
        </p:txBody>
      </p:sp>
      <p:pic>
        <p:nvPicPr>
          <p:cNvPr descr="A screenshot of a computer&#10;&#10;Description automatically generated" id="134" name="Google Shape;134;p8"/>
          <p:cNvPicPr preferRelativeResize="0"/>
          <p:nvPr/>
        </p:nvPicPr>
        <p:blipFill rotWithShape="1">
          <a:blip r:embed="rId3">
            <a:alphaModFix/>
          </a:blip>
          <a:srcRect b="0" l="0" r="0" t="27252"/>
          <a:stretch/>
        </p:blipFill>
        <p:spPr>
          <a:xfrm>
            <a:off x="1774900" y="917424"/>
            <a:ext cx="5797150" cy="3415975"/>
          </a:xfrm>
          <a:prstGeom prst="rect">
            <a:avLst/>
          </a:prstGeom>
          <a:noFill/>
          <a:ln>
            <a:noFill/>
          </a:ln>
        </p:spPr>
      </p:pic>
      <p:sp>
        <p:nvSpPr>
          <p:cNvPr id="135" name="Google Shape;135;p8"/>
          <p:cNvSpPr txBox="1"/>
          <p:nvPr/>
        </p:nvSpPr>
        <p:spPr>
          <a:xfrm>
            <a:off x="1555325" y="4154000"/>
            <a:ext cx="5806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t>Cite: https://learn.deeplearning.ai/courses/large-language-models-semantic-search/lesson/1/introduction</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c2e4b70b73_0_0"/>
          <p:cNvSpPr txBox="1"/>
          <p:nvPr>
            <p:ph idx="1" type="body"/>
          </p:nvPr>
        </p:nvSpPr>
        <p:spPr>
          <a:xfrm>
            <a:off x="473400" y="1176283"/>
            <a:ext cx="8197200" cy="341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SzPts val="2400"/>
              <a:buNone/>
            </a:pPr>
            <a:r>
              <a:rPr b="0" lang="en-US" sz="1400"/>
              <a:t>Embedding methods refer to techniques used to represent data in a dense vector space, where similar items are mapped to nearby points (vectors) and dissimilar items are mapped to distant points. </a:t>
            </a:r>
            <a:r>
              <a:rPr lang="en-US" sz="1400"/>
              <a:t>Word2Vec, GloVe (Global Vectors for Word Representation), and FastText</a:t>
            </a:r>
            <a:endParaRPr sz="1400"/>
          </a:p>
          <a:p>
            <a:pPr indent="-304800" lvl="0" marL="457200" rtl="0" algn="l">
              <a:lnSpc>
                <a:spcPct val="100000"/>
              </a:lnSpc>
              <a:spcBef>
                <a:spcPts val="480"/>
              </a:spcBef>
              <a:spcAft>
                <a:spcPts val="0"/>
              </a:spcAft>
              <a:buSzPts val="1200"/>
              <a:buAutoNum type="arabicPeriod"/>
            </a:pPr>
            <a:r>
              <a:rPr b="0" lang="en-US" sz="1200"/>
              <a:t>BERT (Bidirectional Encoder Representations from Transformers): A transformer-based model that learns contextual embeddings through self-attention and bidirectional training.</a:t>
            </a:r>
            <a:endParaRPr b="0" sz="1200"/>
          </a:p>
          <a:p>
            <a:pPr indent="-304800" lvl="1" marL="914400" rtl="0" algn="l">
              <a:lnSpc>
                <a:spcPct val="100000"/>
              </a:lnSpc>
              <a:spcBef>
                <a:spcPts val="400"/>
              </a:spcBef>
              <a:spcAft>
                <a:spcPts val="0"/>
              </a:spcAft>
              <a:buSzPts val="1200"/>
              <a:buChar char="●"/>
            </a:pPr>
            <a:r>
              <a:rPr b="0" lang="en-US" sz="1200"/>
              <a:t>Pros: State-of-the-art performance on many NLP tasks, captures long-range dependencies</a:t>
            </a:r>
            <a:endParaRPr b="0" sz="1200"/>
          </a:p>
          <a:p>
            <a:pPr indent="-304800" lvl="1" marL="914400" rtl="0" algn="l">
              <a:lnSpc>
                <a:spcPct val="100000"/>
              </a:lnSpc>
              <a:spcBef>
                <a:spcPts val="400"/>
              </a:spcBef>
              <a:spcAft>
                <a:spcPts val="0"/>
              </a:spcAft>
              <a:buSzPts val="1200"/>
              <a:buChar char="●"/>
            </a:pPr>
            <a:r>
              <a:rPr b="0" lang="en-US" sz="1200"/>
              <a:t>Cons: Large model size, requires significant computational resources</a:t>
            </a:r>
            <a:endParaRPr b="0" sz="1200"/>
          </a:p>
          <a:p>
            <a:pPr indent="-304800" lvl="1" marL="914400" rtl="0" algn="l">
              <a:lnSpc>
                <a:spcPct val="100000"/>
              </a:lnSpc>
              <a:spcBef>
                <a:spcPts val="400"/>
              </a:spcBef>
              <a:spcAft>
                <a:spcPts val="0"/>
              </a:spcAft>
              <a:buSzPts val="1200"/>
              <a:buChar char="●"/>
            </a:pPr>
            <a:r>
              <a:rPr b="0" lang="en-US" sz="1200"/>
              <a:t>Best for: High-performance NLP tasks like text classification, sentiment analysis</a:t>
            </a:r>
            <a:endParaRPr b="0" sz="1200"/>
          </a:p>
          <a:p>
            <a:pPr indent="-304800" lvl="0" marL="457200" rtl="0" algn="l">
              <a:lnSpc>
                <a:spcPct val="100000"/>
              </a:lnSpc>
              <a:spcBef>
                <a:spcPts val="480"/>
              </a:spcBef>
              <a:spcAft>
                <a:spcPts val="0"/>
              </a:spcAft>
              <a:buSzPts val="1200"/>
              <a:buAutoNum type="arabicPeriod"/>
            </a:pPr>
            <a:r>
              <a:rPr b="0" lang="en-US" sz="1200"/>
              <a:t>GPT (Generative Pre-trained Transformer): A transformer-based language model that generates contextual embeddings and can be fine-tuned for various tasks.</a:t>
            </a:r>
            <a:endParaRPr b="0" sz="1200"/>
          </a:p>
          <a:p>
            <a:pPr indent="-304800" lvl="1" marL="914400" rtl="0" algn="l">
              <a:lnSpc>
                <a:spcPct val="100000"/>
              </a:lnSpc>
              <a:spcBef>
                <a:spcPts val="400"/>
              </a:spcBef>
              <a:spcAft>
                <a:spcPts val="0"/>
              </a:spcAft>
              <a:buSzPts val="1200"/>
              <a:buChar char="●"/>
            </a:pPr>
            <a:r>
              <a:rPr b="0" lang="en-US" sz="1200"/>
              <a:t>Pros: Excels at text generation, can be fine-tuned for various tasks</a:t>
            </a:r>
            <a:endParaRPr b="0" sz="1200"/>
          </a:p>
          <a:p>
            <a:pPr indent="-304800" lvl="1" marL="914400" rtl="0" algn="l">
              <a:lnSpc>
                <a:spcPct val="100000"/>
              </a:lnSpc>
              <a:spcBef>
                <a:spcPts val="400"/>
              </a:spcBef>
              <a:spcAft>
                <a:spcPts val="0"/>
              </a:spcAft>
              <a:buSzPts val="1200"/>
              <a:buChar char="●"/>
            </a:pPr>
            <a:r>
              <a:rPr b="0" lang="en-US" sz="1200"/>
              <a:t>Cons: Large model size, can be resource-intensive</a:t>
            </a:r>
            <a:endParaRPr b="0" sz="1200"/>
          </a:p>
          <a:p>
            <a:pPr indent="-304800" lvl="1" marL="914400" rtl="0" algn="l">
              <a:lnSpc>
                <a:spcPct val="100000"/>
              </a:lnSpc>
              <a:spcBef>
                <a:spcPts val="400"/>
              </a:spcBef>
              <a:spcAft>
                <a:spcPts val="0"/>
              </a:spcAft>
              <a:buSzPts val="1200"/>
              <a:buChar char="●"/>
            </a:pPr>
            <a:r>
              <a:rPr b="0" lang="en-US" sz="1200"/>
              <a:t>Best for: Text generation, summarization, translation, question answering</a:t>
            </a:r>
            <a:endParaRPr b="0" sz="1200"/>
          </a:p>
          <a:p>
            <a:pPr indent="0" lvl="0" marL="0" rtl="0" algn="l">
              <a:lnSpc>
                <a:spcPct val="100000"/>
              </a:lnSpc>
              <a:spcBef>
                <a:spcPts val="480"/>
              </a:spcBef>
              <a:spcAft>
                <a:spcPts val="0"/>
              </a:spcAft>
              <a:buSzPts val="2400"/>
              <a:buNone/>
            </a:pPr>
            <a:r>
              <a:t/>
            </a:r>
            <a:endParaRPr b="0" sz="1200"/>
          </a:p>
        </p:txBody>
      </p:sp>
      <p:sp>
        <p:nvSpPr>
          <p:cNvPr id="141" name="Google Shape;141;g2c2e4b70b73_0_0"/>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US"/>
              <a:t>Embeddings</a:t>
            </a:r>
            <a:endParaRPr/>
          </a:p>
        </p:txBody>
      </p:sp>
      <p:sp>
        <p:nvSpPr>
          <p:cNvPr id="142" name="Google Shape;142;g2c2e4b70b73_0_0"/>
          <p:cNvSpPr txBox="1"/>
          <p:nvPr/>
        </p:nvSpPr>
        <p:spPr>
          <a:xfrm>
            <a:off x="454033" y="4132025"/>
            <a:ext cx="6150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https://platform.openai.com/docs/guides/embeddings/what-are-embeddings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rPr b="0" lang="en-US" sz="1600"/>
              <a:t>Using algorithms like k-nearest neighbors (kNN) or cosine similarity to find and rank the most conceptually relevant documents </a:t>
            </a:r>
            <a:endParaRPr b="0" sz="1400"/>
          </a:p>
          <a:p>
            <a:pPr indent="-381000" lvl="0" marL="457200" marR="0" rtl="0" algn="l">
              <a:lnSpc>
                <a:spcPct val="100000"/>
              </a:lnSpc>
              <a:spcBef>
                <a:spcPts val="480"/>
              </a:spcBef>
              <a:spcAft>
                <a:spcPts val="0"/>
              </a:spcAft>
              <a:buClr>
                <a:srgbClr val="191300"/>
              </a:buClr>
              <a:buSzPts val="2400"/>
              <a:buFont typeface="Merriweather Sans"/>
              <a:buChar char="&gt;"/>
            </a:pPr>
            <a:r>
              <a:rPr lang="en-US" sz="1600"/>
              <a:t>Cosine Similarity Calculation</a:t>
            </a:r>
            <a:r>
              <a:rPr b="0" lang="en-US" sz="1600"/>
              <a:t>: The cosine similarity between the vector of the search query and the vectors of each document in the dataset is calculated. This similarity score ranges from -1 to 1, where 1 indicates identical direction (high similarity), 0 indicates orthogonality (no similarity), and -1 indicates opposite direction (high dissimilarity).</a:t>
            </a:r>
            <a:endParaRPr sz="3200"/>
          </a:p>
          <a:p>
            <a:pPr indent="-381000" lvl="0" marL="457200" marR="0" rtl="0" algn="l">
              <a:lnSpc>
                <a:spcPct val="100000"/>
              </a:lnSpc>
              <a:spcBef>
                <a:spcPts val="480"/>
              </a:spcBef>
              <a:spcAft>
                <a:spcPts val="0"/>
              </a:spcAft>
              <a:buClr>
                <a:srgbClr val="191300"/>
              </a:buClr>
              <a:buSzPts val="2400"/>
              <a:buFont typeface="Merriweather Sans"/>
              <a:buChar char="&gt;"/>
            </a:pPr>
            <a:r>
              <a:rPr lang="en-US" sz="1600"/>
              <a:t>Ranking</a:t>
            </a:r>
            <a:r>
              <a:rPr b="0" lang="en-US" sz="1600"/>
              <a:t>: Documents are ranked based on their cosine similarity scores with respect to the search query vector. Higher scores indicate more relevant documents to the query's semantic content.</a:t>
            </a:r>
            <a:endParaRPr sz="3200"/>
          </a:p>
          <a:p>
            <a:pPr indent="-381000" lvl="0" marL="457200" marR="0" rtl="0" algn="l">
              <a:lnSpc>
                <a:spcPct val="100000"/>
              </a:lnSpc>
              <a:spcBef>
                <a:spcPts val="480"/>
              </a:spcBef>
              <a:spcAft>
                <a:spcPts val="0"/>
              </a:spcAft>
              <a:buClr>
                <a:srgbClr val="191300"/>
              </a:buClr>
              <a:buSzPts val="2400"/>
              <a:buFont typeface="Merriweather Sans"/>
              <a:buChar char="&gt;"/>
            </a:pPr>
            <a:r>
              <a:rPr lang="en-US" sz="1600"/>
              <a:t>Retrieval:</a:t>
            </a:r>
            <a:r>
              <a:rPr b="0" lang="en-US" sz="1600"/>
              <a:t> The ranked list of documents is presented as search results, with the most conceptually relevant documents appearing at the top.</a:t>
            </a:r>
            <a:endParaRPr sz="3200"/>
          </a:p>
          <a:p>
            <a:pPr indent="-228600" lvl="0" marL="457200" marR="0" rtl="0" algn="l">
              <a:lnSpc>
                <a:spcPct val="100000"/>
              </a:lnSpc>
              <a:spcBef>
                <a:spcPts val="480"/>
              </a:spcBef>
              <a:spcAft>
                <a:spcPts val="0"/>
              </a:spcAft>
              <a:buClr>
                <a:srgbClr val="191300"/>
              </a:buClr>
              <a:buSzPts val="2400"/>
              <a:buFont typeface="Merriweather Sans"/>
              <a:buNone/>
            </a:pPr>
            <a:r>
              <a:t/>
            </a:r>
            <a:endParaRPr b="0" sz="1200"/>
          </a:p>
        </p:txBody>
      </p:sp>
      <p:sp>
        <p:nvSpPr>
          <p:cNvPr id="148" name="Google Shape;148;p22"/>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Cosine Similarity in Semantic Search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c30f5da73b_0_0"/>
          <p:cNvSpPr txBox="1"/>
          <p:nvPr>
            <p:ph idx="1" type="body"/>
          </p:nvPr>
        </p:nvSpPr>
        <p:spPr>
          <a:xfrm>
            <a:off x="447925" y="1363750"/>
            <a:ext cx="5936400" cy="286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SzPts val="2400"/>
              <a:buNone/>
            </a:pPr>
            <a:r>
              <a:rPr lang="en-US" sz="1200"/>
              <a:t>Data: </a:t>
            </a:r>
            <a:r>
              <a:rPr b="0" lang="en-US" sz="1200"/>
              <a:t>A collection of documents or information items we want to search through</a:t>
            </a:r>
            <a:endParaRPr b="0" sz="1200"/>
          </a:p>
          <a:p>
            <a:pPr indent="0" lvl="0" marL="0" rtl="0" algn="l">
              <a:lnSpc>
                <a:spcPct val="100000"/>
              </a:lnSpc>
              <a:spcBef>
                <a:spcPts val="480"/>
              </a:spcBef>
              <a:spcAft>
                <a:spcPts val="0"/>
              </a:spcAft>
              <a:buSzPts val="2400"/>
              <a:buNone/>
            </a:pPr>
            <a:r>
              <a:rPr lang="en-US" sz="1200"/>
              <a:t>Preprocess data: </a:t>
            </a:r>
            <a:r>
              <a:rPr b="0" lang="en-US" sz="1200"/>
              <a:t>Clean and prepare the data (e.g.,  normalization, tokenization)</a:t>
            </a:r>
            <a:endParaRPr b="0" sz="1200"/>
          </a:p>
          <a:p>
            <a:pPr indent="0" lvl="0" marL="0" rtl="0" algn="l">
              <a:lnSpc>
                <a:spcPct val="100000"/>
              </a:lnSpc>
              <a:spcBef>
                <a:spcPts val="480"/>
              </a:spcBef>
              <a:spcAft>
                <a:spcPts val="0"/>
              </a:spcAft>
              <a:buSzPts val="2400"/>
              <a:buNone/>
            </a:pPr>
            <a:r>
              <a:rPr lang="en-US" sz="1200"/>
              <a:t>Embedding generation: </a:t>
            </a:r>
            <a:r>
              <a:rPr b="0" lang="en-US" sz="1200"/>
              <a:t>Use a LLM to generate embeddings for each document</a:t>
            </a:r>
            <a:endParaRPr b="0" sz="1200"/>
          </a:p>
          <a:p>
            <a:pPr indent="0" lvl="0" marL="0" rtl="0" algn="l">
              <a:lnSpc>
                <a:spcPct val="100000"/>
              </a:lnSpc>
              <a:spcBef>
                <a:spcPts val="480"/>
              </a:spcBef>
              <a:spcAft>
                <a:spcPts val="0"/>
              </a:spcAft>
              <a:buSzPts val="2400"/>
              <a:buNone/>
            </a:pPr>
            <a:r>
              <a:rPr lang="en-US" sz="1200"/>
              <a:t>Index embeddings: </a:t>
            </a:r>
            <a:r>
              <a:rPr b="0" lang="en-US" sz="1200"/>
              <a:t>Store the generated embeddings and metadata  in an index</a:t>
            </a:r>
            <a:endParaRPr b="0" sz="1200"/>
          </a:p>
          <a:p>
            <a:pPr indent="0" lvl="0" marL="0" rtl="0" algn="l">
              <a:lnSpc>
                <a:spcPct val="100000"/>
              </a:lnSpc>
              <a:spcBef>
                <a:spcPts val="480"/>
              </a:spcBef>
              <a:spcAft>
                <a:spcPts val="0"/>
              </a:spcAft>
              <a:buSzPts val="2400"/>
              <a:buNone/>
            </a:pPr>
            <a:r>
              <a:rPr lang="en-US" sz="1200"/>
              <a:t>Process query: </a:t>
            </a:r>
            <a:r>
              <a:rPr b="0" lang="en-US" sz="1200"/>
              <a:t>Clean and preprocess query (similar to data preprocessing)</a:t>
            </a:r>
            <a:endParaRPr b="0" sz="1200"/>
          </a:p>
          <a:p>
            <a:pPr indent="0" lvl="0" marL="0" rtl="0" algn="l">
              <a:lnSpc>
                <a:spcPct val="100000"/>
              </a:lnSpc>
              <a:spcBef>
                <a:spcPts val="480"/>
              </a:spcBef>
              <a:spcAft>
                <a:spcPts val="0"/>
              </a:spcAft>
              <a:buSzPts val="2400"/>
              <a:buNone/>
            </a:pPr>
            <a:r>
              <a:rPr lang="en-US" sz="1200"/>
              <a:t>Generate query embedding: </a:t>
            </a:r>
            <a:r>
              <a:rPr b="0" lang="en-US" sz="1200"/>
              <a:t>Use the same LLM to embed the query</a:t>
            </a:r>
            <a:endParaRPr b="0" sz="1200"/>
          </a:p>
          <a:p>
            <a:pPr indent="0" lvl="0" marL="0" rtl="0" algn="l">
              <a:lnSpc>
                <a:spcPct val="100000"/>
              </a:lnSpc>
              <a:spcBef>
                <a:spcPts val="480"/>
              </a:spcBef>
              <a:spcAft>
                <a:spcPts val="0"/>
              </a:spcAft>
              <a:buSzPts val="2400"/>
              <a:buNone/>
            </a:pPr>
            <a:r>
              <a:rPr lang="en-US" sz="1200"/>
              <a:t>Similarity calculation: </a:t>
            </a:r>
            <a:r>
              <a:rPr b="0" lang="en-US" sz="1200"/>
              <a:t>Compare the query embedding to the document embeddings using a similarity measure (e.g., cosine similarity) to determine relevance</a:t>
            </a:r>
            <a:endParaRPr b="0" sz="1200"/>
          </a:p>
          <a:p>
            <a:pPr indent="0" lvl="0" marL="0" rtl="0" algn="l">
              <a:lnSpc>
                <a:spcPct val="100000"/>
              </a:lnSpc>
              <a:spcBef>
                <a:spcPts val="480"/>
              </a:spcBef>
              <a:spcAft>
                <a:spcPts val="0"/>
              </a:spcAft>
              <a:buSzPts val="2400"/>
              <a:buNone/>
            </a:pPr>
            <a:r>
              <a:rPr lang="en-US" sz="1200"/>
              <a:t>Rank retrieve results: </a:t>
            </a:r>
            <a:r>
              <a:rPr b="0" lang="en-US" sz="1200"/>
              <a:t>Order the documents based on their similarity scores, with the highest scores indicating the most relevant documents</a:t>
            </a:r>
            <a:endParaRPr sz="1200"/>
          </a:p>
          <a:p>
            <a:pPr indent="0" lvl="0" marL="0" rtl="0" algn="l">
              <a:lnSpc>
                <a:spcPct val="100000"/>
              </a:lnSpc>
              <a:spcBef>
                <a:spcPts val="480"/>
              </a:spcBef>
              <a:spcAft>
                <a:spcPts val="0"/>
              </a:spcAft>
              <a:buSzPts val="2400"/>
              <a:buNone/>
            </a:pPr>
            <a:r>
              <a:rPr lang="en-US" sz="1200"/>
              <a:t>Return results: </a:t>
            </a:r>
            <a:r>
              <a:rPr b="0" lang="en-US" sz="1200"/>
              <a:t>Present the ranked list of documents to the user</a:t>
            </a:r>
            <a:endParaRPr b="0" sz="1200"/>
          </a:p>
          <a:p>
            <a:pPr indent="0" lvl="0" marL="457200" marR="0" rtl="0" algn="l">
              <a:lnSpc>
                <a:spcPct val="100000"/>
              </a:lnSpc>
              <a:spcBef>
                <a:spcPts val="480"/>
              </a:spcBef>
              <a:spcAft>
                <a:spcPts val="0"/>
              </a:spcAft>
              <a:buSzPts val="2400"/>
              <a:buNone/>
            </a:pPr>
            <a:r>
              <a:rPr b="0" lang="en-US" sz="1200"/>
              <a:t>     </a:t>
            </a:r>
            <a:endParaRPr b="0" sz="1200"/>
          </a:p>
        </p:txBody>
      </p:sp>
      <p:sp>
        <p:nvSpPr>
          <p:cNvPr id="154" name="Google Shape;154;g2c30f5da73b_0_0"/>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Retrieval with LLM</a:t>
            </a:r>
            <a:endParaRPr/>
          </a:p>
        </p:txBody>
      </p:sp>
      <p:sp>
        <p:nvSpPr>
          <p:cNvPr id="155" name="Google Shape;155;g2c30f5da73b_0_0"/>
          <p:cNvSpPr/>
          <p:nvPr/>
        </p:nvSpPr>
        <p:spPr>
          <a:xfrm>
            <a:off x="6966925" y="1363750"/>
            <a:ext cx="2102700" cy="120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Encode Sans"/>
                <a:ea typeface="Encode Sans"/>
                <a:cs typeface="Encode Sans"/>
                <a:sym typeface="Encode Sans"/>
              </a:rPr>
              <a:t>embedding_model = "text-embedding-3-small"</a:t>
            </a:r>
            <a:endParaRPr b="0" i="0" sz="12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Encode Sans"/>
                <a:ea typeface="Encode Sans"/>
                <a:cs typeface="Encode Sans"/>
                <a:sym typeface="Encode Sans"/>
              </a:rPr>
              <a:t>embedding_encoding = "cl100k_base"</a:t>
            </a:r>
            <a:endParaRPr b="0" i="0" sz="12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Encode Sans"/>
                <a:ea typeface="Encode Sans"/>
                <a:cs typeface="Encode Sans"/>
                <a:sym typeface="Encode Sans"/>
              </a:rPr>
              <a:t>max_tokens = 8000</a:t>
            </a:r>
            <a:endParaRPr b="0" i="0" sz="12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Encode Sans"/>
                <a:ea typeface="Encode Sans"/>
                <a:cs typeface="Encode Sans"/>
                <a:sym typeface="Encode Sans"/>
              </a:rPr>
              <a:t>                                  Source: OpenAI </a:t>
            </a:r>
            <a:endParaRPr b="0" i="0" sz="1000" u="none" cap="none" strike="noStrike">
              <a:solidFill>
                <a:srgbClr val="000000"/>
              </a:solidFill>
              <a:latin typeface="Encode Sans"/>
              <a:ea typeface="Encode Sans"/>
              <a:cs typeface="Encode Sans"/>
              <a:sym typeface="Encode Sans"/>
            </a:endParaRPr>
          </a:p>
        </p:txBody>
      </p:sp>
      <p:sp>
        <p:nvSpPr>
          <p:cNvPr id="156" name="Google Shape;156;g2c30f5da73b_0_0"/>
          <p:cNvSpPr/>
          <p:nvPr/>
        </p:nvSpPr>
        <p:spPr>
          <a:xfrm>
            <a:off x="6313350" y="1885000"/>
            <a:ext cx="596700" cy="2034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2c30f5da73b_0_0"/>
          <p:cNvSpPr/>
          <p:nvPr/>
        </p:nvSpPr>
        <p:spPr>
          <a:xfrm>
            <a:off x="6764100" y="2695475"/>
            <a:ext cx="2102700" cy="120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Encode Sans"/>
                <a:ea typeface="Encode Sans"/>
                <a:cs typeface="Encode Sans"/>
                <a:sym typeface="Encode Sans"/>
              </a:rPr>
              <a:t> distances = distances_from_embeddings(query_embedding, doc_embedding, distance_metric="cosine")</a:t>
            </a:r>
            <a:endParaRPr b="0" i="0" sz="12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Encode Sans"/>
                <a:ea typeface="Encode Sans"/>
                <a:cs typeface="Encode Sans"/>
                <a:sym typeface="Encode Sans"/>
              </a:rPr>
              <a:t>                                  Source: OpenAI </a:t>
            </a:r>
            <a:endParaRPr b="0" i="0" sz="1000" u="none" cap="none" strike="noStrike">
              <a:solidFill>
                <a:srgbClr val="000000"/>
              </a:solidFill>
              <a:latin typeface="Encode Sans"/>
              <a:ea typeface="Encode Sans"/>
              <a:cs typeface="Encode Sans"/>
              <a:sym typeface="Encode Sans"/>
            </a:endParaRPr>
          </a:p>
        </p:txBody>
      </p:sp>
      <p:sp>
        <p:nvSpPr>
          <p:cNvPr id="158" name="Google Shape;158;g2c30f5da73b_0_0"/>
          <p:cNvSpPr/>
          <p:nvPr/>
        </p:nvSpPr>
        <p:spPr>
          <a:xfrm>
            <a:off x="6110525" y="3216725"/>
            <a:ext cx="596700" cy="2034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
        <p:nvSpPr>
          <p:cNvPr id="164" name="Google Shape;164;p28"/>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Language Models can Improve both Search Stages</a:t>
            </a:r>
            <a:endParaRPr/>
          </a:p>
        </p:txBody>
      </p:sp>
      <p:pic>
        <p:nvPicPr>
          <p:cNvPr descr="A diagram of a language model&#10;&#10;Description automatically generated" id="165" name="Google Shape;165;p28"/>
          <p:cNvPicPr preferRelativeResize="0"/>
          <p:nvPr/>
        </p:nvPicPr>
        <p:blipFill rotWithShape="1">
          <a:blip r:embed="rId3">
            <a:alphaModFix/>
          </a:blip>
          <a:srcRect b="0" l="0" r="0" t="27765"/>
          <a:stretch/>
        </p:blipFill>
        <p:spPr>
          <a:xfrm>
            <a:off x="2093754" y="886596"/>
            <a:ext cx="5708796" cy="37153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2"/>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u="sng">
                <a:solidFill>
                  <a:schemeClr val="hlink"/>
                </a:solidFill>
                <a:hlinkClick r:id="rId3"/>
              </a:rPr>
              <a:t>Hackweek lodging and travel information collection</a:t>
            </a:r>
            <a:r>
              <a:rPr lang="en-US"/>
              <a:t>: </a:t>
            </a:r>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a:t>Claude—another LLM model that gains popularity</a:t>
            </a:r>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
        <p:nvSpPr>
          <p:cNvPr id="27" name="Google Shape;27;p2"/>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Housekeeping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RAG with LLM</a:t>
            </a:r>
            <a:endParaRPr/>
          </a:p>
        </p:txBody>
      </p:sp>
      <p:pic>
        <p:nvPicPr>
          <p:cNvPr descr="A diagram of a math model&#10;&#10;Description automatically generated" id="171" name="Google Shape;171;p29"/>
          <p:cNvPicPr preferRelativeResize="0"/>
          <p:nvPr/>
        </p:nvPicPr>
        <p:blipFill rotWithShape="1">
          <a:blip r:embed="rId3">
            <a:alphaModFix/>
          </a:blip>
          <a:srcRect b="0" l="0" r="0" t="0"/>
          <a:stretch/>
        </p:blipFill>
        <p:spPr>
          <a:xfrm>
            <a:off x="1530849" y="1099334"/>
            <a:ext cx="7376845" cy="37192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ph type="title"/>
          </p:nvPr>
        </p:nvSpPr>
        <p:spPr>
          <a:xfrm>
            <a:off x="447925" y="26375"/>
            <a:ext cx="75705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Modification with Prompt-tuning LLM</a:t>
            </a:r>
            <a:endParaRPr/>
          </a:p>
        </p:txBody>
      </p:sp>
      <p:sp>
        <p:nvSpPr>
          <p:cNvPr id="177" name="Google Shape;177;p23"/>
          <p:cNvSpPr txBox="1"/>
          <p:nvPr/>
        </p:nvSpPr>
        <p:spPr>
          <a:xfrm>
            <a:off x="6086000" y="1786800"/>
            <a:ext cx="2844000" cy="17547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highlight>
                  <a:srgbClr val="F7F7F7"/>
                </a:highlight>
                <a:latin typeface="Encode Sans"/>
                <a:ea typeface="Encode Sans"/>
                <a:cs typeface="Encode Sans"/>
                <a:sym typeface="Encode Sans"/>
              </a:rPr>
              <a:t>prompt = </a:t>
            </a:r>
            <a:r>
              <a:rPr b="0" i="0" lang="en-US" sz="1200" u="none" cap="none" strike="noStrike">
                <a:solidFill>
                  <a:srgbClr val="0000FF"/>
                </a:solidFill>
                <a:highlight>
                  <a:srgbClr val="F7F7F7"/>
                </a:highlight>
                <a:latin typeface="Encode Sans"/>
                <a:ea typeface="Encode Sans"/>
                <a:cs typeface="Encode Sans"/>
                <a:sym typeface="Encode Sans"/>
              </a:rPr>
              <a:t>f</a:t>
            </a:r>
            <a:r>
              <a:rPr b="0" i="0" lang="en-US" sz="1200" u="none" cap="none" strike="noStrike">
                <a:solidFill>
                  <a:srgbClr val="A31515"/>
                </a:solidFill>
                <a:highlight>
                  <a:srgbClr val="F7F7F7"/>
                </a:highlight>
                <a:latin typeface="Encode Sans"/>
                <a:ea typeface="Encode Sans"/>
                <a:cs typeface="Encode Sans"/>
                <a:sym typeface="Encode Sans"/>
              </a:rPr>
              <a:t>"Refine the following document to improve its similarity with the query: \nDocument: </a:t>
            </a:r>
            <a:r>
              <a:rPr b="0" i="0" lang="en-US" sz="1200" u="none" cap="none" strike="noStrike">
                <a:solidFill>
                  <a:srgbClr val="000000"/>
                </a:solidFill>
                <a:highlight>
                  <a:srgbClr val="F7F7F7"/>
                </a:highlight>
                <a:latin typeface="Encode Sans"/>
                <a:ea typeface="Encode Sans"/>
                <a:cs typeface="Encode Sans"/>
                <a:sym typeface="Encode Sans"/>
              </a:rPr>
              <a:t>{top_document}</a:t>
            </a:r>
            <a:r>
              <a:rPr b="0" i="0" lang="en-US" sz="1200" u="none" cap="none" strike="noStrike">
                <a:solidFill>
                  <a:srgbClr val="A31515"/>
                </a:solidFill>
                <a:highlight>
                  <a:srgbClr val="F7F7F7"/>
                </a:highlight>
                <a:latin typeface="Encode Sans"/>
                <a:ea typeface="Encode Sans"/>
                <a:cs typeface="Encode Sans"/>
                <a:sym typeface="Encode Sans"/>
              </a:rPr>
              <a:t>\nQuery: </a:t>
            </a:r>
            <a:r>
              <a:rPr b="0" i="0" lang="en-US" sz="1200" u="none" cap="none" strike="noStrike">
                <a:solidFill>
                  <a:srgbClr val="000000"/>
                </a:solidFill>
                <a:highlight>
                  <a:srgbClr val="F7F7F7"/>
                </a:highlight>
                <a:latin typeface="Encode Sans"/>
                <a:ea typeface="Encode Sans"/>
                <a:cs typeface="Encode Sans"/>
                <a:sym typeface="Encode Sans"/>
              </a:rPr>
              <a:t>{user_query}</a:t>
            </a:r>
            <a:r>
              <a:rPr b="0" i="0" lang="en-US" sz="1200" u="none" cap="none" strike="noStrike">
                <a:solidFill>
                  <a:srgbClr val="A31515"/>
                </a:solidFill>
                <a:highlight>
                  <a:srgbClr val="F7F7F7"/>
                </a:highlight>
                <a:latin typeface="Encode Sans"/>
                <a:ea typeface="Encode Sans"/>
                <a:cs typeface="Encode Sans"/>
                <a:sym typeface="Encode Sans"/>
              </a:rPr>
              <a:t>\n”</a:t>
            </a:r>
            <a:endParaRPr b="0" i="0" sz="12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highlight>
                <a:srgbClr val="F7F7F7"/>
              </a:highlight>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highlight>
                  <a:srgbClr val="F7F7F7"/>
                </a:highlight>
                <a:latin typeface="Encode Sans"/>
                <a:ea typeface="Encode Sans"/>
                <a:cs typeface="Encode Sans"/>
                <a:sym typeface="Encode Sans"/>
              </a:rPr>
              <a:t>refined_document = interact_with_gpt3.5(prompt, dataset, user_query, threshold_high)</a:t>
            </a:r>
            <a:endParaRPr b="0" i="0" sz="1200" u="none" cap="none" strike="noStrike">
              <a:solidFill>
                <a:srgbClr val="000000"/>
              </a:solidFill>
              <a:latin typeface="Encode Sans"/>
              <a:ea typeface="Encode Sans"/>
              <a:cs typeface="Encode Sans"/>
              <a:sym typeface="Encode Sans"/>
            </a:endParaRPr>
          </a:p>
        </p:txBody>
      </p:sp>
      <p:sp>
        <p:nvSpPr>
          <p:cNvPr id="178" name="Google Shape;178;p23"/>
          <p:cNvSpPr txBox="1"/>
          <p:nvPr/>
        </p:nvSpPr>
        <p:spPr>
          <a:xfrm>
            <a:off x="511500" y="1223800"/>
            <a:ext cx="5176800" cy="291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000000"/>
                </a:solidFill>
                <a:latin typeface="Open Sans"/>
                <a:ea typeface="Open Sans"/>
                <a:cs typeface="Open Sans"/>
                <a:sym typeface="Open Sans"/>
              </a:rPr>
              <a:t>Choose a pre-trained LLM suitable for the task</a:t>
            </a:r>
            <a:endParaRPr b="1" i="0" sz="12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000000"/>
                </a:solidFill>
                <a:latin typeface="Open Sans"/>
                <a:ea typeface="Open Sans"/>
                <a:cs typeface="Open Sans"/>
                <a:sym typeface="Open Sans"/>
              </a:rPr>
              <a:t>Design prompt: </a:t>
            </a:r>
            <a:r>
              <a:rPr b="0" i="0" lang="en-US" sz="1200" u="none" cap="none" strike="noStrike">
                <a:solidFill>
                  <a:srgbClr val="000000"/>
                </a:solidFill>
                <a:latin typeface="Open Sans"/>
                <a:ea typeface="Open Sans"/>
                <a:cs typeface="Open Sans"/>
                <a:sym typeface="Open Sans"/>
              </a:rPr>
              <a:t>Design and experiment with different prompts</a:t>
            </a:r>
            <a:endParaRPr b="0" i="0" sz="12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000000"/>
                </a:solidFill>
                <a:latin typeface="Open Sans"/>
                <a:ea typeface="Open Sans"/>
                <a:cs typeface="Open Sans"/>
                <a:sym typeface="Open Sans"/>
              </a:rPr>
              <a:t>Input to a generative model:</a:t>
            </a:r>
            <a:r>
              <a:rPr b="0" i="0" lang="en-US" sz="1200" u="none" cap="none" strike="noStrike">
                <a:solidFill>
                  <a:srgbClr val="000000"/>
                </a:solidFill>
                <a:latin typeface="Open Sans"/>
                <a:ea typeface="Open Sans"/>
                <a:cs typeface="Open Sans"/>
                <a:sym typeface="Open Sans"/>
              </a:rPr>
              <a:t>  A user query, a document template, a custom prompt and a similarity threshold</a:t>
            </a:r>
            <a:endParaRPr b="0" i="0" sz="12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000000"/>
                </a:solidFill>
                <a:latin typeface="Open Sans"/>
                <a:ea typeface="Open Sans"/>
                <a:cs typeface="Open Sans"/>
                <a:sym typeface="Open Sans"/>
              </a:rPr>
              <a:t>Similarity Calculation: </a:t>
            </a:r>
            <a:r>
              <a:rPr b="0" i="0" lang="en-US" sz="1200" u="none" cap="none" strike="noStrike">
                <a:solidFill>
                  <a:srgbClr val="000000"/>
                </a:solidFill>
                <a:latin typeface="Open Sans"/>
                <a:ea typeface="Open Sans"/>
                <a:cs typeface="Open Sans"/>
                <a:sym typeface="Open Sans"/>
              </a:rPr>
              <a:t>If the document's similarity score meets or exceeds the similarity threshold, finalize and return the lesson plan</a:t>
            </a:r>
            <a:endParaRPr b="0" i="0" sz="12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000000"/>
                </a:solidFill>
                <a:latin typeface="Open Sans"/>
                <a:ea typeface="Open Sans"/>
                <a:cs typeface="Open Sans"/>
                <a:sym typeface="Open Sans"/>
              </a:rPr>
              <a:t>Continue Refinement: </a:t>
            </a:r>
            <a:r>
              <a:rPr b="0" i="0" lang="en-US" sz="1200" u="none" cap="none" strike="noStrike">
                <a:solidFill>
                  <a:srgbClr val="000000"/>
                </a:solidFill>
                <a:latin typeface="Open Sans"/>
                <a:ea typeface="Open Sans"/>
                <a:cs typeface="Open Sans"/>
                <a:sym typeface="Open Sans"/>
              </a:rPr>
              <a:t>Refine the document by reiterating generation and assessment steps until it meets the threshold or the process is manually stopped</a:t>
            </a:r>
            <a:endParaRPr b="0" i="0" sz="1200" u="none" cap="none" strike="noStrike">
              <a:solidFill>
                <a:srgbClr val="000000"/>
              </a:solidFill>
              <a:latin typeface="Open Sans"/>
              <a:ea typeface="Open Sans"/>
              <a:cs typeface="Open Sans"/>
              <a:sym typeface="Open Sans"/>
            </a:endParaRPr>
          </a:p>
        </p:txBody>
      </p:sp>
      <p:sp>
        <p:nvSpPr>
          <p:cNvPr id="179" name="Google Shape;179;p23"/>
          <p:cNvSpPr/>
          <p:nvPr/>
        </p:nvSpPr>
        <p:spPr>
          <a:xfrm>
            <a:off x="5418200" y="1984475"/>
            <a:ext cx="596700" cy="2034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c2f572932f_0_0"/>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Generation with Prompt-tuning LLM</a:t>
            </a:r>
            <a:endParaRPr/>
          </a:p>
        </p:txBody>
      </p:sp>
      <p:sp>
        <p:nvSpPr>
          <p:cNvPr id="185" name="Google Shape;185;g2c2f572932f_0_0"/>
          <p:cNvSpPr txBox="1"/>
          <p:nvPr/>
        </p:nvSpPr>
        <p:spPr>
          <a:xfrm>
            <a:off x="454025" y="1132200"/>
            <a:ext cx="4808100" cy="3038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US" sz="1200" u="none" cap="none" strike="noStrike">
                <a:solidFill>
                  <a:schemeClr val="dk1"/>
                </a:solidFill>
                <a:latin typeface="Open Sans"/>
                <a:ea typeface="Open Sans"/>
                <a:cs typeface="Open Sans"/>
                <a:sym typeface="Open Sans"/>
              </a:rPr>
              <a:t>Choose a pre-trained LLM suitable for the task</a:t>
            </a:r>
            <a:endParaRPr b="1" i="0" sz="12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b="1" i="0" sz="12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i="0" lang="en-US" sz="1200" u="none" cap="none" strike="noStrike">
                <a:solidFill>
                  <a:schemeClr val="dk1"/>
                </a:solidFill>
                <a:latin typeface="Open Sans"/>
                <a:ea typeface="Open Sans"/>
                <a:cs typeface="Open Sans"/>
                <a:sym typeface="Open Sans"/>
              </a:rPr>
              <a:t>Design prompt: </a:t>
            </a:r>
            <a:r>
              <a:rPr b="0" i="0" lang="en-US" sz="1200" u="none" cap="none" strike="noStrike">
                <a:solidFill>
                  <a:schemeClr val="dk1"/>
                </a:solidFill>
                <a:latin typeface="Open Sans"/>
                <a:ea typeface="Open Sans"/>
                <a:cs typeface="Open Sans"/>
                <a:sym typeface="Open Sans"/>
              </a:rPr>
              <a:t>Design and experiment with different prompts</a:t>
            </a:r>
            <a:endParaRPr b="0" i="0" sz="12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i="0" lang="en-US" sz="1200" u="none" cap="none" strike="noStrike">
                <a:solidFill>
                  <a:schemeClr val="dk1"/>
                </a:solidFill>
                <a:latin typeface="Open Sans"/>
                <a:ea typeface="Open Sans"/>
                <a:cs typeface="Open Sans"/>
                <a:sym typeface="Open Sans"/>
              </a:rPr>
              <a:t>Input to a generative model:</a:t>
            </a:r>
            <a:r>
              <a:rPr b="0" i="0" lang="en-US" sz="1200" u="none" cap="none" strike="noStrike">
                <a:solidFill>
                  <a:schemeClr val="dk1"/>
                </a:solidFill>
                <a:latin typeface="Open Sans"/>
                <a:ea typeface="Open Sans"/>
                <a:cs typeface="Open Sans"/>
                <a:sym typeface="Open Sans"/>
              </a:rPr>
              <a:t>  A user query, a document template, a custom prompt and a similarity threshold</a:t>
            </a:r>
            <a:endParaRPr b="0" i="0" sz="12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i="0" lang="en-US" sz="1200" u="none" cap="none" strike="noStrike">
                <a:solidFill>
                  <a:schemeClr val="dk1"/>
                </a:solidFill>
                <a:latin typeface="Open Sans"/>
                <a:ea typeface="Open Sans"/>
                <a:cs typeface="Open Sans"/>
                <a:sym typeface="Open Sans"/>
              </a:rPr>
              <a:t>Similarity Calculation: </a:t>
            </a:r>
            <a:r>
              <a:rPr b="0" i="0" lang="en-US" sz="1200" u="none" cap="none" strike="noStrike">
                <a:solidFill>
                  <a:schemeClr val="dk1"/>
                </a:solidFill>
                <a:latin typeface="Open Sans"/>
                <a:ea typeface="Open Sans"/>
                <a:cs typeface="Open Sans"/>
                <a:sym typeface="Open Sans"/>
              </a:rPr>
              <a:t>If the document's similarity score meets or exceeds the similarity threshold for query, finalize and return the document</a:t>
            </a:r>
            <a:endParaRPr b="0" i="0" sz="12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i="0" lang="en-US" sz="1200" u="none" cap="none" strike="noStrike">
                <a:solidFill>
                  <a:schemeClr val="dk1"/>
                </a:solidFill>
                <a:latin typeface="Open Sans"/>
                <a:ea typeface="Open Sans"/>
                <a:cs typeface="Open Sans"/>
                <a:sym typeface="Open Sans"/>
              </a:rPr>
              <a:t>Continue Refinement: </a:t>
            </a:r>
            <a:r>
              <a:rPr b="0" i="0" lang="en-US" sz="1200" u="none" cap="none" strike="noStrike">
                <a:solidFill>
                  <a:schemeClr val="dk1"/>
                </a:solidFill>
                <a:latin typeface="Open Sans"/>
                <a:ea typeface="Open Sans"/>
                <a:cs typeface="Open Sans"/>
                <a:sym typeface="Open Sans"/>
              </a:rPr>
              <a:t>Refine the document by reiterating generation and assessment steps until it meets the threshold or the process is manually stopped</a:t>
            </a:r>
            <a:endParaRPr b="0" i="0" sz="900" u="none" cap="none" strike="noStrike">
              <a:solidFill>
                <a:srgbClr val="000000"/>
              </a:solidFill>
              <a:latin typeface="Open Sans"/>
              <a:ea typeface="Open Sans"/>
              <a:cs typeface="Open Sans"/>
              <a:sym typeface="Open Sans"/>
            </a:endParaRPr>
          </a:p>
        </p:txBody>
      </p:sp>
      <p:sp>
        <p:nvSpPr>
          <p:cNvPr id="186" name="Google Shape;186;g2c2f572932f_0_0"/>
          <p:cNvSpPr txBox="1"/>
          <p:nvPr/>
        </p:nvSpPr>
        <p:spPr>
          <a:xfrm>
            <a:off x="6128700" y="1213725"/>
            <a:ext cx="27279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highlight>
                  <a:srgbClr val="F7F7F7"/>
                </a:highlight>
                <a:latin typeface="Encode Sans"/>
                <a:ea typeface="Encode Sans"/>
                <a:cs typeface="Encode Sans"/>
                <a:sym typeface="Encode Sans"/>
              </a:rPr>
              <a:t>prompt = </a:t>
            </a:r>
            <a:r>
              <a:rPr b="0" i="0" lang="en-US" sz="1200" u="none" cap="none" strike="noStrike">
                <a:solidFill>
                  <a:srgbClr val="A31515"/>
                </a:solidFill>
                <a:highlight>
                  <a:srgbClr val="F7F7F7"/>
                </a:highlight>
                <a:latin typeface="Encode Sans"/>
                <a:ea typeface="Encode Sans"/>
                <a:cs typeface="Encode Sans"/>
                <a:sym typeface="Encode Sans"/>
              </a:rPr>
              <a:t>"Create a new document based on the following information:\n"</a:t>
            </a:r>
            <a:endParaRPr b="0" i="0" sz="1200" u="none" cap="none" strike="noStrike">
              <a:solidFill>
                <a:srgbClr val="000000"/>
              </a:solidFill>
              <a:highlight>
                <a:srgbClr val="F7F7F7"/>
              </a:highlight>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highlight>
                  <a:srgbClr val="F7F7F7"/>
                </a:highlight>
                <a:latin typeface="Encode Sans"/>
                <a:ea typeface="Encode Sans"/>
                <a:cs typeface="Encode Sans"/>
                <a:sym typeface="Encode Sans"/>
              </a:rPr>
              <a:t>template = </a:t>
            </a:r>
            <a:r>
              <a:rPr b="0" i="0" lang="en-US" sz="1200" u="none" cap="none" strike="noStrike">
                <a:solidFill>
                  <a:srgbClr val="A31515"/>
                </a:solidFill>
                <a:highlight>
                  <a:srgbClr val="F7F7F7"/>
                </a:highlight>
                <a:latin typeface="Encode Sans"/>
                <a:ea typeface="Encode Sans"/>
                <a:cs typeface="Encode Sans"/>
                <a:sym typeface="Encode Sans"/>
              </a:rPr>
              <a:t>"Title: [Title of the document]\nLearning Objectives: [Main learning objectives]\nSection1: [….]\nSection2: [….]”</a:t>
            </a:r>
            <a:endParaRPr b="0" i="0" sz="12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highlight>
                <a:srgbClr val="F7F7F7"/>
              </a:highlight>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highlight>
                  <a:srgbClr val="F7F7F7"/>
                </a:highlight>
                <a:latin typeface="Encode Sans"/>
                <a:ea typeface="Encode Sans"/>
                <a:cs typeface="Encode Sans"/>
                <a:sym typeface="Encode Sans"/>
              </a:rPr>
              <a:t>new_document_info = generate_gpt3_response(prompt + template)</a:t>
            </a:r>
            <a:endParaRPr b="0" i="0" sz="1200" u="none" cap="none" strike="noStrike">
              <a:solidFill>
                <a:srgbClr val="000000"/>
              </a:solidFill>
              <a:latin typeface="Encode Sans"/>
              <a:ea typeface="Encode Sans"/>
              <a:cs typeface="Encode Sans"/>
              <a:sym typeface="Encode Sans"/>
            </a:endParaRPr>
          </a:p>
        </p:txBody>
      </p:sp>
      <p:sp>
        <p:nvSpPr>
          <p:cNvPr id="187" name="Google Shape;187;g2c2f572932f_0_0"/>
          <p:cNvSpPr/>
          <p:nvPr/>
        </p:nvSpPr>
        <p:spPr>
          <a:xfrm>
            <a:off x="5261988" y="2154975"/>
            <a:ext cx="866700" cy="2415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447922" y="26385"/>
            <a:ext cx="8197109" cy="854149"/>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Evaluation – Performance Statistics</a:t>
            </a:r>
            <a:endParaRPr/>
          </a:p>
        </p:txBody>
      </p:sp>
      <p:sp>
        <p:nvSpPr>
          <p:cNvPr id="193" name="Google Shape;193;p25"/>
          <p:cNvSpPr txBox="1"/>
          <p:nvPr>
            <p:ph idx="1" type="body"/>
          </p:nvPr>
        </p:nvSpPr>
        <p:spPr>
          <a:xfrm>
            <a:off x="447923" y="3476625"/>
            <a:ext cx="8197114" cy="993775"/>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pic>
        <p:nvPicPr>
          <p:cNvPr descr="A table with numbers and text&#10;&#10;Description automatically generated" id="194" name="Google Shape;194;p25"/>
          <p:cNvPicPr preferRelativeResize="0"/>
          <p:nvPr/>
        </p:nvPicPr>
        <p:blipFill rotWithShape="1">
          <a:blip r:embed="rId3">
            <a:alphaModFix/>
          </a:blip>
          <a:srcRect b="0" l="0" r="0" t="0"/>
          <a:stretch/>
        </p:blipFill>
        <p:spPr>
          <a:xfrm>
            <a:off x="660276" y="1089025"/>
            <a:ext cx="7772400" cy="2387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447922" y="26385"/>
            <a:ext cx="8382811"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2600"/>
              <a:t>Evaluation -2: Human Judgement and Feedback</a:t>
            </a:r>
            <a:endParaRPr/>
          </a:p>
        </p:txBody>
      </p:sp>
      <p:pic>
        <p:nvPicPr>
          <p:cNvPr descr="A screenshot of a computer&#10;&#10;Description automatically generated" id="200" name="Google Shape;200;p26"/>
          <p:cNvPicPr preferRelativeResize="0"/>
          <p:nvPr/>
        </p:nvPicPr>
        <p:blipFill rotWithShape="1">
          <a:blip r:embed="rId3">
            <a:alphaModFix/>
          </a:blip>
          <a:srcRect b="0" l="0" r="0" t="0"/>
          <a:stretch/>
        </p:blipFill>
        <p:spPr>
          <a:xfrm>
            <a:off x="447922" y="1058333"/>
            <a:ext cx="8197108" cy="39962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u="sng">
                <a:solidFill>
                  <a:schemeClr val="hlink"/>
                </a:solidFill>
                <a:hlinkClick r:id="rId3"/>
              </a:rPr>
              <a:t>Github repo </a:t>
            </a:r>
            <a:r>
              <a:rPr lang="en-US"/>
              <a:t>for some illustrative code, additional readings, and toy data.</a:t>
            </a:r>
            <a:endParaRPr/>
          </a:p>
        </p:txBody>
      </p:sp>
      <p:sp>
        <p:nvSpPr>
          <p:cNvPr id="206" name="Google Shape;206;p27"/>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Code Demo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b9b788307d_0_71"/>
          <p:cNvSpPr txBox="1"/>
          <p:nvPr>
            <p:ph idx="1" type="body"/>
          </p:nvPr>
        </p:nvSpPr>
        <p:spPr>
          <a:xfrm>
            <a:off x="560675" y="1305225"/>
            <a:ext cx="7734900" cy="2365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400"/>
              <a:buNone/>
            </a:pPr>
            <a:r>
              <a:rPr b="0" lang="en-US" sz="1800">
                <a:solidFill>
                  <a:schemeClr val="dk1"/>
                </a:solidFill>
              </a:rPr>
              <a:t>1. Review the first six weeks’ materials.</a:t>
            </a:r>
            <a:endParaRPr/>
          </a:p>
          <a:p>
            <a:pPr indent="0" lvl="0" marL="0" rtl="0" algn="l">
              <a:lnSpc>
                <a:spcPct val="115000"/>
              </a:lnSpc>
              <a:spcBef>
                <a:spcPts val="0"/>
              </a:spcBef>
              <a:spcAft>
                <a:spcPts val="0"/>
              </a:spcAft>
              <a:buSzPts val="2400"/>
              <a:buNone/>
            </a:pPr>
            <a:r>
              <a:rPr b="0" lang="en-US" sz="1800">
                <a:solidFill>
                  <a:schemeClr val="dk1"/>
                </a:solidFill>
              </a:rPr>
              <a:t>2. Particularly if you do not have time to try out the codes and programs, please use this time to do so.</a:t>
            </a:r>
            <a:endParaRPr/>
          </a:p>
          <a:p>
            <a:pPr indent="0" lvl="0" marL="0" rtl="0" algn="l">
              <a:lnSpc>
                <a:spcPct val="115000"/>
              </a:lnSpc>
              <a:spcBef>
                <a:spcPts val="0"/>
              </a:spcBef>
              <a:spcAft>
                <a:spcPts val="0"/>
              </a:spcAft>
              <a:buSzPts val="2400"/>
              <a:buNone/>
            </a:pPr>
            <a:r>
              <a:rPr b="0" lang="en-US" sz="1800">
                <a:solidFill>
                  <a:schemeClr val="dk1"/>
                </a:solidFill>
              </a:rPr>
              <a:t>3. Catch up on additional readings.</a:t>
            </a:r>
            <a:endParaRPr/>
          </a:p>
          <a:p>
            <a:pPr indent="0" lvl="0" marL="0" rtl="0" algn="l">
              <a:lnSpc>
                <a:spcPct val="115000"/>
              </a:lnSpc>
              <a:spcBef>
                <a:spcPts val="0"/>
              </a:spcBef>
              <a:spcAft>
                <a:spcPts val="0"/>
              </a:spcAft>
              <a:buSzPts val="2400"/>
              <a:buNone/>
            </a:pPr>
            <a:r>
              <a:rPr b="0" lang="en-US" sz="1800">
                <a:solidFill>
                  <a:schemeClr val="dk1"/>
                </a:solidFill>
              </a:rPr>
              <a:t>4. Prepare for the session after Spring Break</a:t>
            </a:r>
            <a:endParaRPr sz="1800"/>
          </a:p>
        </p:txBody>
      </p:sp>
      <p:sp>
        <p:nvSpPr>
          <p:cNvPr id="212" name="Google Shape;212;g2b9b788307d_0_71"/>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US"/>
              <a:t>Assignment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10"/>
          <p:cNvSpPr txBox="1"/>
          <p:nvPr>
            <p:ph type="title"/>
          </p:nvPr>
        </p:nvSpPr>
        <p:spPr>
          <a:xfrm>
            <a:off x="447922" y="542260"/>
            <a:ext cx="8197109" cy="477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3000"/>
              <a:buFont typeface="Encode Sans Black"/>
              <a:buNone/>
            </a:pPr>
            <a:r>
              <a:rPr lang="en-US"/>
              <a:t>Overview of today</a:t>
            </a:r>
            <a:endParaRPr/>
          </a:p>
        </p:txBody>
      </p:sp>
      <p:sp>
        <p:nvSpPr>
          <p:cNvPr id="34" name="Google Shape;34;p10"/>
          <p:cNvSpPr txBox="1"/>
          <p:nvPr>
            <p:ph idx="1" type="body"/>
          </p:nvPr>
        </p:nvSpPr>
        <p:spPr>
          <a:xfrm>
            <a:off x="447675" y="1304925"/>
            <a:ext cx="8197850" cy="2947407"/>
          </a:xfrm>
          <a:prstGeom prst="rect">
            <a:avLst/>
          </a:prstGeom>
          <a:noFill/>
          <a:ln>
            <a:noFill/>
          </a:ln>
        </p:spPr>
        <p:txBody>
          <a:bodyPr anchorCtr="0" anchor="t" bIns="34275" lIns="68575" spcFirstLastPara="1" rIns="68575" wrap="square" tIns="34275">
            <a:noAutofit/>
          </a:bodyPr>
          <a:lstStyle/>
          <a:p>
            <a:pPr indent="-385763" lvl="0" marL="385763" rtl="0" algn="l">
              <a:lnSpc>
                <a:spcPct val="100000"/>
              </a:lnSpc>
              <a:spcBef>
                <a:spcPts val="480"/>
              </a:spcBef>
              <a:spcAft>
                <a:spcPts val="0"/>
              </a:spcAft>
              <a:buSzPts val="2400"/>
              <a:buFont typeface="Calibri"/>
              <a:buAutoNum type="arabicPeriod"/>
            </a:pPr>
            <a:r>
              <a:rPr lang="en-US"/>
              <a:t>Sentiment analysis performed by LLMs</a:t>
            </a:r>
            <a:endParaRPr/>
          </a:p>
          <a:p>
            <a:pPr indent="-385763" lvl="0" marL="385763" rtl="0" algn="l">
              <a:lnSpc>
                <a:spcPct val="100000"/>
              </a:lnSpc>
              <a:spcBef>
                <a:spcPts val="480"/>
              </a:spcBef>
              <a:spcAft>
                <a:spcPts val="0"/>
              </a:spcAft>
              <a:buSzPts val="2400"/>
              <a:buFont typeface="Calibri"/>
              <a:buAutoNum type="arabicPeriod"/>
            </a:pPr>
            <a:r>
              <a:rPr lang="en-US"/>
              <a:t>RADAR for personalized search and content generation</a:t>
            </a:r>
            <a:endParaRPr/>
          </a:p>
          <a:p>
            <a:pPr indent="-385763" lvl="0" marL="385763" rtl="0" algn="l">
              <a:lnSpc>
                <a:spcPct val="100000"/>
              </a:lnSpc>
              <a:spcBef>
                <a:spcPts val="480"/>
              </a:spcBef>
              <a:spcAft>
                <a:spcPts val="0"/>
              </a:spcAft>
              <a:buSzPts val="2400"/>
              <a:buFont typeface="Calibri"/>
              <a:buAutoNum type="arabicPeriod"/>
            </a:pPr>
            <a:r>
              <a:rPr lang="en-US"/>
              <a:t>Model evaluation </a:t>
            </a:r>
            <a:endParaRPr/>
          </a:p>
          <a:p>
            <a:pPr indent="-233363" lvl="0" marL="385763" rtl="0" algn="l">
              <a:lnSpc>
                <a:spcPct val="100000"/>
              </a:lnSpc>
              <a:spcBef>
                <a:spcPts val="480"/>
              </a:spcBef>
              <a:spcAft>
                <a:spcPts val="0"/>
              </a:spcAft>
              <a:buSzPts val="2400"/>
              <a:buFont typeface="Calibri"/>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2"/>
          <p:cNvSpPr txBox="1"/>
          <p:nvPr>
            <p:ph type="title"/>
          </p:nvPr>
        </p:nvSpPr>
        <p:spPr>
          <a:xfrm>
            <a:off x="580017" y="150359"/>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Sentiment Analysis</a:t>
            </a:r>
            <a:endParaRPr/>
          </a:p>
        </p:txBody>
      </p:sp>
      <p:sp>
        <p:nvSpPr>
          <p:cNvPr id="40" name="Google Shape;40;p12"/>
          <p:cNvSpPr/>
          <p:nvPr/>
        </p:nvSpPr>
        <p:spPr>
          <a:xfrm>
            <a:off x="2350294" y="1689542"/>
            <a:ext cx="6858000" cy="830966"/>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br>
              <a:rPr b="0" i="0" lang="en-US" sz="1350" u="none" cap="none" strike="noStrike">
                <a:solidFill>
                  <a:schemeClr val="dk1"/>
                </a:solidFill>
                <a:latin typeface="Arial"/>
                <a:ea typeface="Arial"/>
                <a:cs typeface="Arial"/>
                <a:sym typeface="Arial"/>
              </a:rPr>
            </a:br>
            <a:endParaRPr b="0" i="0" sz="1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525"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41" name="Google Shape;41;p12"/>
          <p:cNvSpPr txBox="1"/>
          <p:nvPr/>
        </p:nvSpPr>
        <p:spPr>
          <a:xfrm>
            <a:off x="580017" y="1243565"/>
            <a:ext cx="8102664" cy="2829975"/>
          </a:xfrm>
          <a:prstGeom prst="rect">
            <a:avLst/>
          </a:prstGeom>
          <a:noFill/>
          <a:ln>
            <a:noFill/>
          </a:ln>
        </p:spPr>
        <p:txBody>
          <a:bodyPr anchorCtr="0" anchor="t" bIns="34275" lIns="68550" spcFirstLastPara="1" rIns="68550" wrap="square" tIns="34275">
            <a:spAutoFit/>
          </a:bodyPr>
          <a:lstStyle/>
          <a:p>
            <a:pPr indent="0" lvl="0" marL="0" marR="0" rtl="0" algn="l">
              <a:lnSpc>
                <a:spcPct val="115000"/>
              </a:lnSpc>
              <a:spcBef>
                <a:spcPts val="0"/>
              </a:spcBef>
              <a:spcAft>
                <a:spcPts val="0"/>
              </a:spcAft>
              <a:buClr>
                <a:srgbClr val="000000"/>
              </a:buClr>
              <a:buSzPts val="1000"/>
              <a:buFont typeface="Arial"/>
              <a:buNone/>
            </a:pPr>
            <a:br>
              <a:rPr b="0" i="0" lang="en-US" sz="1200" u="none" cap="none" strike="noStrike">
                <a:solidFill>
                  <a:schemeClr val="accent3"/>
                </a:solidFill>
                <a:latin typeface="Arial"/>
                <a:ea typeface="Arial"/>
                <a:cs typeface="Arial"/>
                <a:sym typeface="Arial"/>
              </a:rPr>
            </a:br>
            <a:r>
              <a:rPr b="0" i="0" lang="en-US" sz="1200" u="none" cap="none" strike="noStrike">
                <a:solidFill>
                  <a:srgbClr val="666666"/>
                </a:solidFill>
                <a:latin typeface="Times New Roman"/>
                <a:ea typeface="Times New Roman"/>
                <a:cs typeface="Times New Roman"/>
                <a:sym typeface="Times New Roman"/>
              </a:rPr>
              <a:t>prompt_base = f"""</a:t>
            </a:r>
            <a:endParaRPr b="0" i="0" sz="12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000"/>
              <a:buFont typeface="Arial"/>
              <a:buNone/>
            </a:pPr>
            <a:r>
              <a:rPr b="0" i="0" lang="en-US" sz="1200" u="none" cap="none" strike="noStrike">
                <a:solidFill>
                  <a:srgbClr val="666666"/>
                </a:solidFill>
                <a:latin typeface="Calibri"/>
                <a:ea typeface="Calibri"/>
                <a:cs typeface="Calibri"/>
                <a:sym typeface="Calibri"/>
              </a:rPr>
              <a:t>Act as a policy researcher, you will classify the sentiment in the interviews of educational policy stakeholders as: “Positive”, “Negative”, or “Neutral”. Here is a statement from a policy stakeholder: </a:t>
            </a:r>
            <a:endParaRPr b="0" i="0" sz="12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000"/>
              <a:buFont typeface="Arial"/>
              <a:buNone/>
            </a:pPr>
            <a:r>
              <a:rPr b="0" i="0" lang="en-US" sz="1200" u="none" cap="none" strike="noStrike">
                <a:solidFill>
                  <a:srgbClr val="666666"/>
                </a:solidFill>
                <a:latin typeface="Calibri"/>
                <a:ea typeface="Calibri"/>
                <a:cs typeface="Calibri"/>
                <a:sym typeface="Calibri"/>
              </a:rPr>
              <a:t>[TextGoHere]</a:t>
            </a:r>
            <a:endParaRPr b="0" i="0" sz="12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000"/>
              <a:buFont typeface="Arial"/>
              <a:buNone/>
            </a:pPr>
            <a:r>
              <a:rPr b="0" i="0" lang="en-US" sz="1200" u="none" cap="none" strike="noStrike">
                <a:solidFill>
                  <a:srgbClr val="666666"/>
                </a:solidFill>
                <a:latin typeface="Calibri"/>
                <a:ea typeface="Calibri"/>
                <a:cs typeface="Calibri"/>
                <a:sym typeface="Calibri"/>
              </a:rPr>
              <a:t>To warrant “Positive” sentiment, the statement has to: (1) include the interviewee’s satisfaction about an educational policy (policies) and program(s), or (2) express an enhancement or potential to enhance the quality or equity of student learning or school system, or (3) identify an improvement from past practice. To warrant “Negative”, the statement describes the interviewees’ dissatisfactions, or identifies problems/issues/challenges, or suggests areas needed for further improvement. When the interviewee just states the fact without expressing either positive or negative sentiment, you can classify as “neutral”. When multiple sentiments are observed in one statement, identify the most prevailing sentiment. Explain your reasoning for your analysis."""</a:t>
            </a:r>
            <a:br>
              <a:rPr b="0" i="0" lang="en-US" sz="1200" u="none" cap="none" strike="noStrike">
                <a:solidFill>
                  <a:schemeClr val="accent3"/>
                </a:solidFill>
                <a:latin typeface="Arial"/>
                <a:ea typeface="Arial"/>
                <a:cs typeface="Arial"/>
                <a:sym typeface="Arial"/>
              </a:rPr>
            </a:br>
            <a:endParaRPr b="0" i="0" sz="1200" u="none" cap="none" strike="noStrike">
              <a:solidFill>
                <a:schemeClr val="accent3"/>
              </a:solidFill>
              <a:latin typeface="Arial"/>
              <a:ea typeface="Arial"/>
              <a:cs typeface="Arial"/>
              <a:sym typeface="Arial"/>
            </a:endParaRPr>
          </a:p>
        </p:txBody>
      </p:sp>
      <p:sp>
        <p:nvSpPr>
          <p:cNvPr id="42" name="Google Shape;42;p12"/>
          <p:cNvSpPr txBox="1"/>
          <p:nvPr/>
        </p:nvSpPr>
        <p:spPr>
          <a:xfrm>
            <a:off x="658811" y="1165442"/>
            <a:ext cx="2437072" cy="23080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Domain-specific definition of sentiment</a:t>
            </a:r>
            <a:endParaRPr b="0" i="0" sz="1050" u="none" cap="none" strike="noStrike">
              <a:solidFill>
                <a:srgbClr val="000000"/>
              </a:solidFill>
              <a:latin typeface="Arial"/>
              <a:ea typeface="Arial"/>
              <a:cs typeface="Arial"/>
              <a:sym typeface="Arial"/>
            </a:endParaRPr>
          </a:p>
        </p:txBody>
      </p:sp>
      <p:sp>
        <p:nvSpPr>
          <p:cNvPr id="43" name="Google Shape;43;p12"/>
          <p:cNvSpPr txBox="1"/>
          <p:nvPr/>
        </p:nvSpPr>
        <p:spPr>
          <a:xfrm>
            <a:off x="580017" y="3900324"/>
            <a:ext cx="460533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Lexical-based sentiment analysis:</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nltk.sentiment.vader package in Python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3"/>
          <p:cNvSpPr txBox="1"/>
          <p:nvPr>
            <p:ph type="title"/>
          </p:nvPr>
        </p:nvSpPr>
        <p:spPr>
          <a:xfrm>
            <a:off x="637167" y="240533"/>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Sentiment Analysis</a:t>
            </a:r>
            <a:endParaRPr/>
          </a:p>
        </p:txBody>
      </p:sp>
      <p:sp>
        <p:nvSpPr>
          <p:cNvPr id="49" name="Google Shape;49;p13"/>
          <p:cNvSpPr/>
          <p:nvPr/>
        </p:nvSpPr>
        <p:spPr>
          <a:xfrm>
            <a:off x="2350294" y="1689542"/>
            <a:ext cx="6858000" cy="830966"/>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br>
              <a:rPr b="0" i="0" lang="en-US" sz="1350" u="none" cap="none" strike="noStrike">
                <a:solidFill>
                  <a:schemeClr val="dk1"/>
                </a:solidFill>
                <a:latin typeface="Arial"/>
                <a:ea typeface="Arial"/>
                <a:cs typeface="Arial"/>
                <a:sym typeface="Arial"/>
              </a:rPr>
            </a:br>
            <a:endParaRPr b="0" i="0" sz="1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525"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0" name="Google Shape;50;p13"/>
          <p:cNvSpPr txBox="1"/>
          <p:nvPr/>
        </p:nvSpPr>
        <p:spPr>
          <a:xfrm>
            <a:off x="978195" y="3744869"/>
            <a:ext cx="5924550" cy="388982"/>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Times"/>
                <a:ea typeface="Times"/>
                <a:cs typeface="Times"/>
                <a:sym typeface="Times"/>
              </a:rPr>
              <a:t>GPT-4 is doing much better job than lexicon-based approach.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Times"/>
                <a:ea typeface="Times"/>
                <a:cs typeface="Times"/>
                <a:sym typeface="Times"/>
              </a:rPr>
              <a:t>Agarwal et al. [2019] saw 𝜅 = 0.44 for news sentiment</a:t>
            </a:r>
            <a:endParaRPr b="0" i="0" sz="1050" u="none" cap="none" strike="noStrike">
              <a:solidFill>
                <a:schemeClr val="dk1"/>
              </a:solidFill>
              <a:latin typeface="Arial"/>
              <a:ea typeface="Arial"/>
              <a:cs typeface="Arial"/>
              <a:sym typeface="Arial"/>
            </a:endParaRPr>
          </a:p>
        </p:txBody>
      </p:sp>
      <p:graphicFrame>
        <p:nvGraphicFramePr>
          <p:cNvPr id="51" name="Google Shape;51;p13"/>
          <p:cNvGraphicFramePr/>
          <p:nvPr/>
        </p:nvGraphicFramePr>
        <p:xfrm>
          <a:off x="978195" y="1598831"/>
          <a:ext cx="3000000" cy="3000000"/>
        </p:xfrm>
        <a:graphic>
          <a:graphicData uri="http://schemas.openxmlformats.org/drawingml/2006/table">
            <a:tbl>
              <a:tblPr>
                <a:noFill/>
                <a:tableStyleId>{D9260AB0-07E3-49DA-AEBE-2F4D5798FBAB}</a:tableStyleId>
              </a:tblPr>
              <a:tblGrid>
                <a:gridCol w="657850"/>
                <a:gridCol w="574675"/>
                <a:gridCol w="539125"/>
                <a:gridCol w="552450"/>
                <a:gridCol w="561975"/>
                <a:gridCol w="571500"/>
                <a:gridCol w="590550"/>
                <a:gridCol w="647700"/>
                <a:gridCol w="552450"/>
                <a:gridCol w="676275"/>
              </a:tblGrid>
              <a:tr h="2381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gridSpan="3">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GPT-4 →</a:t>
                      </a:r>
                      <a:endParaRPr sz="1200" u="none" cap="none" strike="noStrike">
                        <a:latin typeface="Times New Roman"/>
                        <a:ea typeface="Times New Roman"/>
                        <a:cs typeface="Times New Roman"/>
                        <a:sym typeface="Times New Roman"/>
                      </a:endParaRPr>
                    </a:p>
                  </a:txBody>
                  <a:tcPr marT="12700" marB="63500" marR="12700" marL="12700" anchor="ctr"/>
                </a:tc>
                <a:tc hMerge="1"/>
                <a:tc hMerge="1"/>
                <a:tc gridSpan="3">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Lexicon →</a:t>
                      </a:r>
                      <a:endParaRPr sz="1200" u="none" cap="none" strike="noStrike">
                        <a:latin typeface="Times New Roman"/>
                        <a:ea typeface="Times New Roman"/>
                        <a:cs typeface="Times New Roman"/>
                        <a:sym typeface="Times New Roman"/>
                      </a:endParaRPr>
                    </a:p>
                  </a:txBody>
                  <a:tcPr marT="12700" marB="63500" marR="12700" marL="12700" anchor="ctr"/>
                </a:tc>
                <a:tc hMerge="1"/>
                <a:tc hMerge="1"/>
                <a:tc gridSpan="3">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Performance Metrics</a:t>
                      </a:r>
                      <a:endParaRPr sz="1200" u="none" cap="none" strike="noStrike">
                        <a:latin typeface="Times New Roman"/>
                        <a:ea typeface="Times New Roman"/>
                        <a:cs typeface="Times New Roman"/>
                        <a:sym typeface="Times New Roman"/>
                      </a:endParaRPr>
                    </a:p>
                  </a:txBody>
                  <a:tcPr marT="12700" marB="63500" marR="12700" marL="12700" anchor="ctr"/>
                </a:tc>
                <a:tc hMerge="1"/>
                <a:tc hMerge="1"/>
              </a:tr>
              <a:tr h="3143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Human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Accuracy</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Cohen's κ</a:t>
                      </a:r>
                      <a:endParaRPr sz="1200" u="none" cap="none" strike="noStrike">
                        <a:latin typeface="Times New Roman"/>
                        <a:ea typeface="Times New Roman"/>
                        <a:cs typeface="Times New Roman"/>
                        <a:sym typeface="Times New Roman"/>
                      </a:endParaRPr>
                    </a:p>
                  </a:txBody>
                  <a:tcPr marT="12700" marB="63500" marR="12700" marL="12700" anchor="ctr"/>
                </a:tc>
              </a:tr>
              <a:tr h="3143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218</a:t>
                      </a:r>
                      <a:endParaRPr sz="1200" u="none" cap="none" strike="noStrike">
                        <a:latin typeface="Times New Roman"/>
                        <a:ea typeface="Times New Roman"/>
                        <a:cs typeface="Times New Roman"/>
                        <a:sym typeface="Times New Roman"/>
                      </a:endParaRPr>
                    </a:p>
                  </a:txBody>
                  <a:tcPr marT="12700" marB="63500" marR="12700" marL="12700" anchor="ctr">
                    <a:solidFill>
                      <a:srgbClr val="00B0F0"/>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4</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20</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215</a:t>
                      </a:r>
                      <a:endParaRPr sz="1200" u="none" cap="none" strike="noStrike">
                        <a:latin typeface="Times New Roman"/>
                        <a:ea typeface="Times New Roman"/>
                        <a:cs typeface="Times New Roman"/>
                        <a:sym typeface="Times New Roman"/>
                      </a:endParaRPr>
                    </a:p>
                  </a:txBody>
                  <a:tcPr marT="12700" marB="63500" marR="12700" marL="12700" anchor="ctr">
                    <a:solidFill>
                      <a:schemeClr val="accent4"/>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16</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GPT-4 vs.Human</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0.58</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0.38</a:t>
                      </a:r>
                      <a:endParaRPr sz="1200" u="none" cap="none" strike="noStrike">
                        <a:latin typeface="Times New Roman"/>
                        <a:ea typeface="Times New Roman"/>
                        <a:cs typeface="Times New Roman"/>
                        <a:sym typeface="Times New Roman"/>
                      </a:endParaRPr>
                    </a:p>
                  </a:txBody>
                  <a:tcPr marT="12700" marB="63500" marR="12700" marL="12700" anchor="ctr"/>
                </a:tc>
              </a:tr>
              <a:tr h="3143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71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322</a:t>
                      </a:r>
                      <a:endParaRPr sz="1200" u="none" cap="none" strike="noStrike">
                        <a:latin typeface="Times New Roman"/>
                        <a:ea typeface="Times New Roman"/>
                        <a:cs typeface="Times New Roman"/>
                        <a:sym typeface="Times New Roman"/>
                      </a:endParaRPr>
                    </a:p>
                  </a:txBody>
                  <a:tcPr marT="12700" marB="63500" marR="12700" marL="12700" anchor="ctr">
                    <a:solidFill>
                      <a:srgbClr val="00B0F0"/>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162</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347</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151</a:t>
                      </a:r>
                      <a:endParaRPr sz="1200" u="none" cap="none" strike="noStrike">
                        <a:latin typeface="Times New Roman"/>
                        <a:ea typeface="Times New Roman"/>
                        <a:cs typeface="Times New Roman"/>
                        <a:sym typeface="Times New Roman"/>
                      </a:endParaRPr>
                    </a:p>
                  </a:txBody>
                  <a:tcPr marT="12700" marB="63500" marR="12700" marL="12700" anchor="ctr">
                    <a:solidFill>
                      <a:schemeClr val="accent4"/>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57</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LDA vs. Human</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0.09</a:t>
                      </a:r>
                      <a:endParaRPr sz="1200" u="none" cap="none" strike="noStrike">
                        <a:latin typeface="Times New Roman"/>
                        <a:ea typeface="Times New Roman"/>
                        <a:cs typeface="Times New Roman"/>
                        <a:sym typeface="Times New Roman"/>
                      </a:endParaRPr>
                    </a:p>
                  </a:txBody>
                  <a:tcPr marT="12700" marB="63500" marR="12700" marL="12700" anchor="ctr"/>
                </a:tc>
              </a:tr>
              <a:tr h="25717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215</a:t>
                      </a:r>
                      <a:endParaRPr sz="1200" u="none" cap="none" strike="noStrike">
                        <a:latin typeface="Times New Roman"/>
                        <a:ea typeface="Times New Roman"/>
                        <a:cs typeface="Times New Roman"/>
                        <a:sym typeface="Times New Roman"/>
                      </a:endParaRPr>
                    </a:p>
                  </a:txBody>
                  <a:tcPr marT="12700" marB="63500" marR="12700" marL="12700" anchor="ctr">
                    <a:solidFill>
                      <a:srgbClr val="00B0F0"/>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405</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64</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43</a:t>
                      </a:r>
                      <a:endParaRPr sz="1200" u="none" cap="none" strike="noStrike">
                        <a:latin typeface="Times New Roman"/>
                        <a:ea typeface="Times New Roman"/>
                        <a:cs typeface="Times New Roman"/>
                        <a:sym typeface="Times New Roman"/>
                      </a:endParaRPr>
                    </a:p>
                  </a:txBody>
                  <a:tcPr marT="12700" marB="63500" marR="12700" marL="12700" anchor="ctr">
                    <a:solidFill>
                      <a:schemeClr val="accent4"/>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r>
            </a:tbl>
          </a:graphicData>
        </a:graphic>
      </p:graphicFrame>
      <p:sp>
        <p:nvSpPr>
          <p:cNvPr id="52" name="Google Shape;52;p13"/>
          <p:cNvSpPr/>
          <p:nvPr/>
        </p:nvSpPr>
        <p:spPr>
          <a:xfrm>
            <a:off x="1247774" y="1202439"/>
            <a:ext cx="5924549"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1" lang="en-US" sz="1200" u="none" cap="none" strike="noStrike">
                <a:solidFill>
                  <a:schemeClr val="dk1"/>
                </a:solidFill>
                <a:latin typeface="Arial"/>
                <a:ea typeface="Arial"/>
                <a:cs typeface="Arial"/>
                <a:sym typeface="Arial"/>
              </a:rPr>
              <a:t>Confusion Matrix and Performance Metrics for Sentiment Analysis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4"/>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
        <p:nvSpPr>
          <p:cNvPr id="58" name="Google Shape;58;p14"/>
          <p:cNvSpPr txBox="1"/>
          <p:nvPr>
            <p:ph type="title"/>
          </p:nvPr>
        </p:nvSpPr>
        <p:spPr>
          <a:xfrm>
            <a:off x="447923" y="26385"/>
            <a:ext cx="2583144"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2000"/>
              <a:t>Associating topics and sentiment</a:t>
            </a:r>
            <a:endParaRPr/>
          </a:p>
        </p:txBody>
      </p:sp>
      <p:pic>
        <p:nvPicPr>
          <p:cNvPr id="59" name="Google Shape;59;p14"/>
          <p:cNvPicPr preferRelativeResize="0"/>
          <p:nvPr/>
        </p:nvPicPr>
        <p:blipFill rotWithShape="1">
          <a:blip r:embed="rId3">
            <a:alphaModFix/>
          </a:blip>
          <a:srcRect b="0" l="0" r="0" t="0"/>
          <a:stretch/>
        </p:blipFill>
        <p:spPr>
          <a:xfrm>
            <a:off x="3158067" y="523272"/>
            <a:ext cx="5735214" cy="2346960"/>
          </a:xfrm>
          <a:prstGeom prst="rect">
            <a:avLst/>
          </a:prstGeom>
          <a:noFill/>
          <a:ln>
            <a:noFill/>
          </a:ln>
        </p:spPr>
      </p:pic>
      <p:pic>
        <p:nvPicPr>
          <p:cNvPr id="60" name="Google Shape;60;p14"/>
          <p:cNvPicPr preferRelativeResize="0"/>
          <p:nvPr/>
        </p:nvPicPr>
        <p:blipFill rotWithShape="1">
          <a:blip r:embed="rId4">
            <a:alphaModFix/>
          </a:blip>
          <a:srcRect b="0" l="0" r="725" t="0"/>
          <a:stretch/>
        </p:blipFill>
        <p:spPr>
          <a:xfrm>
            <a:off x="2309882" y="2571750"/>
            <a:ext cx="6386195" cy="25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
        <p:nvSpPr>
          <p:cNvPr id="66" name="Google Shape;66;p15"/>
          <p:cNvSpPr txBox="1"/>
          <p:nvPr>
            <p:ph type="title"/>
          </p:nvPr>
        </p:nvSpPr>
        <p:spPr>
          <a:xfrm>
            <a:off x="447922" y="26385"/>
            <a:ext cx="3963211"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Associating with outcome measures</a:t>
            </a:r>
            <a:endParaRPr/>
          </a:p>
        </p:txBody>
      </p:sp>
      <p:pic>
        <p:nvPicPr>
          <p:cNvPr descr="A table of numbers with a number of text&#10;&#10;Description automatically generated with medium confidence" id="67" name="Google Shape;67;p15"/>
          <p:cNvPicPr preferRelativeResize="0"/>
          <p:nvPr/>
        </p:nvPicPr>
        <p:blipFill rotWithShape="1">
          <a:blip r:embed="rId3">
            <a:alphaModFix/>
          </a:blip>
          <a:srcRect b="0" l="0" r="0" t="0"/>
          <a:stretch/>
        </p:blipFill>
        <p:spPr>
          <a:xfrm>
            <a:off x="4546476" y="-83583"/>
            <a:ext cx="4430881" cy="5143500"/>
          </a:xfrm>
          <a:prstGeom prst="rect">
            <a:avLst/>
          </a:prstGeom>
          <a:noFill/>
          <a:ln>
            <a:noFill/>
          </a:ln>
        </p:spPr>
      </p:pic>
      <p:sp>
        <p:nvSpPr>
          <p:cNvPr id="68" name="Google Shape;68;p15"/>
          <p:cNvSpPr txBox="1"/>
          <p:nvPr/>
        </p:nvSpPr>
        <p:spPr>
          <a:xfrm>
            <a:off x="228194" y="3165188"/>
            <a:ext cx="330240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222222"/>
                </a:solidFill>
                <a:highlight>
                  <a:srgbClr val="FFFFFF"/>
                </a:highlight>
                <a:latin typeface="Arial"/>
                <a:ea typeface="Arial"/>
                <a:cs typeface="Arial"/>
                <a:sym typeface="Arial"/>
              </a:rPr>
              <a:t>Sun, M., Liu, J., Zhu, J., &amp; LeClair, Z. (2019). Using a text-as-data approach to understand reform processes: A deep exploration of school improvement strategies. </a:t>
            </a:r>
            <a:r>
              <a:rPr b="0" i="1" lang="en-US" sz="1200" u="none" cap="none" strike="noStrike">
                <a:solidFill>
                  <a:srgbClr val="222222"/>
                </a:solidFill>
                <a:highlight>
                  <a:srgbClr val="FFFFFF"/>
                </a:highlight>
                <a:latin typeface="Arial"/>
                <a:ea typeface="Arial"/>
                <a:cs typeface="Arial"/>
                <a:sym typeface="Arial"/>
              </a:rPr>
              <a:t>Educational evaluation and policy analysis</a:t>
            </a:r>
            <a:r>
              <a:rPr b="0" i="0" lang="en-US" sz="1200" u="none" cap="none" strike="noStrike">
                <a:solidFill>
                  <a:srgbClr val="222222"/>
                </a:solidFill>
                <a:highlight>
                  <a:srgbClr val="FFFFFF"/>
                </a:highlight>
                <a:latin typeface="Arial"/>
                <a:ea typeface="Arial"/>
                <a:cs typeface="Arial"/>
                <a:sym typeface="Arial"/>
              </a:rPr>
              <a:t>, </a:t>
            </a:r>
            <a:r>
              <a:rPr b="0" i="1" lang="en-US" sz="1200" u="none" cap="none" strike="noStrike">
                <a:solidFill>
                  <a:srgbClr val="222222"/>
                </a:solidFill>
                <a:highlight>
                  <a:srgbClr val="FFFFFF"/>
                </a:highlight>
                <a:latin typeface="Arial"/>
                <a:ea typeface="Arial"/>
                <a:cs typeface="Arial"/>
                <a:sym typeface="Arial"/>
              </a:rPr>
              <a:t>41</a:t>
            </a:r>
            <a:r>
              <a:rPr b="0" i="0" lang="en-US" sz="1200" u="none" cap="none" strike="noStrike">
                <a:solidFill>
                  <a:srgbClr val="222222"/>
                </a:solidFill>
                <a:highlight>
                  <a:srgbClr val="FFFFFF"/>
                </a:highlight>
                <a:latin typeface="Arial"/>
                <a:ea typeface="Arial"/>
                <a:cs typeface="Arial"/>
                <a:sym typeface="Arial"/>
              </a:rPr>
              <a:t>(4), 510-536.</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idx="1" type="body"/>
          </p:nvPr>
        </p:nvSpPr>
        <p:spPr>
          <a:xfrm>
            <a:off x="447917" y="1110008"/>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b="0" lang="en-US" sz="2000">
                <a:latin typeface="Open Sans"/>
                <a:ea typeface="Open Sans"/>
                <a:cs typeface="Open Sans"/>
                <a:sym typeface="Open Sans"/>
              </a:rPr>
              <a:t>Generative AI’s excitement centers on “Personalization” and “Adaptivity”, which leads to efficiency in teaching and learning.</a:t>
            </a:r>
            <a:endParaRPr sz="2000"/>
          </a:p>
          <a:p>
            <a:pPr indent="-381000" lvl="0" marL="457200" marR="0" rtl="0" algn="l">
              <a:lnSpc>
                <a:spcPct val="100000"/>
              </a:lnSpc>
              <a:spcBef>
                <a:spcPts val="480"/>
              </a:spcBef>
              <a:spcAft>
                <a:spcPts val="0"/>
              </a:spcAft>
              <a:buClr>
                <a:srgbClr val="191300"/>
              </a:buClr>
              <a:buSzPts val="2400"/>
              <a:buFont typeface="Merriweather Sans"/>
              <a:buChar char="&gt;"/>
            </a:pPr>
            <a:r>
              <a:rPr b="0" lang="en-US" sz="2000">
                <a:latin typeface="Open Sans"/>
                <a:ea typeface="Open Sans"/>
                <a:cs typeface="Open Sans"/>
                <a:sym typeface="Open Sans"/>
              </a:rPr>
              <a:t>To achieve this, needs tons of data analytics.</a:t>
            </a:r>
            <a:endParaRPr/>
          </a:p>
          <a:p>
            <a:pPr indent="-381000" lvl="0" marL="457200" marR="0" rtl="0" algn="l">
              <a:lnSpc>
                <a:spcPct val="100000"/>
              </a:lnSpc>
              <a:spcBef>
                <a:spcPts val="480"/>
              </a:spcBef>
              <a:spcAft>
                <a:spcPts val="0"/>
              </a:spcAft>
              <a:buClr>
                <a:srgbClr val="191300"/>
              </a:buClr>
              <a:buSzPts val="2400"/>
              <a:buFont typeface="Merriweather Sans"/>
              <a:buChar char="&gt;"/>
            </a:pPr>
            <a:r>
              <a:rPr b="0" lang="en-US" sz="2000"/>
              <a:t>Let’s use Colleague.AI as a demo to see the problem space</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sz="2000"/>
              <a:t>Brainstorm: Decompose this task, what components do you need to personalize the recommendation?</a:t>
            </a:r>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sz="2000">
              <a:latin typeface="Open Sans"/>
              <a:ea typeface="Open Sans"/>
              <a:cs typeface="Open Sans"/>
              <a:sym typeface="Open Sans"/>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sz="2000"/>
          </a:p>
        </p:txBody>
      </p:sp>
      <p:sp>
        <p:nvSpPr>
          <p:cNvPr id="74" name="Google Shape;74;p3"/>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AI’s Use in Education: Motivate Today’s Topic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idx="1" type="body"/>
          </p:nvPr>
        </p:nvSpPr>
        <p:spPr>
          <a:xfrm>
            <a:off x="447923" y="1000418"/>
            <a:ext cx="8197200" cy="744009"/>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b="0" lang="en-US" sz="1600">
                <a:latin typeface="Open Sans"/>
                <a:ea typeface="Open Sans"/>
                <a:cs typeface="Open Sans"/>
                <a:sym typeface="Open Sans"/>
              </a:rPr>
              <a:t>Keep in mind the goal: “Personalization”, “Adaptivity”, “High Quality”, and “Relevance” or “Accuracy”. </a:t>
            </a:r>
            <a:endParaRPr sz="1600"/>
          </a:p>
        </p:txBody>
      </p:sp>
      <p:sp>
        <p:nvSpPr>
          <p:cNvPr id="80" name="Google Shape;80;p4"/>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AI’s Use in Education: Motivate Today’s Topic </a:t>
            </a:r>
            <a:endParaRPr/>
          </a:p>
        </p:txBody>
      </p:sp>
      <p:sp>
        <p:nvSpPr>
          <p:cNvPr id="81" name="Google Shape;81;p4"/>
          <p:cNvSpPr/>
          <p:nvPr/>
        </p:nvSpPr>
        <p:spPr>
          <a:xfrm>
            <a:off x="990600" y="2302932"/>
            <a:ext cx="1490100" cy="694200"/>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txBox="1"/>
          <p:nvPr/>
        </p:nvSpPr>
        <p:spPr>
          <a:xfrm>
            <a:off x="1110519" y="2452384"/>
            <a:ext cx="13773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Teacher needs</a:t>
            </a:r>
            <a:endParaRPr b="0" i="0" sz="1400" u="none" cap="none" strike="noStrike">
              <a:solidFill>
                <a:srgbClr val="000000"/>
              </a:solidFill>
              <a:latin typeface="Arial"/>
              <a:ea typeface="Arial"/>
              <a:cs typeface="Arial"/>
              <a:sym typeface="Arial"/>
            </a:endParaRPr>
          </a:p>
        </p:txBody>
      </p:sp>
      <p:sp>
        <p:nvSpPr>
          <p:cNvPr id="83" name="Google Shape;83;p4"/>
          <p:cNvSpPr/>
          <p:nvPr/>
        </p:nvSpPr>
        <p:spPr>
          <a:xfrm>
            <a:off x="937036" y="3203432"/>
            <a:ext cx="1490133" cy="694267"/>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
          <p:cNvSpPr txBox="1"/>
          <p:nvPr/>
        </p:nvSpPr>
        <p:spPr>
          <a:xfrm>
            <a:off x="1029072" y="3388209"/>
            <a:ext cx="13388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Student needs</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2983206" y="2810876"/>
            <a:ext cx="1490133" cy="694267"/>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
          <p:cNvSpPr txBox="1"/>
          <p:nvPr/>
        </p:nvSpPr>
        <p:spPr>
          <a:xfrm>
            <a:off x="3259667" y="2896399"/>
            <a:ext cx="11176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Content features</a:t>
            </a:r>
            <a:endParaRPr b="0" i="0" sz="1400" u="none" cap="none" strike="noStrike">
              <a:solidFill>
                <a:srgbClr val="000000"/>
              </a:solidFill>
              <a:latin typeface="Arial"/>
              <a:ea typeface="Arial"/>
              <a:cs typeface="Arial"/>
              <a:sym typeface="Arial"/>
            </a:endParaRPr>
          </a:p>
        </p:txBody>
      </p:sp>
      <p:cxnSp>
        <p:nvCxnSpPr>
          <p:cNvPr id="87" name="Google Shape;87;p4"/>
          <p:cNvCxnSpPr/>
          <p:nvPr/>
        </p:nvCxnSpPr>
        <p:spPr>
          <a:xfrm>
            <a:off x="2489200" y="2685507"/>
            <a:ext cx="592667" cy="186436"/>
          </a:xfrm>
          <a:prstGeom prst="straightConnector1">
            <a:avLst/>
          </a:prstGeom>
          <a:noFill/>
          <a:ln cap="flat" cmpd="sng" w="9525">
            <a:solidFill>
              <a:srgbClr val="3E6EC2"/>
            </a:solidFill>
            <a:prstDash val="solid"/>
            <a:round/>
            <a:headEnd len="med" w="med" type="triangle"/>
            <a:tailEnd len="med" w="med" type="triangle"/>
          </a:ln>
        </p:spPr>
      </p:cxnSp>
      <p:cxnSp>
        <p:nvCxnSpPr>
          <p:cNvPr id="88" name="Google Shape;88;p4"/>
          <p:cNvCxnSpPr>
            <a:stCxn id="83" idx="6"/>
          </p:cNvCxnSpPr>
          <p:nvPr/>
        </p:nvCxnSpPr>
        <p:spPr>
          <a:xfrm flipH="1" rot="10800000">
            <a:off x="2427169" y="3303666"/>
            <a:ext cx="609600" cy="246900"/>
          </a:xfrm>
          <a:prstGeom prst="straightConnector1">
            <a:avLst/>
          </a:prstGeom>
          <a:noFill/>
          <a:ln cap="flat" cmpd="sng" w="9525">
            <a:solidFill>
              <a:srgbClr val="3E6EC2"/>
            </a:solidFill>
            <a:prstDash val="solid"/>
            <a:round/>
            <a:headEnd len="med" w="med" type="triangle"/>
            <a:tailEnd len="med" w="med" type="triangle"/>
          </a:ln>
        </p:spPr>
      </p:cxnSp>
      <p:cxnSp>
        <p:nvCxnSpPr>
          <p:cNvPr id="89" name="Google Shape;89;p4"/>
          <p:cNvCxnSpPr/>
          <p:nvPr/>
        </p:nvCxnSpPr>
        <p:spPr>
          <a:xfrm rot="10800000">
            <a:off x="1683483" y="3021705"/>
            <a:ext cx="0" cy="181727"/>
          </a:xfrm>
          <a:prstGeom prst="straightConnector1">
            <a:avLst/>
          </a:prstGeom>
          <a:noFill/>
          <a:ln cap="flat" cmpd="sng" w="9525">
            <a:solidFill>
              <a:srgbClr val="3E6EC2"/>
            </a:solidFill>
            <a:prstDash val="solid"/>
            <a:round/>
            <a:headEnd len="med" w="med" type="triangle"/>
            <a:tailEnd len="med" w="med" type="triangle"/>
          </a:ln>
        </p:spPr>
      </p:cxnSp>
      <p:sp>
        <p:nvSpPr>
          <p:cNvPr id="90" name="Google Shape;90;p4"/>
          <p:cNvSpPr/>
          <p:nvPr/>
        </p:nvSpPr>
        <p:spPr>
          <a:xfrm>
            <a:off x="5226700" y="2818250"/>
            <a:ext cx="3561700" cy="694267"/>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1" name="Google Shape;91;p4"/>
          <p:cNvCxnSpPr>
            <a:stCxn id="85" idx="6"/>
            <a:endCxn id="90" idx="2"/>
          </p:cNvCxnSpPr>
          <p:nvPr/>
        </p:nvCxnSpPr>
        <p:spPr>
          <a:xfrm>
            <a:off x="4473339" y="3158010"/>
            <a:ext cx="753300" cy="7500"/>
          </a:xfrm>
          <a:prstGeom prst="straightConnector1">
            <a:avLst/>
          </a:prstGeom>
          <a:noFill/>
          <a:ln cap="flat" cmpd="sng" w="9525">
            <a:solidFill>
              <a:srgbClr val="3E6EC2"/>
            </a:solidFill>
            <a:prstDash val="solid"/>
            <a:round/>
            <a:headEnd len="sm" w="sm" type="none"/>
            <a:tailEnd len="med" w="med" type="triangle"/>
          </a:ln>
        </p:spPr>
      </p:cxnSp>
      <p:sp>
        <p:nvSpPr>
          <p:cNvPr id="92" name="Google Shape;92;p4"/>
          <p:cNvSpPr txBox="1"/>
          <p:nvPr/>
        </p:nvSpPr>
        <p:spPr>
          <a:xfrm>
            <a:off x="5393370" y="2997199"/>
            <a:ext cx="324319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Personalized generation or recommendation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2014-10-14T00:51:43Z</dcterms:created>
  <dc:creator>Alanya Cannon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0x0101001515F76BE9730C47B9CE04A868A5872E</vt:lpwstr>
  </property>
</Properties>
</file>