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Nunito"/>
      <p:regular r:id="rId26"/>
      <p:bold r:id="rId27"/>
      <p:italic r:id="rId28"/>
      <p:boldItalic r:id="rId29"/>
    </p:embeddedFont>
    <p:embeddedFont>
      <p:font typeface="Maven Pro"/>
      <p:regular r:id="rId30"/>
      <p:bold r:id="rId31"/>
    </p:embeddedFont>
    <p:embeddedFont>
      <p:font typeface="Roboto Mon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regular.fntdata"/><Relationship Id="rId25" Type="http://schemas.openxmlformats.org/officeDocument/2006/relationships/slide" Target="slides/slide20.xml"/><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avenPro-bold.fntdata"/><Relationship Id="rId30" Type="http://schemas.openxmlformats.org/officeDocument/2006/relationships/font" Target="fonts/MavenPro-regular.fntdata"/><Relationship Id="rId11" Type="http://schemas.openxmlformats.org/officeDocument/2006/relationships/slide" Target="slides/slide6.xml"/><Relationship Id="rId33" Type="http://schemas.openxmlformats.org/officeDocument/2006/relationships/font" Target="fonts/RobotoMono-bold.fntdata"/><Relationship Id="rId10" Type="http://schemas.openxmlformats.org/officeDocument/2006/relationships/slide" Target="slides/slide5.xml"/><Relationship Id="rId32" Type="http://schemas.openxmlformats.org/officeDocument/2006/relationships/font" Target="fonts/RobotoMono-regular.fntdata"/><Relationship Id="rId13" Type="http://schemas.openxmlformats.org/officeDocument/2006/relationships/slide" Target="slides/slide8.xml"/><Relationship Id="rId35" Type="http://schemas.openxmlformats.org/officeDocument/2006/relationships/font" Target="fonts/RobotoMono-boldItalic.fntdata"/><Relationship Id="rId12" Type="http://schemas.openxmlformats.org/officeDocument/2006/relationships/slide" Target="slides/slide7.xml"/><Relationship Id="rId34" Type="http://schemas.openxmlformats.org/officeDocument/2006/relationships/font" Target="fonts/RobotoMon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3125515025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3125515025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312973676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31297367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312973676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312973676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 = </a:t>
            </a:r>
            <a:r>
              <a:rPr lang="en">
                <a:solidFill>
                  <a:schemeClr val="dk1"/>
                </a:solidFill>
              </a:rPr>
              <a:t>Adaptive Moment Estimation, incorporates moving average into gradient updates of parameters</a:t>
            </a:r>
            <a:endParaRPr>
              <a:solidFill>
                <a:schemeClr val="dk1"/>
              </a:solidFill>
            </a:endParaRPr>
          </a:p>
          <a:p>
            <a:pPr indent="0" lvl="0" marL="0" rtl="0" algn="l">
              <a:spcBef>
                <a:spcPts val="0"/>
              </a:spcBef>
              <a:spcAft>
                <a:spcPts val="0"/>
              </a:spcAft>
              <a:buNone/>
            </a:pPr>
            <a:r>
              <a:rPr lang="en">
                <a:solidFill>
                  <a:schemeClr val="dk1"/>
                </a:solidFill>
              </a:rPr>
              <a:t>RMSProp adjusts </a:t>
            </a:r>
            <a:r>
              <a:rPr lang="en">
                <a:solidFill>
                  <a:schemeClr val="dk1"/>
                </a:solidFill>
              </a:rPr>
              <a:t>learning</a:t>
            </a:r>
            <a:r>
              <a:rPr lang="en">
                <a:solidFill>
                  <a:schemeClr val="dk1"/>
                </a:solidFill>
              </a:rPr>
              <a:t> rate for each param based on average of squared gradients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3125515025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3125515025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3125515025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3125515025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3125515025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3125515025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312973676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312973676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312973676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312973676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319e0895c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319e0895c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3aefabe4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3aefabe4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2e68b035e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2e68b035e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30daf5002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30daf5002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2e68b035e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2e68b035e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2e68b035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2e68b035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lot of the mathematical techniques behind machine learning are actually pretty simple and were developed over the last century (e.g. neural networks in 1943). BUT they weren’t computationally feasible until much more recently.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cbb61b491b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cbb61b491b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3125515025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3125515025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319e0895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319e0895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319e0895c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319e0895c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PyTorch is an alternative to TensorFlow, more common in research settings.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3125515025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3125515025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1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colab.research.google.com/github/ISEA-Repositories/MLsessions/blob/main/Gradient_Descent_Student.ipynb"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colab.research.google.com/github/ISEA-Repositories/MLsessions/blob/main/DecisionTrees.ipynb"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ducationaldatamining.org/edm2024/proceedings/2024.EDM-industry.62/2024.EDM-industry.62.pdf" TargetMode="External"/><Relationship Id="rId4" Type="http://schemas.openxmlformats.org/officeDocument/2006/relationships/hyperlink" Target="https://educationaldatamining.org/edm2024/proceedings/2024.EDM-industry.62/2024.EDM-industry.62.pdf" TargetMode="External"/><Relationship Id="rId5" Type="http://schemas.openxmlformats.org/officeDocument/2006/relationships/hyperlink" Target="https://educationaldatamining.org/edm2024/proceedings/2024.EDM-industry.62/2024.EDM-industry.62.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hyperlink" Target="https://colab.research.google.com/github/ISEA-Repositories/MLsessions/blob/main/FairnessCompare.ipynb"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files.eric.ed.gov/fulltext/ED498350.pdf" TargetMode="External"/><Relationship Id="rId4" Type="http://schemas.openxmlformats.org/officeDocument/2006/relationships/hyperlink" Target="https://github.com/ISEA-Repositories/MLsessions/blob/main/DecisionTrees.ipynb" TargetMode="External"/><Relationship Id="rId5" Type="http://schemas.openxmlformats.org/officeDocument/2006/relationships/hyperlink" Target="https://uwconnected.instructure.com/courses/204/pages/session-7-machine-learning-ii-applications?module_item_id=280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evelopers.google.com/machine-learning/intro-to-ml/what-is-ml" TargetMode="External"/><Relationship Id="rId4" Type="http://schemas.openxmlformats.org/officeDocument/2006/relationships/hyperlink" Target="http://mlclass.stanford.edu" TargetMode="External"/><Relationship Id="rId5" Type="http://schemas.openxmlformats.org/officeDocument/2006/relationships/hyperlink" Target="https://developers.google.com/machine-learning/glossa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hyperlink" Target="https://xkcd.com/1425/" TargetMode="External"/><Relationship Id="rId6" Type="http://schemas.openxmlformats.org/officeDocument/2006/relationships/image" Target="../media/image1.png"/><Relationship Id="rId7" Type="http://schemas.openxmlformats.org/officeDocument/2006/relationships/hyperlink" Target="https://openai.com/index/dall-e/" TargetMode="External"/><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colab.research.google.com/github/ISEA-Repositories/MLsessions/blob/main/Simple_Scikit_Learn_%26_Tensorflow.ipynb"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colab.research.google.com/github/ISEA-Repositories/MLsessions/blob/main/Simple_Scikit_Learn_%26_Tensorflow.ipyn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4492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Machine Learning in Education I</a:t>
            </a:r>
            <a:endParaRPr/>
          </a:p>
          <a:p>
            <a:pPr indent="0" lvl="0" marL="0" rtl="0" algn="l">
              <a:spcBef>
                <a:spcPts val="0"/>
              </a:spcBef>
              <a:spcAft>
                <a:spcPts val="0"/>
              </a:spcAft>
              <a:buNone/>
            </a:pPr>
            <a:r>
              <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ISEA Training Program 2026 </a:t>
            </a:r>
            <a:br>
              <a:rPr lang="en"/>
            </a:br>
            <a:r>
              <a:rPr lang="en"/>
              <a:t>Weeks 6</a:t>
            </a:r>
            <a:endParaRPr/>
          </a:p>
          <a:p>
            <a:pPr indent="0" lvl="0" marL="0" rtl="0" algn="l">
              <a:spcBef>
                <a:spcPts val="0"/>
              </a:spcBef>
              <a:spcAft>
                <a:spcPts val="0"/>
              </a:spcAft>
              <a:buNone/>
            </a:pPr>
            <a:r>
              <a:rPr lang="en"/>
              <a:t>Lief Esbenshade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Key Steps in Gradient Descent</a:t>
            </a:r>
            <a:endParaRPr/>
          </a:p>
        </p:txBody>
      </p:sp>
      <p:sp>
        <p:nvSpPr>
          <p:cNvPr id="353" name="Google Shape;353;p22"/>
          <p:cNvSpPr txBox="1"/>
          <p:nvPr>
            <p:ph idx="1" type="body"/>
          </p:nvPr>
        </p:nvSpPr>
        <p:spPr>
          <a:xfrm>
            <a:off x="1303800" y="1597875"/>
            <a:ext cx="7030500" cy="2933700"/>
          </a:xfrm>
          <a:prstGeom prst="rect">
            <a:avLst/>
          </a:prstGeom>
        </p:spPr>
        <p:txBody>
          <a:bodyPr anchorCtr="0" anchor="t" bIns="91425" lIns="91425" spcFirstLastPara="1" rIns="91425" wrap="square" tIns="91425">
            <a:noAutofit/>
          </a:bodyPr>
          <a:lstStyle/>
          <a:p>
            <a:pPr indent="-334010" lvl="0" marL="457200" rtl="0" algn="l">
              <a:lnSpc>
                <a:spcPct val="95000"/>
              </a:lnSpc>
              <a:spcBef>
                <a:spcPts val="0"/>
              </a:spcBef>
              <a:spcAft>
                <a:spcPts val="0"/>
              </a:spcAft>
              <a:buSzPts val="1660"/>
              <a:buChar char="●"/>
            </a:pPr>
            <a:r>
              <a:rPr lang="en" sz="1660"/>
              <a:t>Goal: Learn parameters for slope and intercept</a:t>
            </a:r>
            <a:endParaRPr sz="1660"/>
          </a:p>
          <a:p>
            <a:pPr indent="-334010" lvl="0" marL="457200" rtl="0" algn="l">
              <a:lnSpc>
                <a:spcPct val="95000"/>
              </a:lnSpc>
              <a:spcBef>
                <a:spcPts val="0"/>
              </a:spcBef>
              <a:spcAft>
                <a:spcPts val="0"/>
              </a:spcAft>
              <a:buSzPts val="1660"/>
              <a:buChar char="●"/>
            </a:pPr>
            <a:r>
              <a:rPr lang="en" sz="1660"/>
              <a:t>I</a:t>
            </a:r>
            <a:r>
              <a:rPr lang="en" sz="1660"/>
              <a:t>nitialization: Start with random initial values for model parameters</a:t>
            </a:r>
            <a:endParaRPr sz="1660"/>
          </a:p>
          <a:p>
            <a:pPr indent="-334010" lvl="0" marL="457200" rtl="0" algn="l">
              <a:lnSpc>
                <a:spcPct val="95000"/>
              </a:lnSpc>
              <a:spcBef>
                <a:spcPts val="0"/>
              </a:spcBef>
              <a:spcAft>
                <a:spcPts val="0"/>
              </a:spcAft>
              <a:buSzPts val="1660"/>
              <a:buChar char="●"/>
            </a:pPr>
            <a:r>
              <a:rPr lang="en" sz="1660"/>
              <a:t>Iterative Updating of Parameters: </a:t>
            </a:r>
            <a:endParaRPr sz="1660"/>
          </a:p>
          <a:p>
            <a:pPr indent="-334010" lvl="1" marL="914400" rtl="0" algn="l">
              <a:lnSpc>
                <a:spcPct val="95000"/>
              </a:lnSpc>
              <a:spcBef>
                <a:spcPts val="0"/>
              </a:spcBef>
              <a:spcAft>
                <a:spcPts val="0"/>
              </a:spcAft>
              <a:buSzPts val="1660"/>
              <a:buChar char="○"/>
            </a:pPr>
            <a:r>
              <a:rPr lang="en" sz="1660"/>
              <a:t>Compute the gradient of the cost function</a:t>
            </a:r>
            <a:endParaRPr sz="1660"/>
          </a:p>
          <a:p>
            <a:pPr indent="-334010" lvl="1" marL="914400" rtl="0" algn="l">
              <a:lnSpc>
                <a:spcPct val="95000"/>
              </a:lnSpc>
              <a:spcBef>
                <a:spcPts val="0"/>
              </a:spcBef>
              <a:spcAft>
                <a:spcPts val="0"/>
              </a:spcAft>
              <a:buSzPts val="1660"/>
              <a:buChar char="○"/>
            </a:pPr>
            <a:r>
              <a:rPr lang="en" sz="1660"/>
              <a:t>Update parameters using negative gradient and a learning rate</a:t>
            </a:r>
            <a:endParaRPr sz="1660"/>
          </a:p>
          <a:p>
            <a:pPr indent="-334010" lvl="0" marL="457200" rtl="0" algn="l">
              <a:lnSpc>
                <a:spcPct val="95000"/>
              </a:lnSpc>
              <a:spcBef>
                <a:spcPts val="0"/>
              </a:spcBef>
              <a:spcAft>
                <a:spcPts val="0"/>
              </a:spcAft>
              <a:buSzPts val="1660"/>
              <a:buChar char="●"/>
            </a:pPr>
            <a:r>
              <a:rPr lang="en" sz="1660"/>
              <a:t>Convergence, repeat the process until:</a:t>
            </a:r>
            <a:endParaRPr sz="1660"/>
          </a:p>
          <a:p>
            <a:pPr indent="-334010" lvl="1" marL="914400" rtl="0" algn="l">
              <a:lnSpc>
                <a:spcPct val="95000"/>
              </a:lnSpc>
              <a:spcBef>
                <a:spcPts val="0"/>
              </a:spcBef>
              <a:spcAft>
                <a:spcPts val="0"/>
              </a:spcAft>
              <a:buSzPts val="1660"/>
              <a:buChar char="○"/>
            </a:pPr>
            <a:r>
              <a:rPr lang="en" sz="1660"/>
              <a:t>The cost function converges to a minimum</a:t>
            </a:r>
            <a:endParaRPr sz="1660"/>
          </a:p>
          <a:p>
            <a:pPr indent="-334010" lvl="1" marL="914400" rtl="0" algn="l">
              <a:lnSpc>
                <a:spcPct val="95000"/>
              </a:lnSpc>
              <a:spcBef>
                <a:spcPts val="0"/>
              </a:spcBef>
              <a:spcAft>
                <a:spcPts val="0"/>
              </a:spcAft>
              <a:buSzPts val="1660"/>
              <a:buChar char="○"/>
            </a:pPr>
            <a:r>
              <a:rPr lang="en" sz="1660"/>
              <a:t>specified number of iterations is reached</a:t>
            </a:r>
            <a:endParaRPr sz="1660"/>
          </a:p>
          <a:p>
            <a:pPr indent="0" lvl="0" marL="0" rtl="0" algn="l">
              <a:lnSpc>
                <a:spcPct val="95000"/>
              </a:lnSpc>
              <a:spcBef>
                <a:spcPts val="1200"/>
              </a:spcBef>
              <a:spcAft>
                <a:spcPts val="0"/>
              </a:spcAft>
              <a:buSzPts val="935"/>
              <a:buNone/>
            </a:pPr>
            <a:r>
              <a:rPr lang="en" sz="1915" u="sng">
                <a:solidFill>
                  <a:schemeClr val="hlink"/>
                </a:solidFill>
                <a:hlinkClick r:id="rId3"/>
              </a:rPr>
              <a:t>Colab Time</a:t>
            </a:r>
            <a:endParaRPr sz="1915"/>
          </a:p>
          <a:p>
            <a:pPr indent="0" lvl="0" marL="0" rtl="0" algn="l">
              <a:lnSpc>
                <a:spcPct val="95000"/>
              </a:lnSpc>
              <a:spcBef>
                <a:spcPts val="1200"/>
              </a:spcBef>
              <a:spcAft>
                <a:spcPts val="0"/>
              </a:spcAft>
              <a:buSzPts val="935"/>
              <a:buNone/>
            </a:pPr>
            <a:r>
              <a:rPr lang="en" sz="1915"/>
              <a:t>Split into groups after intro for 15 minutes</a:t>
            </a:r>
            <a:endParaRPr sz="1915"/>
          </a:p>
          <a:p>
            <a:pPr indent="0" lvl="0" marL="0" rtl="0" algn="l">
              <a:lnSpc>
                <a:spcPct val="95000"/>
              </a:lnSpc>
              <a:spcBef>
                <a:spcPts val="1200"/>
              </a:spcBef>
              <a:spcAft>
                <a:spcPts val="1200"/>
              </a:spcAft>
              <a:buSzPts val="935"/>
              <a:buNone/>
            </a:pPr>
            <a:r>
              <a:rPr lang="en" sz="1915"/>
              <a:t>Reconvene at 12:50</a:t>
            </a:r>
            <a:endParaRPr sz="1915"/>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5 minute break!</a:t>
            </a:r>
            <a:endParaRPr/>
          </a:p>
        </p:txBody>
      </p:sp>
      <p:sp>
        <p:nvSpPr>
          <p:cNvPr id="359" name="Google Shape;359;p2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000"/>
              <a:t>Return at 1:08</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More on Gradient Descent</a:t>
            </a:r>
            <a:endParaRPr/>
          </a:p>
        </p:txBody>
      </p:sp>
      <p:sp>
        <p:nvSpPr>
          <p:cNvPr id="365" name="Google Shape;365;p24"/>
          <p:cNvSpPr txBox="1"/>
          <p:nvPr>
            <p:ph idx="1" type="body"/>
          </p:nvPr>
        </p:nvSpPr>
        <p:spPr>
          <a:xfrm>
            <a:off x="1303800" y="1266100"/>
            <a:ext cx="7030500" cy="359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Choosing the Learning Rate </a:t>
            </a:r>
            <a:endParaRPr sz="1400"/>
          </a:p>
          <a:p>
            <a:pPr indent="-304800" lvl="1" marL="914400" rtl="0" algn="l">
              <a:spcBef>
                <a:spcPts val="0"/>
              </a:spcBef>
              <a:spcAft>
                <a:spcPts val="0"/>
              </a:spcAft>
              <a:buSzPts val="1200"/>
              <a:buChar char="○"/>
            </a:pPr>
            <a:r>
              <a:rPr lang="en" sz="1200"/>
              <a:t>Too small you take </a:t>
            </a:r>
            <a:r>
              <a:rPr lang="en" sz="1200"/>
              <a:t>forever</a:t>
            </a:r>
            <a:r>
              <a:rPr lang="en" sz="1200"/>
              <a:t> to converge, too large you can get divergent results</a:t>
            </a:r>
            <a:endParaRPr sz="1200"/>
          </a:p>
          <a:p>
            <a:pPr indent="-304800" lvl="1" marL="914400" rtl="0" algn="l">
              <a:spcBef>
                <a:spcPts val="0"/>
              </a:spcBef>
              <a:spcAft>
                <a:spcPts val="0"/>
              </a:spcAft>
              <a:buSzPts val="1200"/>
              <a:buChar char="○"/>
            </a:pPr>
            <a:r>
              <a:rPr lang="en" sz="1200"/>
              <a:t>Use learning rate schedules (step decay, adaptive methods)</a:t>
            </a:r>
            <a:endParaRPr sz="1200"/>
          </a:p>
          <a:p>
            <a:pPr indent="-317500" lvl="0" marL="457200" rtl="0" algn="l">
              <a:spcBef>
                <a:spcPts val="0"/>
              </a:spcBef>
              <a:spcAft>
                <a:spcPts val="0"/>
              </a:spcAft>
              <a:buSzPts val="1400"/>
              <a:buChar char="●"/>
            </a:pPr>
            <a:r>
              <a:rPr lang="en" sz="1400"/>
              <a:t>Convergence Issues and Local Minima </a:t>
            </a:r>
            <a:endParaRPr sz="1400"/>
          </a:p>
          <a:p>
            <a:pPr indent="-304800" lvl="1" marL="914400" rtl="0" algn="l">
              <a:spcBef>
                <a:spcPts val="0"/>
              </a:spcBef>
              <a:spcAft>
                <a:spcPts val="0"/>
              </a:spcAft>
              <a:buSzPts val="1200"/>
              <a:buChar char="○"/>
            </a:pPr>
            <a:r>
              <a:rPr lang="en" sz="1200"/>
              <a:t>Momentum technique, adaptive </a:t>
            </a:r>
            <a:r>
              <a:rPr lang="en" sz="1200"/>
              <a:t>optimizers</a:t>
            </a:r>
            <a:r>
              <a:rPr lang="en" sz="1200"/>
              <a:t> (Adam, RMSprop) </a:t>
            </a:r>
            <a:endParaRPr sz="1200"/>
          </a:p>
          <a:p>
            <a:pPr indent="-317500" lvl="0" marL="457200" rtl="0" algn="l">
              <a:spcBef>
                <a:spcPts val="0"/>
              </a:spcBef>
              <a:spcAft>
                <a:spcPts val="0"/>
              </a:spcAft>
              <a:buSzPts val="1400"/>
              <a:buChar char="●"/>
            </a:pPr>
            <a:r>
              <a:rPr lang="en" sz="1400"/>
              <a:t>Feature scaling </a:t>
            </a:r>
            <a:endParaRPr sz="1400"/>
          </a:p>
          <a:p>
            <a:pPr indent="-304800" lvl="1" marL="914400" rtl="0" algn="l">
              <a:spcBef>
                <a:spcPts val="0"/>
              </a:spcBef>
              <a:spcAft>
                <a:spcPts val="0"/>
              </a:spcAft>
              <a:buSzPts val="1200"/>
              <a:buChar char="○"/>
            </a:pPr>
            <a:r>
              <a:rPr lang="en" sz="1200"/>
              <a:t>Gradient descent can have issues when features are on very different scales</a:t>
            </a:r>
            <a:endParaRPr sz="1200"/>
          </a:p>
          <a:p>
            <a:pPr indent="-304800" lvl="1" marL="914400" rtl="0" algn="l">
              <a:spcBef>
                <a:spcPts val="0"/>
              </a:spcBef>
              <a:spcAft>
                <a:spcPts val="0"/>
              </a:spcAft>
              <a:buSzPts val="1200"/>
              <a:buChar char="○"/>
            </a:pPr>
            <a:r>
              <a:rPr lang="en" sz="1200"/>
              <a:t>Normalize or standardize your features (minmax, z-score) </a:t>
            </a:r>
            <a:endParaRPr sz="1200"/>
          </a:p>
          <a:p>
            <a:pPr indent="-317500" lvl="0" marL="457200" rtl="0" algn="l">
              <a:spcBef>
                <a:spcPts val="0"/>
              </a:spcBef>
              <a:spcAft>
                <a:spcPts val="0"/>
              </a:spcAft>
              <a:buSzPts val="1400"/>
              <a:buChar char="●"/>
            </a:pPr>
            <a:r>
              <a:rPr lang="en" sz="1400"/>
              <a:t>Batch Size</a:t>
            </a:r>
            <a:endParaRPr sz="1400"/>
          </a:p>
          <a:p>
            <a:pPr indent="-304800" lvl="1" marL="914400" rtl="0" algn="l">
              <a:spcBef>
                <a:spcPts val="0"/>
              </a:spcBef>
              <a:spcAft>
                <a:spcPts val="0"/>
              </a:spcAft>
              <a:buSzPts val="1200"/>
              <a:buChar char="○"/>
            </a:pPr>
            <a:r>
              <a:rPr lang="en" sz="1200"/>
              <a:t>Batch (this is what we did) use the whole dataset to compute the gradient</a:t>
            </a:r>
            <a:endParaRPr sz="1200"/>
          </a:p>
          <a:p>
            <a:pPr indent="-304800" lvl="2" marL="1371600" rtl="0" algn="l">
              <a:spcBef>
                <a:spcPts val="0"/>
              </a:spcBef>
              <a:spcAft>
                <a:spcPts val="0"/>
              </a:spcAft>
              <a:buSzPts val="1200"/>
              <a:buChar char="■"/>
            </a:pPr>
            <a:r>
              <a:rPr lang="en" sz="1200"/>
              <a:t>Can’t use this if your dataset is enormous and you can’t fit the x’s all in memory</a:t>
            </a:r>
            <a:endParaRPr sz="1200"/>
          </a:p>
          <a:p>
            <a:pPr indent="-304800" lvl="2" marL="1371600" rtl="0" algn="l">
              <a:spcBef>
                <a:spcPts val="0"/>
              </a:spcBef>
              <a:spcAft>
                <a:spcPts val="0"/>
              </a:spcAft>
              <a:buSzPts val="1200"/>
              <a:buChar char="■"/>
            </a:pPr>
            <a:r>
              <a:rPr lang="en" sz="1200"/>
              <a:t>Can get stuck in local minima </a:t>
            </a:r>
            <a:endParaRPr sz="1200"/>
          </a:p>
          <a:p>
            <a:pPr indent="-304800" lvl="1" marL="914400" rtl="0" algn="l">
              <a:spcBef>
                <a:spcPts val="0"/>
              </a:spcBef>
              <a:spcAft>
                <a:spcPts val="0"/>
              </a:spcAft>
              <a:buSzPts val="1200"/>
              <a:buChar char="○"/>
            </a:pPr>
            <a:r>
              <a:rPr lang="en" sz="1200"/>
              <a:t>Stochastic Gradient Descent (SGD) updates parameters one randomly selected input row at a time </a:t>
            </a:r>
            <a:endParaRPr sz="1200"/>
          </a:p>
          <a:p>
            <a:pPr indent="-304800" lvl="2" marL="1371600" rtl="0" algn="l">
              <a:spcBef>
                <a:spcPts val="0"/>
              </a:spcBef>
              <a:spcAft>
                <a:spcPts val="0"/>
              </a:spcAft>
              <a:buSzPts val="1200"/>
              <a:buChar char="■"/>
            </a:pPr>
            <a:r>
              <a:rPr lang="en" sz="1200"/>
              <a:t>very noisy, works with very large datasets</a:t>
            </a:r>
            <a:endParaRPr sz="1200"/>
          </a:p>
          <a:p>
            <a:pPr indent="-304800" lvl="1" marL="914400" rtl="0" algn="l">
              <a:spcBef>
                <a:spcPts val="0"/>
              </a:spcBef>
              <a:spcAft>
                <a:spcPts val="0"/>
              </a:spcAft>
              <a:buSzPts val="1200"/>
              <a:buChar char="○"/>
            </a:pPr>
            <a:r>
              <a:rPr lang="en" sz="1200"/>
              <a:t>Mini-batch breaks the data set up into multiple groups (‘batches’) and updates parameters one batch at a time</a:t>
            </a:r>
            <a:endParaRPr sz="1200"/>
          </a:p>
        </p:txBody>
      </p:sp>
      <p:pic>
        <p:nvPicPr>
          <p:cNvPr id="366" name="Google Shape;366;p24"/>
          <p:cNvPicPr preferRelativeResize="0"/>
          <p:nvPr/>
        </p:nvPicPr>
        <p:blipFill>
          <a:blip r:embed="rId3">
            <a:alphaModFix/>
          </a:blip>
          <a:stretch>
            <a:fillRect/>
          </a:stretch>
        </p:blipFill>
        <p:spPr>
          <a:xfrm>
            <a:off x="6601000" y="0"/>
            <a:ext cx="2543000" cy="1546075"/>
          </a:xfrm>
          <a:prstGeom prst="rect">
            <a:avLst/>
          </a:prstGeom>
          <a:noFill/>
          <a:ln>
            <a:noFill/>
          </a:ln>
        </p:spPr>
      </p:pic>
      <p:pic>
        <p:nvPicPr>
          <p:cNvPr id="367" name="Google Shape;367;p24"/>
          <p:cNvPicPr preferRelativeResize="0"/>
          <p:nvPr/>
        </p:nvPicPr>
        <p:blipFill>
          <a:blip r:embed="rId4">
            <a:alphaModFix/>
          </a:blip>
          <a:stretch>
            <a:fillRect/>
          </a:stretch>
        </p:blipFill>
        <p:spPr>
          <a:xfrm>
            <a:off x="0" y="1953849"/>
            <a:ext cx="1477050" cy="111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Classification</a:t>
            </a:r>
            <a:endParaRPr/>
          </a:p>
        </p:txBody>
      </p:sp>
      <p:sp>
        <p:nvSpPr>
          <p:cNvPr id="373" name="Google Shape;373;p25"/>
          <p:cNvSpPr txBox="1"/>
          <p:nvPr>
            <p:ph idx="1" type="body"/>
          </p:nvPr>
        </p:nvSpPr>
        <p:spPr>
          <a:xfrm>
            <a:off x="411250" y="1465950"/>
            <a:ext cx="8560200" cy="3530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OLS, and many other models, create a numeric output, often we want to put data into a category, this is called Classification. </a:t>
            </a:r>
            <a:endParaRPr sz="1700"/>
          </a:p>
          <a:p>
            <a:pPr indent="-323850" lvl="1" marL="914400" rtl="0" algn="l">
              <a:spcBef>
                <a:spcPts val="0"/>
              </a:spcBef>
              <a:spcAft>
                <a:spcPts val="0"/>
              </a:spcAft>
              <a:buSzPts val="1500"/>
              <a:buChar char="○"/>
            </a:pPr>
            <a:r>
              <a:rPr lang="en" sz="1500"/>
              <a:t>Spam / Not Spam, At Risk / Not at Risk </a:t>
            </a:r>
            <a:endParaRPr sz="1500"/>
          </a:p>
          <a:p>
            <a:pPr indent="-336550" lvl="0" marL="457200" rtl="0" algn="l">
              <a:spcBef>
                <a:spcPts val="0"/>
              </a:spcBef>
              <a:spcAft>
                <a:spcPts val="0"/>
              </a:spcAft>
              <a:buSzPts val="1700"/>
              <a:buChar char="●"/>
            </a:pPr>
            <a:r>
              <a:rPr lang="en" sz="1700"/>
              <a:t>OLS, Logistic Regression, Decision Trees, Random Forest, Support Vector Machine, Neural Networks are all models used in classification problems. </a:t>
            </a:r>
            <a:endParaRPr sz="1700"/>
          </a:p>
          <a:p>
            <a:pPr indent="-336550" lvl="0" marL="457200" rtl="0" algn="l">
              <a:spcBef>
                <a:spcPts val="0"/>
              </a:spcBef>
              <a:spcAft>
                <a:spcPts val="0"/>
              </a:spcAft>
              <a:buSzPts val="1700"/>
              <a:buChar char="●"/>
            </a:pPr>
            <a:r>
              <a:rPr lang="en" sz="1700"/>
              <a:t>“</a:t>
            </a:r>
            <a:r>
              <a:rPr lang="en" sz="1700"/>
              <a:t>Thresholding” is the term for converting a continuous score into a class by setting a decision threshold </a:t>
            </a:r>
            <a:endParaRPr sz="1700"/>
          </a:p>
          <a:p>
            <a:pPr indent="-323850" lvl="1" marL="914400" rtl="0" algn="l">
              <a:spcBef>
                <a:spcPts val="0"/>
              </a:spcBef>
              <a:spcAft>
                <a:spcPts val="0"/>
              </a:spcAft>
              <a:buSzPts val="1500"/>
              <a:buChar char="○"/>
            </a:pPr>
            <a:r>
              <a:rPr lang="en" sz="1700"/>
              <a:t>A simple version, predict "positive" if score &gt; 0.5</a:t>
            </a:r>
            <a:endParaRPr sz="1700"/>
          </a:p>
          <a:p>
            <a:pPr indent="-336550" lvl="1" marL="914400" rtl="0" algn="l">
              <a:spcBef>
                <a:spcPts val="0"/>
              </a:spcBef>
              <a:spcAft>
                <a:spcPts val="0"/>
              </a:spcAft>
              <a:buSzPts val="1700"/>
              <a:buChar char="○"/>
            </a:pPr>
            <a:r>
              <a:rPr lang="en" sz="1700"/>
              <a:t>You can examine how categories change with different thresholds</a:t>
            </a:r>
            <a:endParaRPr sz="1700"/>
          </a:p>
          <a:p>
            <a:pPr indent="-336550" lvl="1" marL="914400" rtl="0" algn="l">
              <a:spcBef>
                <a:spcPts val="0"/>
              </a:spcBef>
              <a:spcAft>
                <a:spcPts val="0"/>
              </a:spcAft>
              <a:buSzPts val="1700"/>
              <a:buChar char="○"/>
            </a:pPr>
            <a:r>
              <a:rPr lang="en" sz="1700"/>
              <a:t>Can set multiple thresholds (high, medium, low risk) </a:t>
            </a:r>
            <a:endParaRPr sz="1700"/>
          </a:p>
          <a:p>
            <a:pPr indent="-336550" lvl="1" marL="914400" rtl="0" algn="l">
              <a:spcBef>
                <a:spcPts val="0"/>
              </a:spcBef>
              <a:spcAft>
                <a:spcPts val="0"/>
              </a:spcAft>
              <a:buSzPts val="1700"/>
              <a:buChar char="○"/>
            </a:pPr>
            <a:r>
              <a:rPr lang="en" sz="1700"/>
              <a:t>Can vary thresholds for different groups (e.g. for demographic parity) </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Trees</a:t>
            </a:r>
            <a:endParaRPr/>
          </a:p>
        </p:txBody>
      </p:sp>
      <p:sp>
        <p:nvSpPr>
          <p:cNvPr id="379" name="Google Shape;379;p26"/>
          <p:cNvSpPr txBox="1"/>
          <p:nvPr>
            <p:ph idx="1" type="body"/>
          </p:nvPr>
        </p:nvSpPr>
        <p:spPr>
          <a:xfrm>
            <a:off x="1303800" y="1338825"/>
            <a:ext cx="7030500" cy="3266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S</a:t>
            </a:r>
            <a:r>
              <a:rPr lang="en" sz="1800"/>
              <a:t>plit data into hierarchical if-then rules based on feature values</a:t>
            </a:r>
            <a:endParaRPr sz="1800"/>
          </a:p>
          <a:p>
            <a:pPr indent="-342900" lvl="0" marL="457200" rtl="0" algn="l">
              <a:spcBef>
                <a:spcPts val="0"/>
              </a:spcBef>
              <a:spcAft>
                <a:spcPts val="0"/>
              </a:spcAft>
              <a:buSzPts val="1800"/>
              <a:buChar char="●"/>
            </a:pPr>
            <a:r>
              <a:rPr lang="en" sz="1800"/>
              <a:t>Recursively split data to minimize impurity (e.g. Gini Index)</a:t>
            </a:r>
            <a:endParaRPr sz="1800"/>
          </a:p>
          <a:p>
            <a:pPr indent="-330200" lvl="1" marL="914400" rtl="0" algn="l">
              <a:spcBef>
                <a:spcPts val="0"/>
              </a:spcBef>
              <a:spcAft>
                <a:spcPts val="0"/>
              </a:spcAft>
              <a:buSzPts val="1600"/>
              <a:buChar char="○"/>
            </a:pPr>
            <a:r>
              <a:rPr b="1" lang="en" sz="1600"/>
              <a:t>Don’t use gradient descent</a:t>
            </a:r>
            <a:endParaRPr b="1" sz="1600"/>
          </a:p>
          <a:p>
            <a:pPr indent="-342900" lvl="0" marL="457200" rtl="0" algn="l">
              <a:spcBef>
                <a:spcPts val="0"/>
              </a:spcBef>
              <a:spcAft>
                <a:spcPts val="0"/>
              </a:spcAft>
              <a:buSzPts val="1800"/>
              <a:buChar char="●"/>
            </a:pPr>
            <a:r>
              <a:rPr lang="en" sz="1800"/>
              <a:t>Non-linear! </a:t>
            </a:r>
            <a:endParaRPr sz="1800"/>
          </a:p>
          <a:p>
            <a:pPr indent="-330200" lvl="1" marL="914400" rtl="0" algn="l">
              <a:spcBef>
                <a:spcPts val="0"/>
              </a:spcBef>
              <a:spcAft>
                <a:spcPts val="0"/>
              </a:spcAft>
              <a:buSzPts val="1600"/>
              <a:buChar char="○"/>
            </a:pPr>
            <a:r>
              <a:rPr lang="en" sz="1600"/>
              <a:t>Nice trick for missing data, just put a value far </a:t>
            </a:r>
            <a:r>
              <a:rPr lang="en" sz="1600"/>
              <a:t>outside</a:t>
            </a:r>
            <a:r>
              <a:rPr lang="en" sz="1600"/>
              <a:t> the normal data range</a:t>
            </a:r>
            <a:endParaRPr sz="1600"/>
          </a:p>
          <a:p>
            <a:pPr indent="-342900" lvl="0" marL="457200" rtl="0" algn="l">
              <a:spcBef>
                <a:spcPts val="0"/>
              </a:spcBef>
              <a:spcAft>
                <a:spcPts val="0"/>
              </a:spcAft>
              <a:buSzPts val="1800"/>
              <a:buChar char="●"/>
            </a:pPr>
            <a:r>
              <a:rPr lang="en" sz="1800"/>
              <a:t>Small trees are inherently interpretable </a:t>
            </a:r>
            <a:endParaRPr sz="1800"/>
          </a:p>
          <a:p>
            <a:pPr indent="-342900" lvl="0" marL="457200" rtl="0" algn="l">
              <a:spcBef>
                <a:spcPts val="0"/>
              </a:spcBef>
              <a:spcAft>
                <a:spcPts val="0"/>
              </a:spcAft>
              <a:buSzPts val="1800"/>
              <a:buChar char="●"/>
            </a:pPr>
            <a:r>
              <a:rPr lang="en" sz="1800"/>
              <a:t>Very prone to overfitting</a:t>
            </a:r>
            <a:endParaRPr sz="1800"/>
          </a:p>
          <a:p>
            <a:pPr indent="-342900" lvl="0" marL="457200" rtl="0" algn="l">
              <a:spcBef>
                <a:spcPts val="0"/>
              </a:spcBef>
              <a:spcAft>
                <a:spcPts val="0"/>
              </a:spcAft>
              <a:buSzPts val="1800"/>
              <a:buChar char="●"/>
            </a:pPr>
            <a:r>
              <a:rPr lang="en" sz="1800" u="sng">
                <a:solidFill>
                  <a:schemeClr val="hlink"/>
                </a:solidFill>
                <a:hlinkClick r:id="rId3"/>
              </a:rPr>
              <a:t>COLAB Example</a:t>
            </a:r>
            <a:endParaRPr sz="1800"/>
          </a:p>
        </p:txBody>
      </p:sp>
      <p:pic>
        <p:nvPicPr>
          <p:cNvPr id="380" name="Google Shape;380;p26"/>
          <p:cNvPicPr preferRelativeResize="0"/>
          <p:nvPr/>
        </p:nvPicPr>
        <p:blipFill>
          <a:blip r:embed="rId4">
            <a:alphaModFix/>
          </a:blip>
          <a:stretch>
            <a:fillRect/>
          </a:stretch>
        </p:blipFill>
        <p:spPr>
          <a:xfrm>
            <a:off x="6685700" y="37450"/>
            <a:ext cx="2406700" cy="68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Overfitting, Test/Train Splits</a:t>
            </a:r>
            <a:endParaRPr/>
          </a:p>
        </p:txBody>
      </p:sp>
      <p:sp>
        <p:nvSpPr>
          <p:cNvPr id="386" name="Google Shape;386;p27"/>
          <p:cNvSpPr txBox="1"/>
          <p:nvPr>
            <p:ph idx="1" type="body"/>
          </p:nvPr>
        </p:nvSpPr>
        <p:spPr>
          <a:xfrm>
            <a:off x="1303800" y="1372725"/>
            <a:ext cx="7030500" cy="3159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 supervised machine learning, we have a set of X features and y outcomes. The goal is </a:t>
            </a:r>
            <a:r>
              <a:rPr b="1" lang="en"/>
              <a:t>not to predict the y outcomes we have already observed</a:t>
            </a:r>
            <a:r>
              <a:rPr lang="en"/>
              <a:t>, but to build a model that can generalize to new X inputs and predict unseen y outcomes. If the new set of X and y were identical to the training data, we wouldn’t need ML, a lookup table would do!</a:t>
            </a:r>
            <a:endParaRPr/>
          </a:p>
          <a:p>
            <a:pPr indent="-311150" lvl="0" marL="457200" rtl="0" algn="l">
              <a:spcBef>
                <a:spcPts val="0"/>
              </a:spcBef>
              <a:spcAft>
                <a:spcPts val="0"/>
              </a:spcAft>
              <a:buSzPts val="1300"/>
              <a:buChar char="●"/>
            </a:pPr>
            <a:r>
              <a:rPr lang="en"/>
              <a:t>It’s easy to forget this and overfit a model, meaning it learns patterns too perfectly in the training data, capturing noise or spurious relationships rather than real trends. This issue is particularly common in decision trees and neural networks but can also happen in regression when using excessive feature interactions or polynomial terms (do you really need x</a:t>
            </a:r>
            <a:r>
              <a:rPr baseline="30000" lang="en"/>
              <a:t>1</a:t>
            </a:r>
            <a:r>
              <a:rPr lang="en"/>
              <a:t> to x</a:t>
            </a:r>
            <a:r>
              <a:rPr baseline="30000" lang="en"/>
              <a:t>13</a:t>
            </a:r>
            <a:r>
              <a:rPr lang="en"/>
              <a:t>?).</a:t>
            </a:r>
            <a:endParaRPr/>
          </a:p>
          <a:p>
            <a:pPr indent="-311150" lvl="0" marL="457200" rtl="0" algn="l">
              <a:spcBef>
                <a:spcPts val="0"/>
              </a:spcBef>
              <a:spcAft>
                <a:spcPts val="0"/>
              </a:spcAft>
              <a:buSzPts val="1300"/>
              <a:buChar char="●"/>
            </a:pPr>
            <a:r>
              <a:rPr lang="en"/>
              <a:t>To avoid overfitting, split data into training and test sets. Train the model using the training set, and evaluate its performance using the test set. The test set should only be used at the end; if you check accuracy on it too early, it essentially becomes part of the training data, leading to biased estimates of model performance.</a:t>
            </a:r>
            <a:endParaRPr/>
          </a:p>
        </p:txBody>
      </p:sp>
      <p:sp>
        <p:nvSpPr>
          <p:cNvPr id="387" name="Google Shape;387;p27">
            <a:hlinkClick r:id="rId3"/>
          </p:cNvPr>
          <p:cNvSpPr txBox="1"/>
          <p:nvPr/>
        </p:nvSpPr>
        <p:spPr>
          <a:xfrm>
            <a:off x="99475" y="4362375"/>
            <a:ext cx="16911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Nunito"/>
                <a:ea typeface="Nunito"/>
                <a:cs typeface="Nunito"/>
                <a:sym typeface="Nunito"/>
                <a:hlinkClick r:id="rId4"/>
              </a:rPr>
              <a:t>A paper where I investigate overfitting questions in multi-year modelling </a:t>
            </a:r>
            <a:r>
              <a:rPr lang="en" sz="1000" u="sng">
                <a:solidFill>
                  <a:schemeClr val="hlink"/>
                </a:solidFill>
                <a:latin typeface="Nunito"/>
                <a:ea typeface="Nunito"/>
                <a:cs typeface="Nunito"/>
                <a:sym typeface="Nunito"/>
                <a:hlinkClick r:id="rId5"/>
              </a:rPr>
              <a:t>scenarios</a:t>
            </a:r>
            <a:endParaRPr sz="1000">
              <a:solidFill>
                <a:schemeClr val="dk2"/>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Random Forests</a:t>
            </a:r>
            <a:endParaRPr/>
          </a:p>
        </p:txBody>
      </p:sp>
      <p:sp>
        <p:nvSpPr>
          <p:cNvPr id="393" name="Google Shape;393;p28"/>
          <p:cNvSpPr txBox="1"/>
          <p:nvPr>
            <p:ph idx="1" type="body"/>
          </p:nvPr>
        </p:nvSpPr>
        <p:spPr>
          <a:xfrm>
            <a:off x="1303800" y="1390125"/>
            <a:ext cx="7030500" cy="31416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Decision trees are prone to overfitting their training data and generalize poorly </a:t>
            </a:r>
            <a:endParaRPr sz="1900"/>
          </a:p>
          <a:p>
            <a:pPr indent="-349250" lvl="0" marL="457200" rtl="0" algn="l">
              <a:spcBef>
                <a:spcPts val="0"/>
              </a:spcBef>
              <a:spcAft>
                <a:spcPts val="0"/>
              </a:spcAft>
              <a:buSzPts val="1900"/>
              <a:buChar char="●"/>
            </a:pPr>
            <a:r>
              <a:rPr lang="en" sz="1900"/>
              <a:t>Random forests are ensembles (crudely averages) of many decision trees each trained on a random subset of the data. </a:t>
            </a:r>
            <a:endParaRPr sz="1900"/>
          </a:p>
          <a:p>
            <a:pPr indent="-349250" lvl="0" marL="457200" rtl="0" algn="l">
              <a:spcBef>
                <a:spcPts val="0"/>
              </a:spcBef>
              <a:spcAft>
                <a:spcPts val="0"/>
              </a:spcAft>
              <a:buSzPts val="1900"/>
              <a:buChar char="●"/>
            </a:pPr>
            <a:r>
              <a:rPr lang="en" sz="1900"/>
              <a:t>They tend to be much more stable and generalize much better</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9"/>
          <p:cNvSpPr txBox="1"/>
          <p:nvPr>
            <p:ph type="title"/>
          </p:nvPr>
        </p:nvSpPr>
        <p:spPr>
          <a:xfrm>
            <a:off x="1197175" y="370100"/>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Measures of Classification Model Fit: </a:t>
            </a:r>
            <a:endParaRPr/>
          </a:p>
          <a:p>
            <a:pPr indent="0" lvl="0" marL="0" rtl="0" algn="l">
              <a:spcBef>
                <a:spcPts val="0"/>
              </a:spcBef>
              <a:spcAft>
                <a:spcPts val="0"/>
              </a:spcAft>
              <a:buNone/>
            </a:pPr>
            <a:r>
              <a:rPr lang="en"/>
              <a:t>Accuracy, Precision, Recall</a:t>
            </a:r>
            <a:endParaRPr/>
          </a:p>
        </p:txBody>
      </p:sp>
      <p:sp>
        <p:nvSpPr>
          <p:cNvPr id="399" name="Google Shape;399;p29"/>
          <p:cNvSpPr txBox="1"/>
          <p:nvPr>
            <p:ph idx="1" type="body"/>
          </p:nvPr>
        </p:nvSpPr>
        <p:spPr>
          <a:xfrm>
            <a:off x="0" y="1369400"/>
            <a:ext cx="6096000" cy="3655500"/>
          </a:xfrm>
          <a:prstGeom prst="rect">
            <a:avLst/>
          </a:prstGeom>
        </p:spPr>
        <p:txBody>
          <a:bodyPr anchorCtr="0" anchor="t" bIns="91425" lIns="91425" spcFirstLastPara="1" rIns="91425" wrap="square" tIns="91425">
            <a:noAutofit/>
          </a:bodyPr>
          <a:lstStyle/>
          <a:p>
            <a:pPr indent="-324009" lvl="0" marL="457200" rtl="0" algn="l">
              <a:lnSpc>
                <a:spcPct val="105000"/>
              </a:lnSpc>
              <a:spcBef>
                <a:spcPts val="0"/>
              </a:spcBef>
              <a:spcAft>
                <a:spcPts val="0"/>
              </a:spcAft>
              <a:buSzPts val="1503"/>
              <a:buChar char="●"/>
            </a:pPr>
            <a:r>
              <a:rPr lang="en" sz="1503"/>
              <a:t>Accuracy: Number of correct predictions divided by the total number of cases predicted.</a:t>
            </a:r>
            <a:endParaRPr sz="1503"/>
          </a:p>
          <a:p>
            <a:pPr indent="-312261" lvl="1" marL="914400" rtl="0" algn="l">
              <a:lnSpc>
                <a:spcPct val="105000"/>
              </a:lnSpc>
              <a:spcBef>
                <a:spcPts val="0"/>
              </a:spcBef>
              <a:spcAft>
                <a:spcPts val="0"/>
              </a:spcAft>
              <a:buSzPts val="1318"/>
              <a:buChar char="○"/>
            </a:pPr>
            <a:r>
              <a:rPr lang="en" sz="1318"/>
              <a:t>(True Positives + True Negatives) / Total Cases</a:t>
            </a:r>
            <a:endParaRPr sz="1318"/>
          </a:p>
          <a:p>
            <a:pPr indent="-312261" lvl="1" marL="914400" rtl="0" algn="l">
              <a:lnSpc>
                <a:spcPct val="105000"/>
              </a:lnSpc>
              <a:spcBef>
                <a:spcPts val="0"/>
              </a:spcBef>
              <a:spcAft>
                <a:spcPts val="0"/>
              </a:spcAft>
              <a:buSzPts val="1318"/>
              <a:buChar char="○"/>
            </a:pPr>
            <a:r>
              <a:rPr lang="en" sz="1318"/>
              <a:t>Would you buy a model that predicts high school graduation rates with 90% accuracy?</a:t>
            </a:r>
            <a:endParaRPr sz="1318"/>
          </a:p>
          <a:p>
            <a:pPr indent="-312261" lvl="1" marL="914400" rtl="0" algn="l">
              <a:lnSpc>
                <a:spcPct val="105000"/>
              </a:lnSpc>
              <a:spcBef>
                <a:spcPts val="0"/>
              </a:spcBef>
              <a:spcAft>
                <a:spcPts val="0"/>
              </a:spcAft>
              <a:buSzPts val="1318"/>
              <a:buChar char="○"/>
            </a:pPr>
            <a:r>
              <a:rPr lang="en" sz="1318"/>
              <a:t>‘Accuracy’ is not useful alone - beware when that’s the only evaluation number given</a:t>
            </a:r>
            <a:endParaRPr sz="1318"/>
          </a:p>
          <a:p>
            <a:pPr indent="-324009" lvl="0" marL="457200" rtl="0" algn="l">
              <a:lnSpc>
                <a:spcPct val="105000"/>
              </a:lnSpc>
              <a:spcBef>
                <a:spcPts val="0"/>
              </a:spcBef>
              <a:spcAft>
                <a:spcPts val="0"/>
              </a:spcAft>
              <a:buSzPts val="1503"/>
              <a:buChar char="●"/>
            </a:pPr>
            <a:r>
              <a:rPr lang="en" sz="1503"/>
              <a:t>Precision: are we over-identifying positive cases?</a:t>
            </a:r>
            <a:endParaRPr sz="1603"/>
          </a:p>
          <a:p>
            <a:pPr indent="-312261" lvl="1" marL="914400" rtl="0" algn="l">
              <a:lnSpc>
                <a:spcPct val="105000"/>
              </a:lnSpc>
              <a:spcBef>
                <a:spcPts val="0"/>
              </a:spcBef>
              <a:spcAft>
                <a:spcPts val="0"/>
              </a:spcAft>
              <a:buSzPts val="1318"/>
              <a:buChar char="○"/>
            </a:pPr>
            <a:r>
              <a:rPr lang="en" sz="1318"/>
              <a:t>True Positives / (True Positives + False Positives)</a:t>
            </a:r>
            <a:endParaRPr sz="1318"/>
          </a:p>
          <a:p>
            <a:pPr indent="-324009" lvl="0" marL="457200" rtl="0" algn="l">
              <a:lnSpc>
                <a:spcPct val="105000"/>
              </a:lnSpc>
              <a:spcBef>
                <a:spcPts val="0"/>
              </a:spcBef>
              <a:spcAft>
                <a:spcPts val="0"/>
              </a:spcAft>
              <a:buSzPts val="1503"/>
              <a:buChar char="●"/>
            </a:pPr>
            <a:r>
              <a:rPr lang="en" sz="1503"/>
              <a:t>Recall: are we missing positive cases? </a:t>
            </a:r>
            <a:endParaRPr sz="1503"/>
          </a:p>
          <a:p>
            <a:pPr indent="-312261" lvl="1" marL="914400" rtl="0" algn="l">
              <a:lnSpc>
                <a:spcPct val="105000"/>
              </a:lnSpc>
              <a:spcBef>
                <a:spcPts val="0"/>
              </a:spcBef>
              <a:spcAft>
                <a:spcPts val="0"/>
              </a:spcAft>
              <a:buSzPts val="1318"/>
              <a:buChar char="○"/>
            </a:pPr>
            <a:r>
              <a:rPr lang="en" sz="1318"/>
              <a:t>True Positives / (True Positives + False Negatives) </a:t>
            </a:r>
            <a:endParaRPr sz="1318"/>
          </a:p>
          <a:p>
            <a:pPr indent="-324009" lvl="0" marL="457200" rtl="0" algn="l">
              <a:lnSpc>
                <a:spcPct val="105000"/>
              </a:lnSpc>
              <a:spcBef>
                <a:spcPts val="0"/>
              </a:spcBef>
              <a:spcAft>
                <a:spcPts val="0"/>
              </a:spcAft>
              <a:buSzPts val="1503"/>
              <a:buChar char="●"/>
            </a:pPr>
            <a:r>
              <a:rPr lang="en" sz="1503"/>
              <a:t>Lots of measures that build off the confusion matrix framework!</a:t>
            </a:r>
            <a:endParaRPr sz="1503"/>
          </a:p>
          <a:p>
            <a:pPr indent="-324009" lvl="0" marL="457200" rtl="0" algn="l">
              <a:lnSpc>
                <a:spcPct val="105000"/>
              </a:lnSpc>
              <a:spcBef>
                <a:spcPts val="0"/>
              </a:spcBef>
              <a:spcAft>
                <a:spcPts val="0"/>
              </a:spcAft>
              <a:buSzPts val="1503"/>
              <a:buChar char="●"/>
            </a:pPr>
            <a:r>
              <a:rPr lang="en" sz="1503"/>
              <a:t>Also measures based on continuous scores: </a:t>
            </a:r>
            <a:endParaRPr sz="1503"/>
          </a:p>
          <a:p>
            <a:pPr indent="-324009" lvl="1" marL="914400" rtl="0" algn="l">
              <a:lnSpc>
                <a:spcPct val="105000"/>
              </a:lnSpc>
              <a:spcBef>
                <a:spcPts val="0"/>
              </a:spcBef>
              <a:spcAft>
                <a:spcPts val="0"/>
              </a:spcAft>
              <a:buSzPts val="1503"/>
              <a:buChar char="○"/>
            </a:pPr>
            <a:r>
              <a:rPr lang="en" sz="1503"/>
              <a:t>Demographic Parity, </a:t>
            </a:r>
            <a:r>
              <a:rPr lang="en" sz="1503"/>
              <a:t>Calibration, AUC-ROC</a:t>
            </a:r>
            <a:endParaRPr b="1" sz="1503"/>
          </a:p>
          <a:p>
            <a:pPr indent="0" lvl="0" marL="0" rtl="0" algn="l">
              <a:lnSpc>
                <a:spcPct val="105000"/>
              </a:lnSpc>
              <a:spcBef>
                <a:spcPts val="1200"/>
              </a:spcBef>
              <a:spcAft>
                <a:spcPts val="1200"/>
              </a:spcAft>
              <a:buSzPts val="1018"/>
              <a:buNone/>
            </a:pPr>
            <a:r>
              <a:t/>
            </a:r>
            <a:endParaRPr sz="1503"/>
          </a:p>
        </p:txBody>
      </p:sp>
      <p:pic>
        <p:nvPicPr>
          <p:cNvPr id="400" name="Google Shape;400;p29"/>
          <p:cNvPicPr preferRelativeResize="0"/>
          <p:nvPr/>
        </p:nvPicPr>
        <p:blipFill>
          <a:blip r:embed="rId3">
            <a:alphaModFix/>
          </a:blip>
          <a:stretch>
            <a:fillRect/>
          </a:stretch>
        </p:blipFill>
        <p:spPr>
          <a:xfrm>
            <a:off x="6002400" y="1448425"/>
            <a:ext cx="3141601" cy="1908800"/>
          </a:xfrm>
          <a:prstGeom prst="rect">
            <a:avLst/>
          </a:prstGeom>
          <a:noFill/>
          <a:ln>
            <a:noFill/>
          </a:ln>
        </p:spPr>
      </p:pic>
      <p:sp>
        <p:nvSpPr>
          <p:cNvPr id="401" name="Google Shape;401;p29"/>
          <p:cNvSpPr txBox="1"/>
          <p:nvPr/>
        </p:nvSpPr>
        <p:spPr>
          <a:xfrm>
            <a:off x="5848925" y="4254675"/>
            <a:ext cx="3249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solidFill>
                  <a:schemeClr val="hlink"/>
                </a:solidFill>
                <a:hlinkClick r:id="rId4"/>
              </a:rPr>
              <a:t>Colab Simulation Comparing Fairness Metrics</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Fairness Theory</a:t>
            </a:r>
            <a:endParaRPr/>
          </a:p>
        </p:txBody>
      </p:sp>
      <p:sp>
        <p:nvSpPr>
          <p:cNvPr id="407" name="Google Shape;407;p30"/>
          <p:cNvSpPr txBox="1"/>
          <p:nvPr>
            <p:ph idx="1" type="body"/>
          </p:nvPr>
        </p:nvSpPr>
        <p:spPr>
          <a:xfrm>
            <a:off x="1303800" y="1553450"/>
            <a:ext cx="7030500" cy="2978100"/>
          </a:xfrm>
          <a:prstGeom prst="rect">
            <a:avLst/>
          </a:prstGeom>
        </p:spPr>
        <p:txBody>
          <a:bodyPr anchorCtr="0" anchor="t" bIns="91425" lIns="91425" spcFirstLastPara="1" rIns="91425" wrap="square" tIns="91425">
            <a:normAutofit/>
          </a:bodyPr>
          <a:lstStyle/>
          <a:p>
            <a:pPr indent="-311150" lvl="0" marL="457200" rtl="0" algn="l">
              <a:lnSpc>
                <a:spcPct val="105000"/>
              </a:lnSpc>
              <a:spcBef>
                <a:spcPts val="0"/>
              </a:spcBef>
              <a:spcAft>
                <a:spcPts val="0"/>
              </a:spcAft>
              <a:buSzPts val="1300"/>
              <a:buChar char="●"/>
            </a:pPr>
            <a:r>
              <a:rPr lang="en" sz="1503"/>
              <a:t>Fairness is application specific, there is no one fairness measure to maximize</a:t>
            </a:r>
            <a:endParaRPr sz="1503"/>
          </a:p>
          <a:p>
            <a:pPr indent="-324009" lvl="0" marL="457200" rtl="0" algn="l">
              <a:lnSpc>
                <a:spcPct val="105000"/>
              </a:lnSpc>
              <a:spcBef>
                <a:spcPts val="0"/>
              </a:spcBef>
              <a:spcAft>
                <a:spcPts val="0"/>
              </a:spcAft>
              <a:buSzPts val="1503"/>
              <a:buChar char="●"/>
            </a:pPr>
            <a:r>
              <a:rPr lang="en" sz="1503"/>
              <a:t>What are the consequences of your model’s predictions?  </a:t>
            </a:r>
            <a:endParaRPr sz="1503"/>
          </a:p>
          <a:p>
            <a:pPr indent="-324009" lvl="1" marL="914400" rtl="0" algn="l">
              <a:lnSpc>
                <a:spcPct val="105000"/>
              </a:lnSpc>
              <a:spcBef>
                <a:spcPts val="0"/>
              </a:spcBef>
              <a:spcAft>
                <a:spcPts val="0"/>
              </a:spcAft>
              <a:buSzPts val="1503"/>
              <a:buChar char="○"/>
            </a:pPr>
            <a:r>
              <a:rPr lang="en" sz="1503"/>
              <a:t>How will impacts of the model be evaluated? ‘Fair’ in the historical administrative data isn’t the same as ‘Fair’ in use</a:t>
            </a:r>
            <a:endParaRPr sz="1503"/>
          </a:p>
          <a:p>
            <a:pPr indent="-324009" lvl="2" marL="1371600" rtl="0" algn="l">
              <a:lnSpc>
                <a:spcPct val="105000"/>
              </a:lnSpc>
              <a:spcBef>
                <a:spcPts val="0"/>
              </a:spcBef>
              <a:spcAft>
                <a:spcPts val="0"/>
              </a:spcAft>
              <a:buSzPts val="1503"/>
              <a:buChar char="■"/>
            </a:pPr>
            <a:r>
              <a:rPr lang="en" sz="1503"/>
              <a:t>Paradox: If a model predicts outcome X for user A but not for user B, and users take actions to prevent outcome X from occurring for A, but it then occurs for B instead, should a retrospective analysis conclude that the model was wrong?</a:t>
            </a:r>
            <a:endParaRPr sz="1503"/>
          </a:p>
          <a:p>
            <a:pPr indent="-324009" lvl="0" marL="457200" rtl="0" algn="l">
              <a:lnSpc>
                <a:spcPct val="105000"/>
              </a:lnSpc>
              <a:spcBef>
                <a:spcPts val="0"/>
              </a:spcBef>
              <a:spcAft>
                <a:spcPts val="0"/>
              </a:spcAft>
              <a:buSzPts val="1503"/>
              <a:buChar char="●"/>
            </a:pPr>
            <a:r>
              <a:rPr lang="en" sz="1503"/>
              <a:t>What is the data generating process (DGP) that your model relies on? </a:t>
            </a:r>
            <a:endParaRPr sz="1503"/>
          </a:p>
          <a:p>
            <a:pPr indent="-324009" lvl="0" marL="457200" rtl="0" algn="l">
              <a:lnSpc>
                <a:spcPct val="105000"/>
              </a:lnSpc>
              <a:spcBef>
                <a:spcPts val="0"/>
              </a:spcBef>
              <a:spcAft>
                <a:spcPts val="0"/>
              </a:spcAft>
              <a:buSzPts val="1503"/>
              <a:buChar char="●"/>
            </a:pPr>
            <a:r>
              <a:rPr lang="en" sz="1503"/>
              <a:t>How does the use of your model connect to the DGP? </a:t>
            </a:r>
            <a:endParaRPr sz="1503"/>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Fairness Measures</a:t>
            </a:r>
            <a:endParaRPr/>
          </a:p>
        </p:txBody>
      </p:sp>
      <p:sp>
        <p:nvSpPr>
          <p:cNvPr id="413" name="Google Shape;413;p31"/>
          <p:cNvSpPr txBox="1"/>
          <p:nvPr>
            <p:ph idx="1" type="body"/>
          </p:nvPr>
        </p:nvSpPr>
        <p:spPr>
          <a:xfrm>
            <a:off x="1303800" y="1455825"/>
            <a:ext cx="7030500" cy="3392700"/>
          </a:xfrm>
          <a:prstGeom prst="rect">
            <a:avLst/>
          </a:prstGeom>
        </p:spPr>
        <p:txBody>
          <a:bodyPr anchorCtr="0" anchor="t" bIns="91425" lIns="91425" spcFirstLastPara="1" rIns="91425" wrap="square" tIns="91425">
            <a:normAutofit/>
          </a:bodyPr>
          <a:lstStyle/>
          <a:p>
            <a:pPr indent="-324009" lvl="0" marL="457200" rtl="0" algn="l">
              <a:lnSpc>
                <a:spcPct val="105000"/>
              </a:lnSpc>
              <a:spcBef>
                <a:spcPts val="0"/>
              </a:spcBef>
              <a:spcAft>
                <a:spcPts val="0"/>
              </a:spcAft>
              <a:buSzPts val="1503"/>
              <a:buChar char="●"/>
            </a:pPr>
            <a:r>
              <a:rPr lang="en" sz="1503"/>
              <a:t>Demographic Parity</a:t>
            </a:r>
            <a:endParaRPr sz="1503"/>
          </a:p>
          <a:p>
            <a:pPr indent="-324009" lvl="1" marL="914400" rtl="0" algn="l">
              <a:lnSpc>
                <a:spcPct val="105000"/>
              </a:lnSpc>
              <a:spcBef>
                <a:spcPts val="0"/>
              </a:spcBef>
              <a:spcAft>
                <a:spcPts val="0"/>
              </a:spcAft>
              <a:buSzPts val="1503"/>
              <a:buChar char="○"/>
            </a:pPr>
            <a:r>
              <a:rPr lang="en" sz="1503"/>
              <a:t>Model’s predictions are independent of a sensitive attribute</a:t>
            </a:r>
            <a:endParaRPr sz="1503"/>
          </a:p>
          <a:p>
            <a:pPr indent="-324009" lvl="1" marL="914400" rtl="0" algn="l">
              <a:lnSpc>
                <a:spcPct val="105000"/>
              </a:lnSpc>
              <a:spcBef>
                <a:spcPts val="0"/>
              </a:spcBef>
              <a:spcAft>
                <a:spcPts val="0"/>
              </a:spcAft>
              <a:buSzPts val="1503"/>
              <a:buChar char="○"/>
            </a:pPr>
            <a:r>
              <a:rPr lang="en" sz="1503"/>
              <a:t>Positive predictions at equal rates across demographic groups </a:t>
            </a:r>
            <a:endParaRPr sz="1503"/>
          </a:p>
          <a:p>
            <a:pPr indent="-324009" lvl="2" marL="1371600" rtl="0" algn="l">
              <a:lnSpc>
                <a:spcPct val="105000"/>
              </a:lnSpc>
              <a:spcBef>
                <a:spcPts val="0"/>
              </a:spcBef>
              <a:spcAft>
                <a:spcPts val="0"/>
              </a:spcAft>
              <a:buSzPts val="1503"/>
              <a:buChar char="■"/>
            </a:pPr>
            <a:r>
              <a:rPr lang="en" sz="1503"/>
              <a:t>Does this make sense in an unequal society?</a:t>
            </a:r>
            <a:endParaRPr sz="1503"/>
          </a:p>
          <a:p>
            <a:pPr indent="-324009" lvl="0" marL="457200" rtl="0" algn="l">
              <a:lnSpc>
                <a:spcPct val="105000"/>
              </a:lnSpc>
              <a:spcBef>
                <a:spcPts val="0"/>
              </a:spcBef>
              <a:spcAft>
                <a:spcPts val="0"/>
              </a:spcAft>
              <a:buSzPts val="1503"/>
              <a:buChar char="●"/>
            </a:pPr>
            <a:r>
              <a:rPr lang="en" sz="1503"/>
              <a:t>Calibration Fairness </a:t>
            </a:r>
            <a:endParaRPr sz="1503"/>
          </a:p>
          <a:p>
            <a:pPr indent="-324009" lvl="1" marL="914400" rtl="0" algn="l">
              <a:lnSpc>
                <a:spcPct val="105000"/>
              </a:lnSpc>
              <a:spcBef>
                <a:spcPts val="0"/>
              </a:spcBef>
              <a:spcAft>
                <a:spcPts val="0"/>
              </a:spcAft>
              <a:buSzPts val="1503"/>
              <a:buChar char="○"/>
            </a:pPr>
            <a:r>
              <a:rPr lang="en" sz="1503"/>
              <a:t>Predicted risk (p’) is equal to probability of outcome (p) </a:t>
            </a:r>
            <a:endParaRPr sz="1503"/>
          </a:p>
          <a:p>
            <a:pPr indent="-324009" lvl="1" marL="914400" rtl="0" algn="l">
              <a:lnSpc>
                <a:spcPct val="105000"/>
              </a:lnSpc>
              <a:spcBef>
                <a:spcPts val="0"/>
              </a:spcBef>
              <a:spcAft>
                <a:spcPts val="0"/>
              </a:spcAft>
              <a:buSzPts val="1503"/>
              <a:buChar char="○"/>
            </a:pPr>
            <a:r>
              <a:rPr lang="en" sz="1503"/>
              <a:t>Measures quality of absolute risk score</a:t>
            </a:r>
            <a:endParaRPr sz="1503"/>
          </a:p>
          <a:p>
            <a:pPr indent="-324009" lvl="0" marL="457200" rtl="0" algn="l">
              <a:lnSpc>
                <a:spcPct val="105000"/>
              </a:lnSpc>
              <a:spcBef>
                <a:spcPts val="0"/>
              </a:spcBef>
              <a:spcAft>
                <a:spcPts val="0"/>
              </a:spcAft>
              <a:buSzPts val="1503"/>
              <a:buChar char="●"/>
            </a:pPr>
            <a:r>
              <a:rPr lang="en" sz="1503"/>
              <a:t>AUC ROC</a:t>
            </a:r>
            <a:endParaRPr sz="1503"/>
          </a:p>
          <a:p>
            <a:pPr indent="-324009" lvl="1" marL="914400" rtl="0" algn="l">
              <a:lnSpc>
                <a:spcPct val="105000"/>
              </a:lnSpc>
              <a:spcBef>
                <a:spcPts val="0"/>
              </a:spcBef>
              <a:spcAft>
                <a:spcPts val="0"/>
              </a:spcAft>
              <a:buSzPts val="1503"/>
              <a:buChar char="○"/>
            </a:pPr>
            <a:r>
              <a:rPr lang="en" sz="1503"/>
              <a:t>Probability that a randomly selected dropout has a higher risk score than a randomly selected graduate</a:t>
            </a:r>
            <a:endParaRPr sz="1503"/>
          </a:p>
          <a:p>
            <a:pPr indent="-324009" lvl="1" marL="914400" rtl="0" algn="l">
              <a:lnSpc>
                <a:spcPct val="105000"/>
              </a:lnSpc>
              <a:spcBef>
                <a:spcPts val="0"/>
              </a:spcBef>
              <a:spcAft>
                <a:spcPts val="0"/>
              </a:spcAft>
              <a:buSzPts val="1503"/>
              <a:buChar char="○"/>
            </a:pPr>
            <a:r>
              <a:rPr lang="en" sz="1503"/>
              <a:t>Measures quality of relative ranking</a:t>
            </a:r>
            <a:endParaRPr sz="1503"/>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399800"/>
            <a:ext cx="7030500" cy="76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Topics </a:t>
            </a:r>
            <a:endParaRPr/>
          </a:p>
        </p:txBody>
      </p:sp>
      <p:sp>
        <p:nvSpPr>
          <p:cNvPr id="284" name="Google Shape;284;p14"/>
          <p:cNvSpPr txBox="1"/>
          <p:nvPr>
            <p:ph idx="1" type="body"/>
          </p:nvPr>
        </p:nvSpPr>
        <p:spPr>
          <a:xfrm>
            <a:off x="1303800" y="1065875"/>
            <a:ext cx="7030500" cy="3373800"/>
          </a:xfrm>
          <a:prstGeom prst="rect">
            <a:avLst/>
          </a:prstGeom>
        </p:spPr>
        <p:txBody>
          <a:bodyPr anchorCtr="0" anchor="t" bIns="91425" lIns="91425" spcFirstLastPara="1" rIns="91425" wrap="square" tIns="91425">
            <a:noAutofit/>
          </a:bodyPr>
          <a:lstStyle/>
          <a:p>
            <a:pPr indent="-317500" lvl="0" marL="457200" rtl="0" algn="l">
              <a:lnSpc>
                <a:spcPct val="105000"/>
              </a:lnSpc>
              <a:spcBef>
                <a:spcPts val="0"/>
              </a:spcBef>
              <a:spcAft>
                <a:spcPts val="0"/>
              </a:spcAft>
              <a:buSzPts val="1400"/>
              <a:buAutoNum type="arabicPeriod"/>
            </a:pPr>
            <a:r>
              <a:rPr lang="en" sz="1400"/>
              <a:t>What is Machine Learning</a:t>
            </a:r>
            <a:endParaRPr sz="1400"/>
          </a:p>
          <a:p>
            <a:pPr indent="-304800" lvl="1" marL="914400" rtl="0" algn="l">
              <a:lnSpc>
                <a:spcPct val="105000"/>
              </a:lnSpc>
              <a:spcBef>
                <a:spcPts val="0"/>
              </a:spcBef>
              <a:spcAft>
                <a:spcPts val="0"/>
              </a:spcAft>
              <a:buSzPts val="1200"/>
              <a:buAutoNum type="alphaLcPeriod"/>
            </a:pPr>
            <a:r>
              <a:rPr lang="en" sz="1200"/>
              <a:t>The field is moving fast</a:t>
            </a:r>
            <a:endParaRPr sz="1200"/>
          </a:p>
          <a:p>
            <a:pPr indent="-304800" lvl="1" marL="914400" rtl="0" algn="l">
              <a:lnSpc>
                <a:spcPct val="105000"/>
              </a:lnSpc>
              <a:spcBef>
                <a:spcPts val="0"/>
              </a:spcBef>
              <a:spcAft>
                <a:spcPts val="0"/>
              </a:spcAft>
              <a:buSzPts val="1200"/>
              <a:buAutoNum type="alphaLcPeriod"/>
            </a:pPr>
            <a:r>
              <a:rPr lang="en" sz="1200"/>
              <a:t>Supervised, Unsupervised, Reinforcement, </a:t>
            </a:r>
            <a:r>
              <a:rPr lang="en"/>
              <a:t>Generative</a:t>
            </a:r>
            <a:endParaRPr/>
          </a:p>
          <a:p>
            <a:pPr indent="-298450" lvl="1" marL="914400" rtl="0" algn="l">
              <a:lnSpc>
                <a:spcPct val="105000"/>
              </a:lnSpc>
              <a:spcBef>
                <a:spcPts val="0"/>
              </a:spcBef>
              <a:spcAft>
                <a:spcPts val="0"/>
              </a:spcAft>
              <a:buSzPts val="1100"/>
              <a:buAutoNum type="alphaLcPeriod"/>
            </a:pPr>
            <a:r>
              <a:rPr lang="en"/>
              <a:t>Major Software Packages</a:t>
            </a:r>
            <a:endParaRPr/>
          </a:p>
          <a:p>
            <a:pPr indent="-317500" lvl="0" marL="457200" rtl="0" algn="l">
              <a:lnSpc>
                <a:spcPct val="105000"/>
              </a:lnSpc>
              <a:spcBef>
                <a:spcPts val="0"/>
              </a:spcBef>
              <a:spcAft>
                <a:spcPts val="0"/>
              </a:spcAft>
              <a:buSzPts val="1400"/>
              <a:buAutoNum type="arabicPeriod"/>
            </a:pPr>
            <a:r>
              <a:rPr lang="en" sz="1400"/>
              <a:t>Regression Models </a:t>
            </a:r>
            <a:endParaRPr sz="1400"/>
          </a:p>
          <a:p>
            <a:pPr indent="-304800" lvl="1" marL="914400" rtl="0" algn="l">
              <a:lnSpc>
                <a:spcPct val="105000"/>
              </a:lnSpc>
              <a:spcBef>
                <a:spcPts val="0"/>
              </a:spcBef>
              <a:spcAft>
                <a:spcPts val="0"/>
              </a:spcAft>
              <a:buSzPts val="1200"/>
              <a:buAutoNum type="alphaLcPeriod"/>
            </a:pPr>
            <a:r>
              <a:rPr lang="en" sz="1400"/>
              <a:t>Gradient Descent Exercise </a:t>
            </a:r>
            <a:endParaRPr sz="1400"/>
          </a:p>
          <a:p>
            <a:pPr indent="-317500" lvl="0" marL="457200" rtl="0" algn="l">
              <a:lnSpc>
                <a:spcPct val="105000"/>
              </a:lnSpc>
              <a:spcBef>
                <a:spcPts val="0"/>
              </a:spcBef>
              <a:spcAft>
                <a:spcPts val="0"/>
              </a:spcAft>
              <a:buSzPts val="1400"/>
              <a:buAutoNum type="arabicPeriod"/>
            </a:pPr>
            <a:r>
              <a:rPr lang="en" sz="1400"/>
              <a:t>Binary Classification </a:t>
            </a:r>
            <a:endParaRPr sz="1400"/>
          </a:p>
          <a:p>
            <a:pPr indent="-317500" lvl="0" marL="457200" rtl="0" algn="l">
              <a:lnSpc>
                <a:spcPct val="105000"/>
              </a:lnSpc>
              <a:spcBef>
                <a:spcPts val="0"/>
              </a:spcBef>
              <a:spcAft>
                <a:spcPts val="0"/>
              </a:spcAft>
              <a:buSzPts val="1400"/>
              <a:buAutoNum type="arabicPeriod"/>
            </a:pPr>
            <a:r>
              <a:rPr lang="en" sz="1400"/>
              <a:t>Trees &amp; Forests</a:t>
            </a:r>
            <a:endParaRPr sz="1400"/>
          </a:p>
          <a:p>
            <a:pPr indent="-317500" lvl="0" marL="457200" rtl="0" algn="l">
              <a:lnSpc>
                <a:spcPct val="105000"/>
              </a:lnSpc>
              <a:spcBef>
                <a:spcPts val="0"/>
              </a:spcBef>
              <a:spcAft>
                <a:spcPts val="0"/>
              </a:spcAft>
              <a:buSzPts val="1400"/>
              <a:buAutoNum type="arabicPeriod"/>
            </a:pPr>
            <a:r>
              <a:rPr lang="en" sz="1400"/>
              <a:t>Overfitting, Test/Train Splits </a:t>
            </a:r>
            <a:endParaRPr sz="1400"/>
          </a:p>
          <a:p>
            <a:pPr indent="-317500" lvl="0" marL="457200" rtl="0" algn="l">
              <a:lnSpc>
                <a:spcPct val="105000"/>
              </a:lnSpc>
              <a:spcBef>
                <a:spcPts val="0"/>
              </a:spcBef>
              <a:spcAft>
                <a:spcPts val="0"/>
              </a:spcAft>
              <a:buSzPts val="1400"/>
              <a:buAutoNum type="arabicPeriod"/>
            </a:pPr>
            <a:r>
              <a:rPr lang="en" sz="1400"/>
              <a:t>Accuracy, Confusion Matrix</a:t>
            </a:r>
            <a:endParaRPr b="1" sz="14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HW - Student Risk Predictions</a:t>
            </a:r>
            <a:endParaRPr/>
          </a:p>
        </p:txBody>
      </p:sp>
      <p:sp>
        <p:nvSpPr>
          <p:cNvPr id="419" name="Google Shape;419;p32"/>
          <p:cNvSpPr txBox="1"/>
          <p:nvPr>
            <p:ph idx="1" type="body"/>
          </p:nvPr>
        </p:nvSpPr>
        <p:spPr>
          <a:xfrm>
            <a:off x="1303800" y="1415100"/>
            <a:ext cx="7030500" cy="3116700"/>
          </a:xfrm>
          <a:prstGeom prst="rect">
            <a:avLst/>
          </a:prstGeom>
        </p:spPr>
        <p:txBody>
          <a:bodyPr anchorCtr="0" anchor="t" bIns="91425" lIns="91425" spcFirstLastPara="1" rIns="91425" wrap="square" tIns="91425">
            <a:normAutofit fontScale="92500" lnSpcReduction="10000"/>
          </a:bodyPr>
          <a:lstStyle/>
          <a:p>
            <a:pPr indent="-316706" lvl="0" marL="457200" rtl="0" algn="l">
              <a:spcBef>
                <a:spcPts val="0"/>
              </a:spcBef>
              <a:spcAft>
                <a:spcPts val="0"/>
              </a:spcAft>
              <a:buSzPct val="100000"/>
              <a:buChar char="●"/>
            </a:pPr>
            <a:r>
              <a:rPr lang="en" sz="1500"/>
              <a:t>Rule based models like </a:t>
            </a:r>
            <a:r>
              <a:rPr lang="en" sz="1500" u="sng">
                <a:solidFill>
                  <a:schemeClr val="accent5"/>
                </a:solidFill>
                <a:hlinkClick r:id="rId3">
                  <a:extLst>
                    <a:ext uri="{A12FA001-AC4F-418D-AE19-62706E023703}">
                      <ahyp:hlinkClr val="tx"/>
                    </a:ext>
                  </a:extLst>
                </a:hlinkClick>
              </a:rPr>
              <a:t>Allensworth &amp; Easton (2009)</a:t>
            </a:r>
            <a:r>
              <a:rPr lang="en" sz="1500"/>
              <a:t> “Chicago Model” were historically used in identifying students at risk of not graduating high school. </a:t>
            </a:r>
            <a:endParaRPr sz="1500"/>
          </a:p>
          <a:p>
            <a:pPr indent="-316706" lvl="0" marL="457200" rtl="0" algn="l">
              <a:spcBef>
                <a:spcPts val="0"/>
              </a:spcBef>
              <a:spcAft>
                <a:spcPts val="0"/>
              </a:spcAft>
              <a:buSzPct val="100000"/>
              <a:buChar char="●"/>
            </a:pPr>
            <a:r>
              <a:rPr lang="en" sz="1500"/>
              <a:t>Mid 2010’s explosion in research in using ML models to predict dropout/persistence. </a:t>
            </a:r>
            <a:endParaRPr sz="1500"/>
          </a:p>
          <a:p>
            <a:pPr indent="-316706" lvl="1" marL="914400" rtl="0" algn="l">
              <a:spcBef>
                <a:spcPts val="0"/>
              </a:spcBef>
              <a:spcAft>
                <a:spcPts val="0"/>
              </a:spcAft>
              <a:buSzPct val="100000"/>
              <a:buChar char="○"/>
            </a:pPr>
            <a:r>
              <a:rPr lang="en" sz="1500"/>
              <a:t>Availability of longitudinal student administrative data </a:t>
            </a:r>
            <a:endParaRPr sz="1500"/>
          </a:p>
          <a:p>
            <a:pPr indent="-316706" lvl="1" marL="914400" rtl="0" algn="l">
              <a:spcBef>
                <a:spcPts val="0"/>
              </a:spcBef>
              <a:spcAft>
                <a:spcPts val="0"/>
              </a:spcAft>
              <a:buSzPct val="100000"/>
              <a:buChar char="○"/>
            </a:pPr>
            <a:r>
              <a:rPr lang="en" sz="1500"/>
              <a:t>Newly accessible ML techniques </a:t>
            </a:r>
            <a:endParaRPr sz="1500"/>
          </a:p>
          <a:p>
            <a:pPr indent="-316706" lvl="1" marL="914400" rtl="0" algn="l">
              <a:spcBef>
                <a:spcPts val="0"/>
              </a:spcBef>
              <a:spcAft>
                <a:spcPts val="0"/>
              </a:spcAft>
              <a:buSzPct val="100000"/>
              <a:buChar char="○"/>
            </a:pPr>
            <a:r>
              <a:rPr lang="en" sz="1500"/>
              <a:t>Lots of adoption and commercialization </a:t>
            </a:r>
            <a:endParaRPr sz="1500"/>
          </a:p>
          <a:p>
            <a:pPr indent="-316706" lvl="0" marL="457200" rtl="0" algn="l">
              <a:spcBef>
                <a:spcPts val="0"/>
              </a:spcBef>
              <a:spcAft>
                <a:spcPts val="0"/>
              </a:spcAft>
              <a:buSzPct val="100000"/>
              <a:buChar char="●"/>
            </a:pPr>
            <a:r>
              <a:rPr lang="en" sz="1500"/>
              <a:t>For next session there are several readings about risk prediction systems and you will train two models of your choice (See canvas)</a:t>
            </a:r>
            <a:endParaRPr sz="1500"/>
          </a:p>
          <a:p>
            <a:pPr indent="-316706" lvl="1" marL="914400" rtl="0" algn="l">
              <a:spcBef>
                <a:spcPts val="0"/>
              </a:spcBef>
              <a:spcAft>
                <a:spcPts val="0"/>
              </a:spcAft>
              <a:buSzPct val="100000"/>
              <a:buChar char="○"/>
            </a:pPr>
            <a:r>
              <a:rPr lang="en" sz="1500"/>
              <a:t>I recommend sticking with sci-kit learn </a:t>
            </a:r>
            <a:endParaRPr sz="1500"/>
          </a:p>
          <a:p>
            <a:pPr indent="-316706" lvl="1" marL="914400" rtl="0" algn="l">
              <a:spcBef>
                <a:spcPts val="0"/>
              </a:spcBef>
              <a:spcAft>
                <a:spcPts val="0"/>
              </a:spcAft>
              <a:buSzPct val="100000"/>
              <a:buChar char="○"/>
            </a:pPr>
            <a:r>
              <a:rPr lang="en" sz="1500"/>
              <a:t>Look at the last section of the </a:t>
            </a:r>
            <a:r>
              <a:rPr lang="en" sz="1500" u="sng">
                <a:solidFill>
                  <a:schemeClr val="hlink"/>
                </a:solidFill>
                <a:hlinkClick r:id="rId4"/>
              </a:rPr>
              <a:t>decision tree example</a:t>
            </a:r>
            <a:r>
              <a:rPr lang="en" sz="1500"/>
              <a:t> if you are stuck getting started</a:t>
            </a:r>
            <a:endParaRPr sz="1500"/>
          </a:p>
          <a:p>
            <a:pPr indent="-316706" lvl="0" marL="457200" rtl="0" algn="l">
              <a:spcBef>
                <a:spcPts val="0"/>
              </a:spcBef>
              <a:spcAft>
                <a:spcPts val="0"/>
              </a:spcAft>
              <a:buSzPct val="100000"/>
              <a:buChar char="●"/>
            </a:pPr>
            <a:r>
              <a:rPr lang="en" sz="1500"/>
              <a:t>Assignment details are on </a:t>
            </a:r>
            <a:r>
              <a:rPr lang="en" sz="1500" u="sng">
                <a:solidFill>
                  <a:schemeClr val="hlink"/>
                </a:solidFill>
                <a:hlinkClick r:id="rId5"/>
              </a:rPr>
              <a:t>Canvas</a:t>
            </a:r>
            <a:r>
              <a:rPr lang="en" sz="1500"/>
              <a:t> </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SzPts val="2800"/>
              <a:buAutoNum type="arabicPeriod"/>
            </a:pPr>
            <a:r>
              <a:rPr lang="en"/>
              <a:t>What is Machine Learning?</a:t>
            </a:r>
            <a:endParaRPr/>
          </a:p>
        </p:txBody>
      </p:sp>
      <p:sp>
        <p:nvSpPr>
          <p:cNvPr id="290" name="Google Shape;290;p15"/>
          <p:cNvSpPr txBox="1"/>
          <p:nvPr>
            <p:ph idx="1" type="body"/>
          </p:nvPr>
        </p:nvSpPr>
        <p:spPr>
          <a:xfrm>
            <a:off x="1303800" y="1643875"/>
            <a:ext cx="7030500" cy="338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“In basic terms, ML is the process of </a:t>
            </a:r>
            <a:r>
              <a:rPr lang="en" sz="2000" u="sng"/>
              <a:t>training</a:t>
            </a:r>
            <a:r>
              <a:rPr lang="en" sz="2000"/>
              <a:t> a piece of software, called a model, to make </a:t>
            </a:r>
            <a:r>
              <a:rPr b="1" lang="en" sz="2000"/>
              <a:t>useful predictions or generate content</a:t>
            </a:r>
            <a:r>
              <a:rPr lang="en" sz="2000"/>
              <a:t> from data.” - </a:t>
            </a:r>
            <a:r>
              <a:rPr lang="en" sz="2000" u="sng">
                <a:solidFill>
                  <a:schemeClr val="hlink"/>
                </a:solidFill>
                <a:hlinkClick r:id="rId3"/>
              </a:rPr>
              <a:t>Google Intro to ML Course Accessed Feb 17 2025</a:t>
            </a:r>
            <a:endParaRPr sz="2000"/>
          </a:p>
          <a:p>
            <a:pPr indent="0" lvl="0" marL="0" rtl="0" algn="l">
              <a:spcBef>
                <a:spcPts val="1200"/>
              </a:spcBef>
              <a:spcAft>
                <a:spcPts val="0"/>
              </a:spcAft>
              <a:buNone/>
            </a:pPr>
            <a:r>
              <a:rPr lang="en" sz="2000"/>
              <a:t>"Machine learning is the science of getting computers to </a:t>
            </a:r>
            <a:r>
              <a:rPr b="1" lang="en" sz="2000"/>
              <a:t>act</a:t>
            </a:r>
            <a:r>
              <a:rPr lang="en" sz="2000"/>
              <a:t> </a:t>
            </a:r>
            <a:r>
              <a:rPr lang="en" sz="2000" u="sng"/>
              <a:t>without being explicitly programmed</a:t>
            </a:r>
            <a:r>
              <a:rPr lang="en" sz="2000"/>
              <a:t>." - </a:t>
            </a:r>
            <a:r>
              <a:rPr lang="en" sz="2000" u="sng">
                <a:solidFill>
                  <a:schemeClr val="hlink"/>
                </a:solidFill>
                <a:hlinkClick r:id="rId4"/>
              </a:rPr>
              <a:t>Andrew Ng (2011) </a:t>
            </a:r>
            <a:endParaRPr sz="2000"/>
          </a:p>
          <a:p>
            <a:pPr indent="0" lvl="0" marL="0" rtl="0" algn="l">
              <a:spcBef>
                <a:spcPts val="1200"/>
              </a:spcBef>
              <a:spcAft>
                <a:spcPts val="1200"/>
              </a:spcAft>
              <a:buNone/>
            </a:pPr>
            <a:r>
              <a:rPr lang="en" sz="1800"/>
              <a:t>Resource: </a:t>
            </a:r>
            <a:r>
              <a:rPr lang="en" sz="1800" u="sng">
                <a:solidFill>
                  <a:schemeClr val="hlink"/>
                </a:solidFill>
                <a:hlinkClick r:id="rId5"/>
              </a:rPr>
              <a:t>Google Glossary of Machine Learning Terms</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203225" y="0"/>
            <a:ext cx="276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September 2014</a:t>
            </a:r>
            <a:r>
              <a:rPr lang="en" sz="1850"/>
              <a:t> </a:t>
            </a:r>
            <a:br>
              <a:rPr lang="en" sz="1850"/>
            </a:br>
            <a:r>
              <a:rPr lang="en" sz="1739"/>
              <a:t>a joke </a:t>
            </a:r>
            <a:r>
              <a:rPr lang="en" sz="1739"/>
              <a:t>about</a:t>
            </a:r>
            <a:r>
              <a:rPr lang="en" sz="1739"/>
              <a:t> something we can’t do</a:t>
            </a:r>
            <a:endParaRPr sz="1739"/>
          </a:p>
        </p:txBody>
      </p:sp>
      <p:pic>
        <p:nvPicPr>
          <p:cNvPr id="296" name="Google Shape;296;p16"/>
          <p:cNvPicPr preferRelativeResize="0"/>
          <p:nvPr/>
        </p:nvPicPr>
        <p:blipFill>
          <a:blip r:embed="rId3">
            <a:alphaModFix/>
          </a:blip>
          <a:stretch>
            <a:fillRect/>
          </a:stretch>
        </p:blipFill>
        <p:spPr>
          <a:xfrm>
            <a:off x="270025" y="983025"/>
            <a:ext cx="1649152" cy="2767125"/>
          </a:xfrm>
          <a:prstGeom prst="rect">
            <a:avLst/>
          </a:prstGeom>
          <a:noFill/>
          <a:ln>
            <a:noFill/>
          </a:ln>
        </p:spPr>
      </p:pic>
      <p:pic>
        <p:nvPicPr>
          <p:cNvPr id="297" name="Google Shape;297;p16"/>
          <p:cNvPicPr preferRelativeResize="0"/>
          <p:nvPr/>
        </p:nvPicPr>
        <p:blipFill>
          <a:blip r:embed="rId4">
            <a:alphaModFix/>
          </a:blip>
          <a:stretch>
            <a:fillRect/>
          </a:stretch>
        </p:blipFill>
        <p:spPr>
          <a:xfrm>
            <a:off x="3622388" y="488552"/>
            <a:ext cx="2198575" cy="1700174"/>
          </a:xfrm>
          <a:prstGeom prst="rect">
            <a:avLst/>
          </a:prstGeom>
          <a:noFill/>
          <a:ln>
            <a:noFill/>
          </a:ln>
        </p:spPr>
      </p:pic>
      <p:sp>
        <p:nvSpPr>
          <p:cNvPr id="298" name="Google Shape;298;p16"/>
          <p:cNvSpPr txBox="1"/>
          <p:nvPr>
            <p:ph type="title"/>
          </p:nvPr>
        </p:nvSpPr>
        <p:spPr>
          <a:xfrm>
            <a:off x="3520126" y="0"/>
            <a:ext cx="5083800" cy="40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May 2017 - </a:t>
            </a:r>
            <a:r>
              <a:rPr lang="en" sz="1628"/>
              <a:t>a joke about the current hot trend</a:t>
            </a:r>
            <a:endParaRPr sz="1628"/>
          </a:p>
        </p:txBody>
      </p:sp>
      <p:sp>
        <p:nvSpPr>
          <p:cNvPr id="299" name="Google Shape;299;p16"/>
          <p:cNvSpPr txBox="1"/>
          <p:nvPr>
            <p:ph type="title"/>
          </p:nvPr>
        </p:nvSpPr>
        <p:spPr>
          <a:xfrm>
            <a:off x="3622406" y="2267473"/>
            <a:ext cx="2316600" cy="299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1600"/>
              <a:t>Silicon Valley, S4E4</a:t>
            </a:r>
            <a:endParaRPr sz="1600"/>
          </a:p>
        </p:txBody>
      </p:sp>
      <p:sp>
        <p:nvSpPr>
          <p:cNvPr id="300" name="Google Shape;300;p16"/>
          <p:cNvSpPr txBox="1"/>
          <p:nvPr>
            <p:ph type="title"/>
          </p:nvPr>
        </p:nvSpPr>
        <p:spPr>
          <a:xfrm>
            <a:off x="92875" y="3692688"/>
            <a:ext cx="3967200" cy="41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u="sng">
                <a:solidFill>
                  <a:schemeClr val="hlink"/>
                </a:solidFill>
                <a:hlinkClick r:id="rId5"/>
              </a:rPr>
              <a:t>https://xkcd.com/1425/</a:t>
            </a:r>
            <a:r>
              <a:rPr lang="en" sz="1100"/>
              <a:t> </a:t>
            </a:r>
            <a:endParaRPr sz="1600"/>
          </a:p>
        </p:txBody>
      </p:sp>
      <p:sp>
        <p:nvSpPr>
          <p:cNvPr id="301" name="Google Shape;301;p16"/>
          <p:cNvSpPr txBox="1"/>
          <p:nvPr>
            <p:ph type="title"/>
          </p:nvPr>
        </p:nvSpPr>
        <p:spPr>
          <a:xfrm>
            <a:off x="6333450" y="2366850"/>
            <a:ext cx="3435900" cy="40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January 2021 </a:t>
            </a:r>
            <a:br>
              <a:rPr lang="en"/>
            </a:br>
            <a:r>
              <a:rPr lang="en" sz="1911"/>
              <a:t>past classification, now generation</a:t>
            </a:r>
            <a:br>
              <a:rPr lang="en" sz="1911"/>
            </a:br>
            <a:endParaRPr sz="1911"/>
          </a:p>
        </p:txBody>
      </p:sp>
      <p:pic>
        <p:nvPicPr>
          <p:cNvPr id="302" name="Google Shape;302;p16"/>
          <p:cNvPicPr preferRelativeResize="0"/>
          <p:nvPr/>
        </p:nvPicPr>
        <p:blipFill>
          <a:blip r:embed="rId6">
            <a:alphaModFix/>
          </a:blip>
          <a:stretch>
            <a:fillRect/>
          </a:stretch>
        </p:blipFill>
        <p:spPr>
          <a:xfrm>
            <a:off x="7402248" y="3428375"/>
            <a:ext cx="1228725" cy="1257300"/>
          </a:xfrm>
          <a:prstGeom prst="rect">
            <a:avLst/>
          </a:prstGeom>
          <a:noFill/>
          <a:ln>
            <a:noFill/>
          </a:ln>
        </p:spPr>
      </p:pic>
      <p:sp>
        <p:nvSpPr>
          <p:cNvPr id="303" name="Google Shape;303;p16"/>
          <p:cNvSpPr txBox="1"/>
          <p:nvPr>
            <p:ph type="title"/>
          </p:nvPr>
        </p:nvSpPr>
        <p:spPr>
          <a:xfrm>
            <a:off x="6720275" y="4615900"/>
            <a:ext cx="2505900" cy="29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DALL-E 1 </a:t>
            </a:r>
            <a:r>
              <a:rPr lang="en" sz="1100" u="sng">
                <a:solidFill>
                  <a:schemeClr val="hlink"/>
                </a:solidFill>
                <a:hlinkClick r:id="rId7"/>
              </a:rPr>
              <a:t>https://openai.com/index/dall-e/</a:t>
            </a:r>
            <a:r>
              <a:rPr lang="en" sz="1100"/>
              <a:t> </a:t>
            </a:r>
            <a:endParaRPr sz="1100"/>
          </a:p>
        </p:txBody>
      </p:sp>
      <p:cxnSp>
        <p:nvCxnSpPr>
          <p:cNvPr id="304" name="Google Shape;304;p16"/>
          <p:cNvCxnSpPr/>
          <p:nvPr/>
        </p:nvCxnSpPr>
        <p:spPr>
          <a:xfrm rot="-1681281">
            <a:off x="2304015" y="1685872"/>
            <a:ext cx="1008300" cy="0"/>
          </a:xfrm>
          <a:prstGeom prst="straightConnector1">
            <a:avLst/>
          </a:prstGeom>
          <a:noFill/>
          <a:ln cap="flat" cmpd="sng" w="76200">
            <a:solidFill>
              <a:srgbClr val="980000"/>
            </a:solidFill>
            <a:prstDash val="solid"/>
            <a:round/>
            <a:headEnd len="med" w="med" type="none"/>
            <a:tailEnd len="med" w="med" type="triangle"/>
          </a:ln>
        </p:spPr>
      </p:cxnSp>
      <p:cxnSp>
        <p:nvCxnSpPr>
          <p:cNvPr id="305" name="Google Shape;305;p16"/>
          <p:cNvCxnSpPr/>
          <p:nvPr/>
        </p:nvCxnSpPr>
        <p:spPr>
          <a:xfrm>
            <a:off x="6140600" y="1610250"/>
            <a:ext cx="654300" cy="582300"/>
          </a:xfrm>
          <a:prstGeom prst="straightConnector1">
            <a:avLst/>
          </a:prstGeom>
          <a:noFill/>
          <a:ln cap="flat" cmpd="sng" w="76200">
            <a:solidFill>
              <a:srgbClr val="980000"/>
            </a:solidFill>
            <a:prstDash val="solid"/>
            <a:round/>
            <a:headEnd len="med" w="med" type="none"/>
            <a:tailEnd len="med" w="med" type="triangle"/>
          </a:ln>
        </p:spPr>
      </p:cxnSp>
      <p:sp>
        <p:nvSpPr>
          <p:cNvPr id="306" name="Google Shape;306;p16"/>
          <p:cNvSpPr txBox="1"/>
          <p:nvPr/>
        </p:nvSpPr>
        <p:spPr>
          <a:xfrm rot="-1681107">
            <a:off x="2115537" y="1062837"/>
            <a:ext cx="1496948" cy="4156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980000"/>
                </a:solidFill>
              </a:rPr>
              <a:t>3 Years</a:t>
            </a:r>
            <a:endParaRPr sz="100">
              <a:solidFill>
                <a:srgbClr val="980000"/>
              </a:solidFill>
            </a:endParaRPr>
          </a:p>
        </p:txBody>
      </p:sp>
      <p:sp>
        <p:nvSpPr>
          <p:cNvPr id="307" name="Google Shape;307;p16"/>
          <p:cNvSpPr txBox="1"/>
          <p:nvPr/>
        </p:nvSpPr>
        <p:spPr>
          <a:xfrm>
            <a:off x="6872200" y="1984963"/>
            <a:ext cx="1497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980000"/>
                </a:solidFill>
              </a:rPr>
              <a:t>4 Years</a:t>
            </a:r>
            <a:endParaRPr sz="100">
              <a:solidFill>
                <a:srgbClr val="980000"/>
              </a:solidFill>
            </a:endParaRPr>
          </a:p>
        </p:txBody>
      </p:sp>
      <p:cxnSp>
        <p:nvCxnSpPr>
          <p:cNvPr id="308" name="Google Shape;308;p16"/>
          <p:cNvCxnSpPr/>
          <p:nvPr/>
        </p:nvCxnSpPr>
        <p:spPr>
          <a:xfrm flipH="1">
            <a:off x="5203525" y="4059950"/>
            <a:ext cx="971400" cy="3900"/>
          </a:xfrm>
          <a:prstGeom prst="straightConnector1">
            <a:avLst/>
          </a:prstGeom>
          <a:noFill/>
          <a:ln cap="flat" cmpd="sng" w="76200">
            <a:solidFill>
              <a:srgbClr val="980000"/>
            </a:solidFill>
            <a:prstDash val="solid"/>
            <a:round/>
            <a:headEnd len="med" w="med" type="none"/>
            <a:tailEnd len="med" w="med" type="triangle"/>
          </a:ln>
        </p:spPr>
      </p:cxnSp>
      <p:sp>
        <p:nvSpPr>
          <p:cNvPr id="309" name="Google Shape;309;p16"/>
          <p:cNvSpPr txBox="1"/>
          <p:nvPr/>
        </p:nvSpPr>
        <p:spPr>
          <a:xfrm>
            <a:off x="5555250" y="4162463"/>
            <a:ext cx="1497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980000"/>
                </a:solidFill>
              </a:rPr>
              <a:t>4</a:t>
            </a:r>
            <a:r>
              <a:rPr lang="en" sz="1500">
                <a:solidFill>
                  <a:srgbClr val="980000"/>
                </a:solidFill>
              </a:rPr>
              <a:t> Years</a:t>
            </a:r>
            <a:endParaRPr sz="100">
              <a:solidFill>
                <a:srgbClr val="980000"/>
              </a:solidFill>
            </a:endParaRPr>
          </a:p>
        </p:txBody>
      </p:sp>
      <p:pic>
        <p:nvPicPr>
          <p:cNvPr id="310" name="Google Shape;310;p16"/>
          <p:cNvPicPr preferRelativeResize="0"/>
          <p:nvPr/>
        </p:nvPicPr>
        <p:blipFill>
          <a:blip r:embed="rId8">
            <a:alphaModFix/>
          </a:blip>
          <a:stretch>
            <a:fillRect/>
          </a:stretch>
        </p:blipFill>
        <p:spPr>
          <a:xfrm>
            <a:off x="2872649" y="2907687"/>
            <a:ext cx="2290374" cy="1357975"/>
          </a:xfrm>
          <a:prstGeom prst="rect">
            <a:avLst/>
          </a:prstGeom>
          <a:noFill/>
          <a:ln>
            <a:noFill/>
          </a:ln>
        </p:spPr>
      </p:pic>
      <p:sp>
        <p:nvSpPr>
          <p:cNvPr id="311" name="Google Shape;311;p16"/>
          <p:cNvSpPr txBox="1"/>
          <p:nvPr/>
        </p:nvSpPr>
        <p:spPr>
          <a:xfrm>
            <a:off x="2423825" y="4265675"/>
            <a:ext cx="3000000" cy="120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dk2"/>
                </a:solidFill>
                <a:latin typeface="Maven Pro"/>
                <a:ea typeface="Maven Pro"/>
                <a:cs typeface="Maven Pro"/>
                <a:sym typeface="Maven Pro"/>
              </a:rPr>
              <a:t>February 2025</a:t>
            </a:r>
            <a:br>
              <a:rPr b="1" lang="en" sz="2800">
                <a:solidFill>
                  <a:schemeClr val="dk2"/>
                </a:solidFill>
                <a:latin typeface="Maven Pro"/>
                <a:ea typeface="Maven Pro"/>
                <a:cs typeface="Maven Pro"/>
                <a:sym typeface="Maven Pro"/>
              </a:rPr>
            </a:br>
            <a:r>
              <a:rPr b="1" lang="en" sz="1911">
                <a:solidFill>
                  <a:schemeClr val="dk2"/>
                </a:solidFill>
                <a:latin typeface="Maven Pro"/>
                <a:ea typeface="Maven Pro"/>
                <a:cs typeface="Maven Pro"/>
                <a:sym typeface="Maven Pro"/>
              </a:rPr>
              <a:t>Vibe Coding</a:t>
            </a:r>
            <a:br>
              <a:rPr b="1" lang="en" sz="1911">
                <a:solidFill>
                  <a:schemeClr val="dk2"/>
                </a:solidFill>
                <a:latin typeface="Maven Pro"/>
                <a:ea typeface="Maven Pro"/>
                <a:cs typeface="Maven Pro"/>
                <a:sym typeface="Maven Pro"/>
              </a:rPr>
            </a:br>
            <a:endParaRPr b="1" sz="1911">
              <a:solidFill>
                <a:schemeClr val="dk2"/>
              </a:solidFill>
              <a:latin typeface="Maven Pro"/>
              <a:ea typeface="Maven Pro"/>
              <a:cs typeface="Maven Pro"/>
              <a:sym typeface="Maven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17"/>
          <p:cNvPicPr preferRelativeResize="0"/>
          <p:nvPr/>
        </p:nvPicPr>
        <p:blipFill>
          <a:blip r:embed="rId3">
            <a:alphaModFix/>
          </a:blip>
          <a:stretch>
            <a:fillRect/>
          </a:stretch>
        </p:blipFill>
        <p:spPr>
          <a:xfrm>
            <a:off x="4572000" y="211700"/>
            <a:ext cx="4093279" cy="4838701"/>
          </a:xfrm>
          <a:prstGeom prst="rect">
            <a:avLst/>
          </a:prstGeom>
          <a:noFill/>
          <a:ln>
            <a:noFill/>
          </a:ln>
        </p:spPr>
      </p:pic>
      <p:pic>
        <p:nvPicPr>
          <p:cNvPr id="317" name="Google Shape;317;p17"/>
          <p:cNvPicPr preferRelativeResize="0"/>
          <p:nvPr/>
        </p:nvPicPr>
        <p:blipFill>
          <a:blip r:embed="rId4">
            <a:alphaModFix/>
          </a:blip>
          <a:stretch>
            <a:fillRect/>
          </a:stretch>
        </p:blipFill>
        <p:spPr>
          <a:xfrm>
            <a:off x="1193975" y="473575"/>
            <a:ext cx="1649152" cy="2767125"/>
          </a:xfrm>
          <a:prstGeom prst="rect">
            <a:avLst/>
          </a:prstGeom>
          <a:noFill/>
          <a:ln>
            <a:noFill/>
          </a:ln>
        </p:spPr>
      </p:pic>
      <p:cxnSp>
        <p:nvCxnSpPr>
          <p:cNvPr id="318" name="Google Shape;318;p17"/>
          <p:cNvCxnSpPr/>
          <p:nvPr/>
        </p:nvCxnSpPr>
        <p:spPr>
          <a:xfrm flipH="1" rot="10800000">
            <a:off x="3139300" y="1732775"/>
            <a:ext cx="971700" cy="11100"/>
          </a:xfrm>
          <a:prstGeom prst="straightConnector1">
            <a:avLst/>
          </a:prstGeom>
          <a:noFill/>
          <a:ln cap="flat" cmpd="sng" w="76200">
            <a:solidFill>
              <a:srgbClr val="4A86E8"/>
            </a:solidFill>
            <a:prstDash val="solid"/>
            <a:round/>
            <a:headEnd len="med" w="med" type="none"/>
            <a:tailEnd len="med" w="med" type="triangle"/>
          </a:ln>
        </p:spPr>
      </p:cxnSp>
      <p:sp>
        <p:nvSpPr>
          <p:cNvPr id="319" name="Google Shape;319;p17"/>
          <p:cNvSpPr txBox="1"/>
          <p:nvPr/>
        </p:nvSpPr>
        <p:spPr>
          <a:xfrm rot="1378">
            <a:off x="2982898" y="1128163"/>
            <a:ext cx="1497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4A86E8"/>
                </a:solidFill>
              </a:rPr>
              <a:t>11 Years</a:t>
            </a:r>
            <a:endParaRPr sz="100">
              <a:solidFill>
                <a:srgbClr val="4A86E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8"/>
          <p:cNvSpPr txBox="1"/>
          <p:nvPr>
            <p:ph type="title"/>
          </p:nvPr>
        </p:nvSpPr>
        <p:spPr>
          <a:xfrm>
            <a:off x="1310800" y="605600"/>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Major Types of Machine Learning Models</a:t>
            </a:r>
            <a:endParaRPr/>
          </a:p>
        </p:txBody>
      </p:sp>
      <p:sp>
        <p:nvSpPr>
          <p:cNvPr id="325" name="Google Shape;325;p18"/>
          <p:cNvSpPr txBox="1"/>
          <p:nvPr>
            <p:ph idx="1" type="body"/>
          </p:nvPr>
        </p:nvSpPr>
        <p:spPr>
          <a:xfrm>
            <a:off x="41550" y="1352875"/>
            <a:ext cx="9060300" cy="3516600"/>
          </a:xfrm>
          <a:prstGeom prst="rect">
            <a:avLst/>
          </a:prstGeom>
        </p:spPr>
        <p:txBody>
          <a:bodyPr anchorCtr="0" anchor="t" bIns="91425" lIns="91425" spcFirstLastPara="1" rIns="91425" wrap="square" tIns="91425">
            <a:noAutofit/>
          </a:bodyPr>
          <a:lstStyle/>
          <a:p>
            <a:pPr indent="-317818" lvl="0" marL="457200" rtl="0" algn="l">
              <a:lnSpc>
                <a:spcPct val="95000"/>
              </a:lnSpc>
              <a:spcBef>
                <a:spcPts val="0"/>
              </a:spcBef>
              <a:spcAft>
                <a:spcPts val="0"/>
              </a:spcAft>
              <a:buSzPts val="1405"/>
              <a:buChar char="●"/>
            </a:pPr>
            <a:r>
              <a:rPr b="1" lang="en" sz="1405"/>
              <a:t>Supervised</a:t>
            </a:r>
            <a:r>
              <a:rPr b="1" i="1" lang="en" sz="1405"/>
              <a:t>:</a:t>
            </a:r>
            <a:r>
              <a:rPr b="1" lang="en" sz="1405"/>
              <a:t> </a:t>
            </a:r>
            <a:r>
              <a:rPr lang="en" sz="1405"/>
              <a:t>Models learn from labeled data to make predictions or classifications based on known input-output pairs</a:t>
            </a:r>
            <a:endParaRPr sz="1405"/>
          </a:p>
          <a:p>
            <a:pPr indent="-307023" lvl="1" marL="914400" rtl="0" algn="l">
              <a:lnSpc>
                <a:spcPct val="95000"/>
              </a:lnSpc>
              <a:spcBef>
                <a:spcPts val="0"/>
              </a:spcBef>
              <a:spcAft>
                <a:spcPts val="0"/>
              </a:spcAft>
              <a:buSzPts val="1235"/>
              <a:buChar char="○"/>
            </a:pPr>
            <a:r>
              <a:rPr lang="en" sz="1235"/>
              <a:t>OLS Regression, l</a:t>
            </a:r>
            <a:r>
              <a:rPr lang="en" sz="1235"/>
              <a:t>ogistic regression, random forest, neural networks</a:t>
            </a:r>
            <a:endParaRPr sz="1235"/>
          </a:p>
          <a:p>
            <a:pPr indent="-307023" lvl="1" marL="914400" rtl="0" algn="l">
              <a:lnSpc>
                <a:spcPct val="95000"/>
              </a:lnSpc>
              <a:spcBef>
                <a:spcPts val="0"/>
              </a:spcBef>
              <a:spcAft>
                <a:spcPts val="0"/>
              </a:spcAft>
              <a:buSzPts val="1235"/>
              <a:buChar char="○"/>
            </a:pPr>
            <a:r>
              <a:rPr lang="en" sz="1235"/>
              <a:t>Predicting student graduation outcomes, Email spam filters</a:t>
            </a:r>
            <a:endParaRPr sz="1235"/>
          </a:p>
          <a:p>
            <a:pPr indent="-317818" lvl="0" marL="457200" rtl="0" algn="l">
              <a:lnSpc>
                <a:spcPct val="95000"/>
              </a:lnSpc>
              <a:spcBef>
                <a:spcPts val="0"/>
              </a:spcBef>
              <a:spcAft>
                <a:spcPts val="0"/>
              </a:spcAft>
              <a:buSzPts val="1405"/>
              <a:buChar char="●"/>
            </a:pPr>
            <a:r>
              <a:rPr lang="en" sz="1405"/>
              <a:t>Unsupervised: Models identify patterns, structures, or groupings in unlabeled data without predefined outcomes.</a:t>
            </a:r>
            <a:endParaRPr sz="1405"/>
          </a:p>
          <a:p>
            <a:pPr indent="-307023" lvl="1" marL="914400" rtl="0" algn="l">
              <a:lnSpc>
                <a:spcPct val="95000"/>
              </a:lnSpc>
              <a:spcBef>
                <a:spcPts val="0"/>
              </a:spcBef>
              <a:spcAft>
                <a:spcPts val="0"/>
              </a:spcAft>
              <a:buSzPts val="1235"/>
              <a:buChar char="○"/>
            </a:pPr>
            <a:r>
              <a:rPr lang="en" sz="1235"/>
              <a:t>Examples: </a:t>
            </a:r>
            <a:r>
              <a:rPr lang="en" sz="1235"/>
              <a:t>K-means clustering, Principal Component Analysis (PCA)</a:t>
            </a:r>
            <a:endParaRPr sz="1235"/>
          </a:p>
          <a:p>
            <a:pPr indent="-307023" lvl="1" marL="914400" rtl="0" algn="l">
              <a:lnSpc>
                <a:spcPct val="95000"/>
              </a:lnSpc>
              <a:spcBef>
                <a:spcPts val="0"/>
              </a:spcBef>
              <a:spcAft>
                <a:spcPts val="0"/>
              </a:spcAft>
              <a:buSzPts val="1235"/>
              <a:buChar char="○"/>
            </a:pPr>
            <a:r>
              <a:rPr lang="en" sz="1235"/>
              <a:t>Grouping students into learning clusters based on performance patterns to personalize instruction, Spotify music r</a:t>
            </a:r>
            <a:r>
              <a:rPr lang="en" sz="1235"/>
              <a:t>ecommendations</a:t>
            </a:r>
            <a:endParaRPr sz="1235"/>
          </a:p>
          <a:p>
            <a:pPr indent="-317818" lvl="0" marL="457200" rtl="0" algn="l">
              <a:lnSpc>
                <a:spcPct val="95000"/>
              </a:lnSpc>
              <a:spcBef>
                <a:spcPts val="0"/>
              </a:spcBef>
              <a:spcAft>
                <a:spcPts val="0"/>
              </a:spcAft>
              <a:buSzPts val="1405"/>
              <a:buChar char="●"/>
            </a:pPr>
            <a:r>
              <a:rPr lang="en" sz="1405"/>
              <a:t>Reinforcement: Models learn optimal decision-making by interacting with an environment and receiving rewards or penalties.</a:t>
            </a:r>
            <a:endParaRPr sz="1405"/>
          </a:p>
          <a:p>
            <a:pPr indent="-307023" lvl="1" marL="914400" rtl="0" algn="l">
              <a:lnSpc>
                <a:spcPct val="95000"/>
              </a:lnSpc>
              <a:spcBef>
                <a:spcPts val="0"/>
              </a:spcBef>
              <a:spcAft>
                <a:spcPts val="0"/>
              </a:spcAft>
              <a:buSzPts val="1235"/>
              <a:buChar char="○"/>
            </a:pPr>
            <a:r>
              <a:rPr lang="en" sz="1235"/>
              <a:t>Deep Q-Networks (DQN), Policy Gradient Methods</a:t>
            </a:r>
            <a:endParaRPr sz="1235"/>
          </a:p>
          <a:p>
            <a:pPr indent="-307023" lvl="1" marL="914400" rtl="0" algn="l">
              <a:lnSpc>
                <a:spcPct val="95000"/>
              </a:lnSpc>
              <a:spcBef>
                <a:spcPts val="0"/>
              </a:spcBef>
              <a:spcAft>
                <a:spcPts val="0"/>
              </a:spcAft>
              <a:buSzPts val="1235"/>
              <a:buChar char="○"/>
            </a:pPr>
            <a:r>
              <a:rPr lang="en" sz="1235"/>
              <a:t>Developing intelligent tutoring systems that adapt learning paths based on student interactions (Duolingo), Google AlphaGo </a:t>
            </a:r>
            <a:endParaRPr sz="1235"/>
          </a:p>
          <a:p>
            <a:pPr indent="-317818" lvl="0" marL="457200" rtl="0" algn="l">
              <a:lnSpc>
                <a:spcPct val="95000"/>
              </a:lnSpc>
              <a:spcBef>
                <a:spcPts val="0"/>
              </a:spcBef>
              <a:spcAft>
                <a:spcPts val="0"/>
              </a:spcAft>
              <a:buSzPts val="1405"/>
              <a:buChar char="●"/>
            </a:pPr>
            <a:r>
              <a:rPr lang="en" sz="1405"/>
              <a:t>Generative: Models learn to generate new data similar to the training distribution, creating realistic text, images, or audio</a:t>
            </a:r>
            <a:endParaRPr sz="1405"/>
          </a:p>
          <a:p>
            <a:pPr indent="-307023" lvl="1" marL="914400" rtl="0" algn="l">
              <a:lnSpc>
                <a:spcPct val="95000"/>
              </a:lnSpc>
              <a:spcBef>
                <a:spcPts val="0"/>
              </a:spcBef>
              <a:spcAft>
                <a:spcPts val="0"/>
              </a:spcAft>
              <a:buSzPts val="1235"/>
              <a:buChar char="○"/>
            </a:pPr>
            <a:r>
              <a:rPr lang="en" sz="1235"/>
              <a:t>Generative Adversarial Networks (GANs), Large Language Models (LLMs)</a:t>
            </a:r>
            <a:endParaRPr sz="1235"/>
          </a:p>
          <a:p>
            <a:pPr indent="-307023" lvl="1" marL="914400" rtl="0" algn="l">
              <a:lnSpc>
                <a:spcPct val="95000"/>
              </a:lnSpc>
              <a:spcBef>
                <a:spcPts val="0"/>
              </a:spcBef>
              <a:spcAft>
                <a:spcPts val="0"/>
              </a:spcAft>
              <a:buSzPts val="1235"/>
              <a:buChar char="○"/>
            </a:pPr>
            <a:r>
              <a:rPr lang="en" sz="1235"/>
              <a:t>Colleague.AI, </a:t>
            </a:r>
            <a:r>
              <a:rPr lang="en" sz="1235"/>
              <a:t>ChatGPT</a:t>
            </a:r>
            <a:endParaRPr sz="1235"/>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Scikit-Learn </a:t>
            </a:r>
            <a:endParaRPr/>
          </a:p>
        </p:txBody>
      </p:sp>
      <p:sp>
        <p:nvSpPr>
          <p:cNvPr id="331" name="Google Shape;331;p19"/>
          <p:cNvSpPr txBox="1"/>
          <p:nvPr>
            <p:ph idx="1" type="body"/>
          </p:nvPr>
        </p:nvSpPr>
        <p:spPr>
          <a:xfrm>
            <a:off x="1303800" y="1597875"/>
            <a:ext cx="7030500" cy="2933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Major open source package in python for Machine Learning </a:t>
            </a:r>
            <a:endParaRPr/>
          </a:p>
          <a:p>
            <a:pPr indent="-311150" lvl="0" marL="457200" rtl="0" algn="l">
              <a:spcBef>
                <a:spcPts val="0"/>
              </a:spcBef>
              <a:spcAft>
                <a:spcPts val="0"/>
              </a:spcAft>
              <a:buSzPts val="1300"/>
              <a:buChar char="●"/>
            </a:pPr>
            <a:r>
              <a:rPr lang="en"/>
              <a:t>Consistent API for ML work</a:t>
            </a:r>
            <a:endParaRPr/>
          </a:p>
          <a:p>
            <a:pPr indent="-311150" lvl="0" marL="457200" rtl="0" algn="l">
              <a:spcBef>
                <a:spcPts val="0"/>
              </a:spcBef>
              <a:spcAft>
                <a:spcPts val="0"/>
              </a:spcAft>
              <a:buSzPts val="1300"/>
              <a:buChar char="●"/>
            </a:pPr>
            <a:r>
              <a:rPr lang="en"/>
              <a:t>Transform Data: </a:t>
            </a:r>
            <a:r>
              <a:rPr lang="en">
                <a:solidFill>
                  <a:srgbClr val="188038"/>
                </a:solidFill>
                <a:latin typeface="Roboto Mono"/>
                <a:ea typeface="Roboto Mono"/>
                <a:cs typeface="Roboto Mono"/>
                <a:sym typeface="Roboto Mono"/>
              </a:rPr>
              <a:t>X_scaled = StandardScaler().fit_transform(X)</a:t>
            </a:r>
            <a:endParaRPr/>
          </a:p>
          <a:p>
            <a:pPr indent="-311150" lvl="0" marL="457200" rtl="0" algn="l">
              <a:spcBef>
                <a:spcPts val="0"/>
              </a:spcBef>
              <a:spcAft>
                <a:spcPts val="0"/>
              </a:spcAft>
              <a:buSzPts val="1300"/>
              <a:buChar char="●"/>
            </a:pPr>
            <a:r>
              <a:rPr lang="en"/>
              <a:t>Fit Models: </a:t>
            </a:r>
            <a:r>
              <a:rPr lang="en">
                <a:solidFill>
                  <a:srgbClr val="188038"/>
                </a:solidFill>
                <a:latin typeface="Roboto Mono"/>
                <a:ea typeface="Roboto Mono"/>
                <a:cs typeface="Roboto Mono"/>
                <a:sym typeface="Roboto Mono"/>
              </a:rPr>
              <a:t>DecisionTreeClassifier().fit(X, y)  </a:t>
            </a:r>
            <a:endParaRPr/>
          </a:p>
          <a:p>
            <a:pPr indent="-311150" lvl="0" marL="457200" rtl="0" algn="l">
              <a:spcBef>
                <a:spcPts val="0"/>
              </a:spcBef>
              <a:spcAft>
                <a:spcPts val="0"/>
              </a:spcAft>
              <a:buSzPts val="1300"/>
              <a:buChar char="●"/>
            </a:pPr>
            <a:r>
              <a:rPr lang="en"/>
              <a:t>Predict Outcomes: </a:t>
            </a:r>
            <a:r>
              <a:rPr lang="en">
                <a:solidFill>
                  <a:srgbClr val="188038"/>
                </a:solidFill>
                <a:latin typeface="Roboto Mono"/>
                <a:ea typeface="Roboto Mono"/>
                <a:cs typeface="Roboto Mono"/>
                <a:sym typeface="Roboto Mono"/>
              </a:rPr>
              <a:t>y_pred = model.predict(X) </a:t>
            </a:r>
            <a:endParaRPr/>
          </a:p>
          <a:p>
            <a:pPr indent="-311150" lvl="0" marL="457200" rtl="0" algn="l">
              <a:spcBef>
                <a:spcPts val="0"/>
              </a:spcBef>
              <a:spcAft>
                <a:spcPts val="0"/>
              </a:spcAft>
              <a:buSzPts val="1300"/>
              <a:buChar char="●"/>
            </a:pPr>
            <a:r>
              <a:rPr lang="en"/>
              <a:t>Evaluate Models: </a:t>
            </a:r>
            <a:r>
              <a:rPr lang="en">
                <a:solidFill>
                  <a:srgbClr val="188038"/>
                </a:solidFill>
                <a:latin typeface="Roboto Mono"/>
                <a:ea typeface="Roboto Mono"/>
                <a:cs typeface="Roboto Mono"/>
                <a:sym typeface="Roboto Mono"/>
              </a:rPr>
              <a:t>acc = accuracy_score(y, y_pred)</a:t>
            </a:r>
            <a:r>
              <a:rPr lang="en"/>
              <a:t> </a:t>
            </a:r>
            <a:endParaRPr/>
          </a:p>
          <a:p>
            <a:pPr indent="-311150" lvl="0" marL="457200" rtl="0" algn="l">
              <a:spcBef>
                <a:spcPts val="0"/>
              </a:spcBef>
              <a:spcAft>
                <a:spcPts val="0"/>
              </a:spcAft>
              <a:buSzPts val="1300"/>
              <a:buChar char="●"/>
            </a:pPr>
            <a:r>
              <a:rPr lang="en"/>
              <a:t>Tune hyper-parameters: </a:t>
            </a:r>
            <a:endParaRPr/>
          </a:p>
          <a:p>
            <a:pPr indent="-298450" lvl="1" marL="914400" rtl="0" algn="l">
              <a:spcBef>
                <a:spcPts val="0"/>
              </a:spcBef>
              <a:spcAft>
                <a:spcPts val="0"/>
              </a:spcAft>
              <a:buSzPts val="1100"/>
              <a:buChar char="○"/>
            </a:pPr>
            <a:r>
              <a:rPr lang="en">
                <a:solidFill>
                  <a:srgbClr val="188038"/>
                </a:solidFill>
                <a:latin typeface="Roboto Mono"/>
                <a:ea typeface="Roboto Mono"/>
                <a:cs typeface="Roboto Mono"/>
                <a:sym typeface="Roboto Mono"/>
              </a:rPr>
              <a:t>param_grid = {"max_depth": [1, 2, 3, 4, 5, None]}</a:t>
            </a:r>
            <a:r>
              <a:rPr lang="en"/>
              <a:t> </a:t>
            </a:r>
            <a:br>
              <a:rPr lang="en"/>
            </a:br>
            <a:r>
              <a:rPr lang="en">
                <a:solidFill>
                  <a:srgbClr val="188038"/>
                </a:solidFill>
                <a:latin typeface="Roboto Mono"/>
                <a:ea typeface="Roboto Mono"/>
                <a:cs typeface="Roboto Mono"/>
                <a:sym typeface="Roboto Mono"/>
              </a:rPr>
              <a:t>search = GridSearchCV(model, param_grid, cv=5).fit(X_scaled, y)</a:t>
            </a:r>
            <a:r>
              <a:rPr lang="en"/>
              <a:t>  </a:t>
            </a:r>
            <a:endParaRPr/>
          </a:p>
        </p:txBody>
      </p:sp>
      <p:sp>
        <p:nvSpPr>
          <p:cNvPr id="332" name="Google Shape;332;p19"/>
          <p:cNvSpPr txBox="1"/>
          <p:nvPr/>
        </p:nvSpPr>
        <p:spPr>
          <a:xfrm>
            <a:off x="80975" y="47192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3"/>
              </a:rPr>
              <a:t>COLAB Example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Keras</a:t>
            </a:r>
            <a:r>
              <a:rPr lang="en"/>
              <a:t> &amp;</a:t>
            </a:r>
            <a:r>
              <a:rPr lang="en"/>
              <a:t> Tensor Flow</a:t>
            </a:r>
            <a:r>
              <a:rPr lang="en"/>
              <a:t> </a:t>
            </a:r>
            <a:endParaRPr/>
          </a:p>
        </p:txBody>
      </p:sp>
      <p:sp>
        <p:nvSpPr>
          <p:cNvPr id="338" name="Google Shape;338;p20"/>
          <p:cNvSpPr txBox="1"/>
          <p:nvPr>
            <p:ph idx="1" type="body"/>
          </p:nvPr>
        </p:nvSpPr>
        <p:spPr>
          <a:xfrm>
            <a:off x="1303800" y="1369400"/>
            <a:ext cx="7030500" cy="3563400"/>
          </a:xfrm>
          <a:prstGeom prst="rect">
            <a:avLst/>
          </a:prstGeom>
        </p:spPr>
        <p:txBody>
          <a:bodyPr anchorCtr="0" anchor="t" bIns="91425" lIns="91425" spcFirstLastPara="1" rIns="91425" wrap="square" tIns="91425">
            <a:normAutofit fontScale="92500" lnSpcReduction="20000"/>
          </a:bodyPr>
          <a:lstStyle/>
          <a:p>
            <a:pPr indent="-304959" lvl="0" marL="457200" rtl="0" algn="l">
              <a:spcBef>
                <a:spcPts val="0"/>
              </a:spcBef>
              <a:spcAft>
                <a:spcPts val="0"/>
              </a:spcAft>
              <a:buSzPct val="100000"/>
              <a:buChar char="●"/>
            </a:pPr>
            <a:r>
              <a:rPr lang="en"/>
              <a:t>Used for deep learning with ‘tensors’</a:t>
            </a:r>
            <a:endParaRPr/>
          </a:p>
          <a:p>
            <a:pPr indent="-304959" lvl="0" marL="457200" rtl="0" algn="l">
              <a:spcBef>
                <a:spcPts val="0"/>
              </a:spcBef>
              <a:spcAft>
                <a:spcPts val="0"/>
              </a:spcAft>
              <a:buSzPct val="100000"/>
              <a:buChar char="●"/>
            </a:pPr>
            <a:r>
              <a:rPr lang="en"/>
              <a:t>A tensor is an n-dimensional data structure </a:t>
            </a:r>
            <a:endParaRPr/>
          </a:p>
          <a:p>
            <a:pPr indent="-293211" lvl="1" marL="914400" rtl="0" algn="l">
              <a:spcBef>
                <a:spcPts val="0"/>
              </a:spcBef>
              <a:spcAft>
                <a:spcPts val="0"/>
              </a:spcAft>
              <a:buSzPct val="100000"/>
              <a:buChar char="○"/>
            </a:pPr>
            <a:r>
              <a:rPr lang="en"/>
              <a:t>A single value (e.g. 9) is a 0 Dimensional tensor, a vector (e.g. [1, 2, 3, 4]) is  1D tensor, a matrix is 2D. If an image can be represented as a 2D matrix of pixels, how many dimensions is a GIF? What about one with sound? </a:t>
            </a:r>
            <a:endParaRPr/>
          </a:p>
          <a:p>
            <a:pPr indent="-304959" lvl="0" marL="457200" rtl="0" algn="l">
              <a:spcBef>
                <a:spcPts val="0"/>
              </a:spcBef>
              <a:spcAft>
                <a:spcPts val="0"/>
              </a:spcAft>
              <a:buSzPct val="100000"/>
              <a:buChar char="●"/>
            </a:pPr>
            <a:r>
              <a:rPr lang="en"/>
              <a:t>Keras started out independent and has been integrated into TensorFlow</a:t>
            </a:r>
            <a:endParaRPr/>
          </a:p>
          <a:p>
            <a:pPr indent="-304959" lvl="0" marL="457200" rtl="0" algn="l">
              <a:spcBef>
                <a:spcPts val="0"/>
              </a:spcBef>
              <a:spcAft>
                <a:spcPts val="0"/>
              </a:spcAft>
              <a:buSzPct val="100000"/>
              <a:buChar char="●"/>
            </a:pPr>
            <a:r>
              <a:rPr lang="en"/>
              <a:t>Consistent API for deep learning </a:t>
            </a:r>
            <a:endParaRPr/>
          </a:p>
          <a:p>
            <a:pPr indent="-304959" lvl="0" marL="457200" rtl="0" algn="l">
              <a:spcBef>
                <a:spcPts val="0"/>
              </a:spcBef>
              <a:spcAft>
                <a:spcPts val="0"/>
              </a:spcAft>
              <a:buSzPct val="100000"/>
              <a:buChar char="●"/>
            </a:pPr>
            <a:r>
              <a:rPr lang="en"/>
              <a:t>Tensors for x and y</a:t>
            </a:r>
            <a:endParaRPr/>
          </a:p>
          <a:p>
            <a:pPr indent="-304959" lvl="0" marL="457200" rtl="0" algn="l">
              <a:spcBef>
                <a:spcPts val="0"/>
              </a:spcBef>
              <a:spcAft>
                <a:spcPts val="0"/>
              </a:spcAft>
              <a:buSzPct val="100000"/>
              <a:buChar char="●"/>
            </a:pPr>
            <a:r>
              <a:rPr lang="en"/>
              <a:t>Layers </a:t>
            </a:r>
            <a:endParaRPr/>
          </a:p>
          <a:p>
            <a:pPr indent="-293211" lvl="1" marL="914400" rtl="0" algn="l">
              <a:spcBef>
                <a:spcPts val="0"/>
              </a:spcBef>
              <a:spcAft>
                <a:spcPts val="0"/>
              </a:spcAft>
              <a:buSzPct val="100000"/>
              <a:buChar char="○"/>
            </a:pPr>
            <a:r>
              <a:rPr lang="en">
                <a:solidFill>
                  <a:srgbClr val="188038"/>
                </a:solidFill>
                <a:latin typeface="Roboto Mono"/>
                <a:ea typeface="Roboto Mono"/>
                <a:cs typeface="Roboto Mono"/>
                <a:sym typeface="Roboto Mono"/>
              </a:rPr>
              <a:t>model = tf.keras.Sequential([ </a:t>
            </a:r>
            <a:br>
              <a:rPr lang="en">
                <a:solidFill>
                  <a:srgbClr val="188038"/>
                </a:solidFill>
                <a:latin typeface="Roboto Mono"/>
                <a:ea typeface="Roboto Mono"/>
                <a:cs typeface="Roboto Mono"/>
                <a:sym typeface="Roboto Mono"/>
              </a:rPr>
            </a:br>
            <a:r>
              <a:rPr lang="en">
                <a:solidFill>
                  <a:srgbClr val="188038"/>
                </a:solidFill>
                <a:latin typeface="Roboto Mono"/>
                <a:ea typeface="Roboto Mono"/>
                <a:cs typeface="Roboto Mono"/>
                <a:sym typeface="Roboto Mono"/>
              </a:rPr>
              <a:t>  tf.keras.layers.Dense(64, activation='relu'),</a:t>
            </a:r>
            <a:br>
              <a:rPr lang="en">
                <a:solidFill>
                  <a:srgbClr val="188038"/>
                </a:solidFill>
                <a:latin typeface="Roboto Mono"/>
                <a:ea typeface="Roboto Mono"/>
                <a:cs typeface="Roboto Mono"/>
                <a:sym typeface="Roboto Mono"/>
              </a:rPr>
            </a:br>
            <a:r>
              <a:rPr lang="en">
                <a:solidFill>
                  <a:srgbClr val="188038"/>
                </a:solidFill>
                <a:latin typeface="Roboto Mono"/>
                <a:ea typeface="Roboto Mono"/>
                <a:cs typeface="Roboto Mono"/>
                <a:sym typeface="Roboto Mono"/>
              </a:rPr>
              <a:t>  tf.keras.layers.Dense(10, activation='softmax') ])</a:t>
            </a:r>
            <a:endParaRPr/>
          </a:p>
          <a:p>
            <a:pPr indent="-304959" lvl="0" marL="457200" rtl="0" algn="l">
              <a:spcBef>
                <a:spcPts val="0"/>
              </a:spcBef>
              <a:spcAft>
                <a:spcPts val="0"/>
              </a:spcAft>
              <a:buSzPct val="100000"/>
              <a:buChar char="●"/>
            </a:pPr>
            <a:r>
              <a:rPr lang="en"/>
              <a:t>Compilation and Optimization </a:t>
            </a:r>
            <a:endParaRPr/>
          </a:p>
          <a:p>
            <a:pPr indent="-293211" lvl="1" marL="914400" rtl="0" algn="l">
              <a:spcBef>
                <a:spcPts val="0"/>
              </a:spcBef>
              <a:spcAft>
                <a:spcPts val="0"/>
              </a:spcAft>
              <a:buSzPct val="84615"/>
              <a:buChar char="○"/>
            </a:pPr>
            <a:r>
              <a:rPr lang="en">
                <a:solidFill>
                  <a:srgbClr val="188038"/>
                </a:solidFill>
                <a:latin typeface="Roboto Mono"/>
                <a:ea typeface="Roboto Mono"/>
                <a:cs typeface="Roboto Mono"/>
                <a:sym typeface="Roboto Mono"/>
              </a:rPr>
              <a:t>model.compile(</a:t>
            </a:r>
            <a:br>
              <a:rPr lang="en">
                <a:solidFill>
                  <a:srgbClr val="188038"/>
                </a:solidFill>
                <a:latin typeface="Roboto Mono"/>
                <a:ea typeface="Roboto Mono"/>
                <a:cs typeface="Roboto Mono"/>
                <a:sym typeface="Roboto Mono"/>
              </a:rPr>
            </a:br>
            <a:r>
              <a:rPr lang="en">
                <a:solidFill>
                  <a:srgbClr val="188038"/>
                </a:solidFill>
                <a:latin typeface="Roboto Mono"/>
                <a:ea typeface="Roboto Mono"/>
                <a:cs typeface="Roboto Mono"/>
                <a:sym typeface="Roboto Mono"/>
              </a:rPr>
              <a:t>  optimizer='adam', </a:t>
            </a:r>
            <a:br>
              <a:rPr lang="en">
                <a:solidFill>
                  <a:srgbClr val="188038"/>
                </a:solidFill>
                <a:latin typeface="Roboto Mono"/>
                <a:ea typeface="Roboto Mono"/>
                <a:cs typeface="Roboto Mono"/>
                <a:sym typeface="Roboto Mono"/>
              </a:rPr>
            </a:br>
            <a:r>
              <a:rPr lang="en">
                <a:solidFill>
                  <a:srgbClr val="188038"/>
                </a:solidFill>
                <a:latin typeface="Roboto Mono"/>
                <a:ea typeface="Roboto Mono"/>
                <a:cs typeface="Roboto Mono"/>
                <a:sym typeface="Roboto Mono"/>
              </a:rPr>
              <a:t>  loss='sparse_categorical_crossentropy', </a:t>
            </a:r>
            <a:br>
              <a:rPr lang="en">
                <a:solidFill>
                  <a:srgbClr val="188038"/>
                </a:solidFill>
                <a:latin typeface="Roboto Mono"/>
                <a:ea typeface="Roboto Mono"/>
                <a:cs typeface="Roboto Mono"/>
                <a:sym typeface="Roboto Mono"/>
              </a:rPr>
            </a:br>
            <a:r>
              <a:rPr lang="en">
                <a:solidFill>
                  <a:srgbClr val="188038"/>
                </a:solidFill>
                <a:latin typeface="Roboto Mono"/>
                <a:ea typeface="Roboto Mono"/>
                <a:cs typeface="Roboto Mono"/>
                <a:sym typeface="Roboto Mono"/>
              </a:rPr>
              <a:t>  metrics=['accuracy']) </a:t>
            </a:r>
            <a:endParaRPr sz="1300"/>
          </a:p>
          <a:p>
            <a:pPr indent="-304959" lvl="0" marL="457200" rtl="0" algn="l">
              <a:spcBef>
                <a:spcPts val="0"/>
              </a:spcBef>
              <a:spcAft>
                <a:spcPts val="0"/>
              </a:spcAft>
              <a:buSzPct val="100000"/>
              <a:buChar char="●"/>
            </a:pPr>
            <a:r>
              <a:rPr lang="en"/>
              <a:t>Fit, Evaluate, Predict</a:t>
            </a:r>
            <a:endParaRPr/>
          </a:p>
          <a:p>
            <a:pPr indent="-293211" lvl="1" marL="914400" rtl="0" algn="l">
              <a:spcBef>
                <a:spcPts val="0"/>
              </a:spcBef>
              <a:spcAft>
                <a:spcPts val="0"/>
              </a:spcAft>
              <a:buSzPct val="100000"/>
              <a:buChar char="○"/>
            </a:pPr>
            <a:r>
              <a:rPr lang="en">
                <a:solidFill>
                  <a:srgbClr val="188038"/>
                </a:solidFill>
                <a:latin typeface="Roboto Mono"/>
                <a:ea typeface="Roboto Mono"/>
                <a:cs typeface="Roboto Mono"/>
                <a:sym typeface="Roboto Mono"/>
              </a:rPr>
              <a:t>model.fit(X_train, y_train, epochs=5)</a:t>
            </a:r>
            <a:endParaRPr/>
          </a:p>
          <a:p>
            <a:pPr indent="-293211" lvl="1" marL="914400" rtl="0" algn="l">
              <a:spcBef>
                <a:spcPts val="0"/>
              </a:spcBef>
              <a:spcAft>
                <a:spcPts val="0"/>
              </a:spcAft>
              <a:buSzPct val="100000"/>
              <a:buChar char="○"/>
            </a:pPr>
            <a:r>
              <a:rPr lang="en">
                <a:solidFill>
                  <a:srgbClr val="188038"/>
                </a:solidFill>
                <a:latin typeface="Roboto Mono"/>
                <a:ea typeface="Roboto Mono"/>
                <a:cs typeface="Roboto Mono"/>
                <a:sym typeface="Roboto Mono"/>
              </a:rPr>
              <a:t>test_loss, test_acc = model.evaluate(X_test, y_test)</a:t>
            </a:r>
            <a:endParaRPr/>
          </a:p>
          <a:p>
            <a:pPr indent="-293211" lvl="1" marL="914400" rtl="0" algn="l">
              <a:spcBef>
                <a:spcPts val="0"/>
              </a:spcBef>
              <a:spcAft>
                <a:spcPts val="0"/>
              </a:spcAft>
              <a:buSzPct val="100000"/>
              <a:buChar char="○"/>
            </a:pPr>
            <a:r>
              <a:rPr lang="en">
                <a:solidFill>
                  <a:srgbClr val="188038"/>
                </a:solidFill>
                <a:latin typeface="Roboto Mono"/>
                <a:ea typeface="Roboto Mono"/>
                <a:cs typeface="Roboto Mono"/>
                <a:sym typeface="Roboto Mono"/>
              </a:rPr>
              <a:t>predictions = model.predict(X_test)</a:t>
            </a:r>
            <a:endParaRPr/>
          </a:p>
        </p:txBody>
      </p:sp>
      <p:sp>
        <p:nvSpPr>
          <p:cNvPr id="339" name="Google Shape;339;p20"/>
          <p:cNvSpPr txBox="1"/>
          <p:nvPr/>
        </p:nvSpPr>
        <p:spPr>
          <a:xfrm>
            <a:off x="80975" y="47192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3"/>
              </a:rPr>
              <a:t>COLAB Example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21"/>
          <p:cNvPicPr preferRelativeResize="0"/>
          <p:nvPr/>
        </p:nvPicPr>
        <p:blipFill>
          <a:blip r:embed="rId3">
            <a:alphaModFix/>
          </a:blip>
          <a:stretch>
            <a:fillRect/>
          </a:stretch>
        </p:blipFill>
        <p:spPr>
          <a:xfrm>
            <a:off x="6279476" y="788051"/>
            <a:ext cx="2824300" cy="1832250"/>
          </a:xfrm>
          <a:prstGeom prst="rect">
            <a:avLst/>
          </a:prstGeom>
          <a:noFill/>
          <a:ln>
            <a:noFill/>
          </a:ln>
        </p:spPr>
      </p:pic>
      <p:pic>
        <p:nvPicPr>
          <p:cNvPr id="345" name="Google Shape;345;p21"/>
          <p:cNvPicPr preferRelativeResize="0"/>
          <p:nvPr/>
        </p:nvPicPr>
        <p:blipFill>
          <a:blip r:embed="rId4">
            <a:alphaModFix/>
          </a:blip>
          <a:stretch>
            <a:fillRect/>
          </a:stretch>
        </p:blipFill>
        <p:spPr>
          <a:xfrm>
            <a:off x="6194050" y="2945137"/>
            <a:ext cx="2824300" cy="2118213"/>
          </a:xfrm>
          <a:prstGeom prst="rect">
            <a:avLst/>
          </a:prstGeom>
          <a:noFill/>
          <a:ln>
            <a:noFill/>
          </a:ln>
        </p:spPr>
      </p:pic>
      <p:sp>
        <p:nvSpPr>
          <p:cNvPr id="346" name="Google Shape;346;p21"/>
          <p:cNvSpPr txBox="1"/>
          <p:nvPr>
            <p:ph type="title"/>
          </p:nvPr>
        </p:nvSpPr>
        <p:spPr>
          <a:xfrm>
            <a:off x="1295325" y="9015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OLS Regression and Gradient Descent</a:t>
            </a:r>
            <a:endParaRPr/>
          </a:p>
        </p:txBody>
      </p:sp>
      <p:sp>
        <p:nvSpPr>
          <p:cNvPr id="347" name="Google Shape;347;p21"/>
          <p:cNvSpPr txBox="1"/>
          <p:nvPr>
            <p:ph idx="1" type="body"/>
          </p:nvPr>
        </p:nvSpPr>
        <p:spPr>
          <a:xfrm>
            <a:off x="81150" y="1374850"/>
            <a:ext cx="7030500" cy="3688500"/>
          </a:xfrm>
          <a:prstGeom prst="rect">
            <a:avLst/>
          </a:prstGeom>
        </p:spPr>
        <p:txBody>
          <a:bodyPr anchorCtr="0" anchor="t" bIns="91425" lIns="91425" spcFirstLastPara="1" rIns="91425" wrap="square" tIns="91425">
            <a:normAutofit lnSpcReduction="10000"/>
          </a:bodyPr>
          <a:lstStyle/>
          <a:p>
            <a:pPr indent="-336550" lvl="0" marL="457200" rtl="0" algn="l">
              <a:spcBef>
                <a:spcPts val="0"/>
              </a:spcBef>
              <a:spcAft>
                <a:spcPts val="0"/>
              </a:spcAft>
              <a:buSzPts val="1700"/>
              <a:buChar char="●"/>
            </a:pPr>
            <a:r>
              <a:rPr lang="en" sz="1700"/>
              <a:t>Create a line (y = mx+b) through a distribution of x, y data points </a:t>
            </a:r>
            <a:endParaRPr sz="1700"/>
          </a:p>
          <a:p>
            <a:pPr indent="-323850" lvl="1" marL="914400" rtl="0" algn="l">
              <a:spcBef>
                <a:spcPts val="0"/>
              </a:spcBef>
              <a:spcAft>
                <a:spcPts val="0"/>
              </a:spcAft>
              <a:buSzPts val="1500"/>
              <a:buChar char="○"/>
            </a:pPr>
            <a:r>
              <a:rPr lang="en" sz="1500"/>
              <a:t>Has a slope (m) and an intercept (b)</a:t>
            </a:r>
            <a:endParaRPr sz="1500"/>
          </a:p>
          <a:p>
            <a:pPr indent="-336550" lvl="0" marL="457200" rtl="0" algn="l">
              <a:spcBef>
                <a:spcPts val="0"/>
              </a:spcBef>
              <a:spcAft>
                <a:spcPts val="0"/>
              </a:spcAft>
              <a:buSzPts val="1700"/>
              <a:buChar char="●"/>
            </a:pPr>
            <a:r>
              <a:rPr lang="en" sz="1700"/>
              <a:t>Minimize the sum of the squared error (</a:t>
            </a:r>
            <a:r>
              <a:rPr b="1" lang="en" sz="1700"/>
              <a:t>“Cost Function”</a:t>
            </a:r>
            <a:r>
              <a:rPr lang="en" sz="1700"/>
              <a:t>)</a:t>
            </a:r>
            <a:endParaRPr sz="1700"/>
          </a:p>
          <a:p>
            <a:pPr indent="-336550" lvl="1" marL="914400" rtl="0" algn="l">
              <a:spcBef>
                <a:spcPts val="0"/>
              </a:spcBef>
              <a:spcAft>
                <a:spcPts val="0"/>
              </a:spcAft>
              <a:buSzPts val="1700"/>
              <a:buChar char="○"/>
            </a:pPr>
            <a:r>
              <a:rPr lang="en" sz="1700"/>
              <a:t>(Y - Predicted y )^2</a:t>
            </a:r>
            <a:endParaRPr sz="1700"/>
          </a:p>
          <a:p>
            <a:pPr indent="-336550" lvl="0" marL="457200" rtl="0" algn="l">
              <a:spcBef>
                <a:spcPts val="0"/>
              </a:spcBef>
              <a:spcAft>
                <a:spcPts val="0"/>
              </a:spcAft>
              <a:buSzPts val="1700"/>
              <a:buChar char="●"/>
            </a:pPr>
            <a:r>
              <a:rPr lang="en" sz="1700"/>
              <a:t>Coefficients can be calculated directly - but matrix inversion can be computationally expensive </a:t>
            </a:r>
            <a:endParaRPr sz="1700"/>
          </a:p>
          <a:p>
            <a:pPr indent="-323850" lvl="1" marL="914400" rtl="0" algn="l">
              <a:spcBef>
                <a:spcPts val="0"/>
              </a:spcBef>
              <a:spcAft>
                <a:spcPts val="0"/>
              </a:spcAft>
              <a:buSzPts val="1500"/>
              <a:buChar char="○"/>
            </a:pPr>
            <a:r>
              <a:rPr lang="en" sz="1500"/>
              <a:t>Matrix inversion compute cost: </a:t>
            </a:r>
            <a:r>
              <a:rPr lang="en" sz="1500"/>
              <a:t>O(n</a:t>
            </a:r>
            <a:r>
              <a:rPr baseline="30000" lang="en" sz="1500"/>
              <a:t>3</a:t>
            </a:r>
            <a:r>
              <a:rPr lang="en" sz="1500"/>
              <a:t>)</a:t>
            </a:r>
            <a:r>
              <a:rPr lang="en" sz="1500"/>
              <a:t>	</a:t>
            </a:r>
            <a:endParaRPr sz="1500"/>
          </a:p>
          <a:p>
            <a:pPr indent="-336550" lvl="0" marL="457200" rtl="0" algn="l">
              <a:spcBef>
                <a:spcPts val="0"/>
              </a:spcBef>
              <a:spcAft>
                <a:spcPts val="0"/>
              </a:spcAft>
              <a:buSzPts val="1700"/>
              <a:buChar char="●"/>
            </a:pPr>
            <a:r>
              <a:rPr lang="en" sz="1700"/>
              <a:t>Gradient descent use the slope of the cost function</a:t>
            </a:r>
            <a:endParaRPr sz="1700"/>
          </a:p>
          <a:p>
            <a:pPr indent="-323850" lvl="1" marL="914400" rtl="0" algn="l">
              <a:spcBef>
                <a:spcPts val="0"/>
              </a:spcBef>
              <a:spcAft>
                <a:spcPts val="0"/>
              </a:spcAft>
              <a:buSzPts val="1500"/>
              <a:buChar char="○"/>
            </a:pPr>
            <a:r>
              <a:rPr lang="en" sz="1500"/>
              <a:t>Can be faster with big n</a:t>
            </a:r>
            <a:r>
              <a:rPr lang="en" sz="1500"/>
              <a:t>: O(k×n</a:t>
            </a:r>
            <a:r>
              <a:rPr baseline="30000" lang="en" sz="1500"/>
              <a:t>2</a:t>
            </a:r>
            <a:r>
              <a:rPr lang="en" sz="1500"/>
              <a:t>) [k = iterations]</a:t>
            </a:r>
            <a:endParaRPr sz="1500"/>
          </a:p>
          <a:p>
            <a:pPr indent="-336550" lvl="0" marL="457200" rtl="0" algn="l">
              <a:spcBef>
                <a:spcPts val="0"/>
              </a:spcBef>
              <a:spcAft>
                <a:spcPts val="0"/>
              </a:spcAft>
              <a:buSzPts val="1700"/>
              <a:buChar char="●"/>
            </a:pPr>
            <a:r>
              <a:rPr lang="en" sz="1700"/>
              <a:t>Gradient Descent is a </a:t>
            </a:r>
            <a:r>
              <a:rPr b="1" lang="en" sz="1700"/>
              <a:t>g</a:t>
            </a:r>
            <a:r>
              <a:rPr b="1" lang="en" sz="1700"/>
              <a:t>eneralizable optimization </a:t>
            </a:r>
            <a:br>
              <a:rPr b="1" lang="en" sz="1700"/>
            </a:br>
            <a:r>
              <a:rPr b="1" lang="en" sz="1700"/>
              <a:t>Framework</a:t>
            </a:r>
            <a:endParaRPr sz="1700"/>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