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Nunito"/>
      <p:regular r:id="rId34"/>
      <p:bold r:id="rId35"/>
      <p:italic r:id="rId36"/>
      <p:boldItalic r:id="rId37"/>
    </p:embeddedFont>
    <p:embeddedFont>
      <p:font typeface="Maven Pro"/>
      <p:regular r:id="rId38"/>
      <p:bold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4.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obotoMon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MavenPro-bold.fntdata"/><Relationship Id="rId16" Type="http://schemas.openxmlformats.org/officeDocument/2006/relationships/slide" Target="slides/slide10.xml"/><Relationship Id="rId38" Type="http://schemas.openxmlformats.org/officeDocument/2006/relationships/font" Target="fonts/MavenPr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bf39532263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bf39532263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bf3953226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bf3953226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bf3953226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bf3953226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bf3953226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bf3953226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bf3953226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bf3953226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bf3953226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bf3953226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bf3953226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bf3953226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bf3953226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bf3953226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bf3953226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bf3953226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bf3953226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bf3953226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bf3953226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bf3953226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bf39532263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bf39532263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bf3953226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bf3953226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cd6d6c0b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cd6d6c0b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cb38dc27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cb38dc27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c09686f66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c09686f6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c09686f6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c09686f6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c09686f66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c09686f66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c09686f66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c09686f66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c09686f66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c09686f66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bf395322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bf395322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cd6d6c0b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cd6d6c0b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bf395322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bf395322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bf3953226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bf3953226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bf3953226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bf3953226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bf3953226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bf3953226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bf3953226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bf3953226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apnews.com/article/kentucky-school-bus-problems-alpharoute-a26288e7d4aa4de5b75c4f658705b19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github.com/ISEA-Repositories/MLsessions/tree/main/LLMCall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osit.co/blog/trust-llm-tools/" TargetMode="External"/><Relationship Id="rId4" Type="http://schemas.openxmlformats.org/officeDocument/2006/relationships/hyperlink" Target="https://ollama.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help.openai.com/en/articles/4936850-where-do-i-find-my-openai-api-key" TargetMode="External"/><Relationship Id="rId4" Type="http://schemas.openxmlformats.org/officeDocument/2006/relationships/hyperlink" Target="https://www.merge.dev/blog/anthropic-api-key" TargetMode="External"/><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cs.ollama.com/quickstar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callinglitellm.p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n.wikipedia.org/wiki/Education_segregation_in_Wiscons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ctrTitle"/>
          </p:nvPr>
        </p:nvSpPr>
        <p:spPr>
          <a:xfrm>
            <a:off x="824000" y="1613825"/>
            <a:ext cx="4492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Machine Learning in Education II</a:t>
            </a:r>
            <a:endParaRPr/>
          </a:p>
          <a:p>
            <a:pPr indent="0" lvl="0" marL="0" rtl="0" algn="l">
              <a:spcBef>
                <a:spcPts val="0"/>
              </a:spcBef>
              <a:spcAft>
                <a:spcPts val="0"/>
              </a:spcAft>
              <a:buNone/>
            </a:pPr>
            <a:r>
              <a:t/>
            </a:r>
            <a:endParaRPr/>
          </a:p>
        </p:txBody>
      </p:sp>
      <p:sp>
        <p:nvSpPr>
          <p:cNvPr id="323" name="Google Shape;323;p25"/>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ISEA Training Program </a:t>
            </a:r>
            <a:br>
              <a:rPr lang="en"/>
            </a:br>
            <a:r>
              <a:rPr lang="en"/>
              <a:t>Weeks 7</a:t>
            </a:r>
            <a:endParaRPr/>
          </a:p>
          <a:p>
            <a:pPr indent="0" lvl="0" marL="0" rtl="0" algn="l">
              <a:spcBef>
                <a:spcPts val="0"/>
              </a:spcBef>
              <a:spcAft>
                <a:spcPts val="0"/>
              </a:spcAft>
              <a:buNone/>
            </a:pPr>
            <a:r>
              <a:rPr lang="en"/>
              <a:t>Lief Esbenshade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to Neural Networks</a:t>
            </a:r>
            <a:endParaRPr/>
          </a:p>
        </p:txBody>
      </p:sp>
      <p:sp>
        <p:nvSpPr>
          <p:cNvPr id="378" name="Google Shape;378;p34"/>
          <p:cNvSpPr txBox="1"/>
          <p:nvPr>
            <p:ph idx="1" type="body"/>
          </p:nvPr>
        </p:nvSpPr>
        <p:spPr>
          <a:xfrm>
            <a:off x="919550" y="1274100"/>
            <a:ext cx="7414800" cy="3694200"/>
          </a:xfrm>
          <a:prstGeom prst="rect">
            <a:avLst/>
          </a:prstGeom>
        </p:spPr>
        <p:txBody>
          <a:bodyPr anchorCtr="0" anchor="t" bIns="91425" lIns="91425" spcFirstLastPara="1" rIns="91425" wrap="square" tIns="91425">
            <a:normAutofit fontScale="92500" lnSpcReduction="20000"/>
          </a:bodyPr>
          <a:lstStyle/>
          <a:p>
            <a:pPr indent="-293211" lvl="0" marL="457200" rtl="0" algn="l">
              <a:spcBef>
                <a:spcPts val="0"/>
              </a:spcBef>
              <a:spcAft>
                <a:spcPts val="0"/>
              </a:spcAft>
              <a:buClr>
                <a:schemeClr val="dk2"/>
              </a:buClr>
              <a:buSzPct val="84615"/>
              <a:buChar char="●"/>
            </a:pPr>
            <a:r>
              <a:rPr lang="en" sz="1300"/>
              <a:t>What is a Neural Network?</a:t>
            </a:r>
            <a:endParaRPr sz="1300"/>
          </a:p>
          <a:p>
            <a:pPr indent="-293211" lvl="1" marL="914400" rtl="0" algn="l">
              <a:spcBef>
                <a:spcPts val="0"/>
              </a:spcBef>
              <a:spcAft>
                <a:spcPts val="0"/>
              </a:spcAft>
              <a:buClr>
                <a:schemeClr val="dk2"/>
              </a:buClr>
              <a:buSzPct val="84615"/>
              <a:buChar char="○"/>
            </a:pPr>
            <a:r>
              <a:rPr lang="en" sz="1300"/>
              <a:t>A machine learning model inspired by the structure and function of the human brain. This is a loose metaphor!</a:t>
            </a:r>
            <a:endParaRPr sz="1300"/>
          </a:p>
          <a:p>
            <a:pPr indent="-293211" lvl="1" marL="914400" rtl="0" algn="l">
              <a:spcBef>
                <a:spcPts val="0"/>
              </a:spcBef>
              <a:spcAft>
                <a:spcPts val="0"/>
              </a:spcAft>
              <a:buClr>
                <a:schemeClr val="dk2"/>
              </a:buClr>
              <a:buSzPct val="84615"/>
              <a:buChar char="○"/>
            </a:pPr>
            <a:r>
              <a:rPr lang="en" sz="1300"/>
              <a:t>Composed of layers of interconnected "neurons" that process and learn patterns from data.</a:t>
            </a:r>
            <a:endParaRPr sz="1300"/>
          </a:p>
          <a:p>
            <a:pPr indent="-293211" lvl="0" marL="457200" rtl="0" algn="l">
              <a:spcBef>
                <a:spcPts val="0"/>
              </a:spcBef>
              <a:spcAft>
                <a:spcPts val="0"/>
              </a:spcAft>
              <a:buClr>
                <a:schemeClr val="dk2"/>
              </a:buClr>
              <a:buSzPct val="84615"/>
              <a:buChar char="●"/>
            </a:pPr>
            <a:r>
              <a:rPr lang="en" sz="1300"/>
              <a:t>Biological Inspiration</a:t>
            </a:r>
            <a:endParaRPr sz="1300"/>
          </a:p>
          <a:p>
            <a:pPr indent="-293211" lvl="1" marL="914400" rtl="0" algn="l">
              <a:spcBef>
                <a:spcPts val="0"/>
              </a:spcBef>
              <a:spcAft>
                <a:spcPts val="0"/>
              </a:spcAft>
              <a:buClr>
                <a:schemeClr val="dk2"/>
              </a:buClr>
              <a:buSzPct val="84615"/>
              <a:buChar char="○"/>
            </a:pPr>
            <a:r>
              <a:rPr lang="en" sz="1300"/>
              <a:t>The brain consists of neurons that receive, process, and transmit information.</a:t>
            </a:r>
            <a:endParaRPr sz="1300"/>
          </a:p>
          <a:p>
            <a:pPr indent="-293211" lvl="1" marL="914400" rtl="0" algn="l">
              <a:spcBef>
                <a:spcPts val="0"/>
              </a:spcBef>
              <a:spcAft>
                <a:spcPts val="0"/>
              </a:spcAft>
              <a:buClr>
                <a:schemeClr val="dk2"/>
              </a:buClr>
              <a:buSzPct val="84615"/>
              <a:buChar char="○"/>
            </a:pPr>
            <a:r>
              <a:rPr lang="en" sz="1300"/>
              <a:t>Artificial neurons mimic this process using mathematical functions. </a:t>
            </a:r>
            <a:endParaRPr sz="1300"/>
          </a:p>
          <a:p>
            <a:pPr indent="-304959" lvl="1" marL="914400" rtl="0" algn="l">
              <a:spcBef>
                <a:spcPts val="0"/>
              </a:spcBef>
              <a:spcAft>
                <a:spcPts val="0"/>
              </a:spcAft>
              <a:buClr>
                <a:schemeClr val="dk1"/>
              </a:buClr>
              <a:buSzPct val="100000"/>
              <a:buChar char="○"/>
            </a:pPr>
            <a:r>
              <a:rPr lang="en" sz="1300"/>
              <a:t>Human brain has something on the order of 100 billion neurons and 100 Trillion - 1 quadrillion synapses. </a:t>
            </a:r>
            <a:endParaRPr sz="1300"/>
          </a:p>
          <a:p>
            <a:pPr indent="-293211" lvl="0" marL="457200" rtl="0" algn="l">
              <a:spcBef>
                <a:spcPts val="0"/>
              </a:spcBef>
              <a:spcAft>
                <a:spcPts val="0"/>
              </a:spcAft>
              <a:buClr>
                <a:schemeClr val="dk2"/>
              </a:buClr>
              <a:buSzPct val="84615"/>
              <a:buChar char="●"/>
            </a:pPr>
            <a:r>
              <a:rPr lang="en" sz="1300"/>
              <a:t>Why Use Neural Networks?</a:t>
            </a:r>
            <a:endParaRPr sz="1300"/>
          </a:p>
          <a:p>
            <a:pPr indent="-293211" lvl="1" marL="914400" rtl="0" algn="l">
              <a:spcBef>
                <a:spcPts val="0"/>
              </a:spcBef>
              <a:spcAft>
                <a:spcPts val="0"/>
              </a:spcAft>
              <a:buClr>
                <a:schemeClr val="dk2"/>
              </a:buClr>
              <a:buSzPct val="84615"/>
              <a:buChar char="○"/>
            </a:pPr>
            <a:r>
              <a:rPr lang="en" sz="1300"/>
              <a:t>Traditional algorithms struggle with complex pattern recognition (e.g., images, speech, natural language).</a:t>
            </a:r>
            <a:endParaRPr sz="1300"/>
          </a:p>
          <a:p>
            <a:pPr indent="-293211" lvl="1" marL="914400" rtl="0" algn="l">
              <a:spcBef>
                <a:spcPts val="0"/>
              </a:spcBef>
              <a:spcAft>
                <a:spcPts val="0"/>
              </a:spcAft>
              <a:buClr>
                <a:schemeClr val="dk2"/>
              </a:buClr>
              <a:buSzPct val="84615"/>
              <a:buChar char="○"/>
            </a:pPr>
            <a:r>
              <a:rPr lang="en" sz="1300"/>
              <a:t>Neural networks excel at detecting patterns, generalizing from data, and making predictions.</a:t>
            </a:r>
            <a:endParaRPr sz="1300"/>
          </a:p>
          <a:p>
            <a:pPr indent="-293211" lvl="0" marL="457200" rtl="0" algn="l">
              <a:spcBef>
                <a:spcPts val="0"/>
              </a:spcBef>
              <a:spcAft>
                <a:spcPts val="0"/>
              </a:spcAft>
              <a:buClr>
                <a:schemeClr val="dk2"/>
              </a:buClr>
              <a:buSzPct val="84615"/>
              <a:buChar char="●"/>
            </a:pPr>
            <a:r>
              <a:rPr lang="en" sz="1300"/>
              <a:t>Key Components of a Neural Network</a:t>
            </a:r>
            <a:endParaRPr sz="1300"/>
          </a:p>
          <a:p>
            <a:pPr indent="-293211" lvl="1" marL="914400" rtl="0" algn="l">
              <a:spcBef>
                <a:spcPts val="0"/>
              </a:spcBef>
              <a:spcAft>
                <a:spcPts val="0"/>
              </a:spcAft>
              <a:buClr>
                <a:schemeClr val="dk2"/>
              </a:buClr>
              <a:buSzPct val="84615"/>
              <a:buChar char="○"/>
            </a:pPr>
            <a:r>
              <a:rPr lang="en" sz="1300"/>
              <a:t>Input layer: Receives raw data (e.g., pixel values, words).</a:t>
            </a:r>
            <a:endParaRPr sz="1300"/>
          </a:p>
          <a:p>
            <a:pPr indent="-293211" lvl="1" marL="914400" rtl="0" algn="l">
              <a:spcBef>
                <a:spcPts val="0"/>
              </a:spcBef>
              <a:spcAft>
                <a:spcPts val="0"/>
              </a:spcAft>
              <a:buClr>
                <a:schemeClr val="dk2"/>
              </a:buClr>
              <a:buSzPct val="84615"/>
              <a:buChar char="○"/>
            </a:pPr>
            <a:r>
              <a:rPr lang="en" sz="1300"/>
              <a:t>Hidden layers: Perform computations and extract features.</a:t>
            </a:r>
            <a:endParaRPr sz="1300"/>
          </a:p>
          <a:p>
            <a:pPr indent="-293211" lvl="1" marL="914400" rtl="0" algn="l">
              <a:spcBef>
                <a:spcPts val="0"/>
              </a:spcBef>
              <a:spcAft>
                <a:spcPts val="0"/>
              </a:spcAft>
              <a:buClr>
                <a:schemeClr val="dk2"/>
              </a:buClr>
              <a:buSzPct val="84615"/>
              <a:buChar char="○"/>
            </a:pPr>
            <a:r>
              <a:rPr lang="en" sz="1300"/>
              <a:t>Output layer: Produces the final prediction (e.g., classification, probability).</a:t>
            </a:r>
            <a:endParaRPr sz="1300"/>
          </a:p>
          <a:p>
            <a:pPr indent="-293211" lvl="1" marL="914400" rtl="0" algn="l">
              <a:spcBef>
                <a:spcPts val="0"/>
              </a:spcBef>
              <a:spcAft>
                <a:spcPts val="0"/>
              </a:spcAft>
              <a:buClr>
                <a:schemeClr val="dk2"/>
              </a:buClr>
              <a:buSzPct val="84615"/>
              <a:buChar char="○"/>
            </a:pPr>
            <a:r>
              <a:rPr lang="en" sz="1300"/>
              <a:t>Weights &amp; biases: Parameters adjusted during training to improve accuracy.</a:t>
            </a:r>
            <a:endParaRPr sz="1300"/>
          </a:p>
          <a:p>
            <a:pPr indent="-293211" lvl="1" marL="914400" rtl="0" algn="l">
              <a:spcBef>
                <a:spcPts val="0"/>
              </a:spcBef>
              <a:spcAft>
                <a:spcPts val="0"/>
              </a:spcAft>
              <a:buClr>
                <a:schemeClr val="dk2"/>
              </a:buClr>
              <a:buSzPct val="84615"/>
              <a:buChar char="○"/>
            </a:pPr>
            <a:r>
              <a:rPr lang="en" sz="1300"/>
              <a:t>Activation functions: Introduce non-linearity to model complex relationships.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Perceptron</a:t>
            </a:r>
            <a:endParaRPr/>
          </a:p>
        </p:txBody>
      </p:sp>
      <p:sp>
        <p:nvSpPr>
          <p:cNvPr id="384" name="Google Shape;384;p35"/>
          <p:cNvSpPr txBox="1"/>
          <p:nvPr>
            <p:ph idx="1" type="body"/>
          </p:nvPr>
        </p:nvSpPr>
        <p:spPr>
          <a:xfrm>
            <a:off x="311700" y="1152475"/>
            <a:ext cx="40119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Inputs are multiplied by weights and summed</a:t>
            </a:r>
            <a:endParaRPr/>
          </a:p>
          <a:p>
            <a:pPr indent="-342900" lvl="0" marL="457200" rtl="0" algn="l">
              <a:spcBef>
                <a:spcPts val="0"/>
              </a:spcBef>
              <a:spcAft>
                <a:spcPts val="0"/>
              </a:spcAft>
              <a:buSzPts val="1800"/>
              <a:buChar char="●"/>
            </a:pPr>
            <a:r>
              <a:rPr lang="en"/>
              <a:t>Activation function &gt; step function converting sum into binary 0/1 based on a threshold</a:t>
            </a:r>
            <a:endParaRPr/>
          </a:p>
          <a:p>
            <a:pPr indent="-342900" lvl="0" marL="457200" rtl="0" algn="l">
              <a:spcBef>
                <a:spcPts val="0"/>
              </a:spcBef>
              <a:spcAft>
                <a:spcPts val="0"/>
              </a:spcAft>
              <a:buSzPts val="1800"/>
              <a:buChar char="●"/>
            </a:pPr>
            <a:r>
              <a:rPr lang="en"/>
              <a:t>Only works for linearly separable problems </a:t>
            </a:r>
            <a:endParaRPr/>
          </a:p>
          <a:p>
            <a:pPr indent="-342900" lvl="0" marL="457200" rtl="0" algn="l">
              <a:spcBef>
                <a:spcPts val="0"/>
              </a:spcBef>
              <a:spcAft>
                <a:spcPts val="0"/>
              </a:spcAft>
              <a:buSzPts val="1800"/>
              <a:buChar char="●"/>
            </a:pPr>
            <a:r>
              <a:rPr lang="en"/>
              <a:t>Cannot solve complicated problems - invented in 1958!</a:t>
            </a:r>
            <a:endParaRPr/>
          </a:p>
          <a:p>
            <a:pPr indent="0" lvl="0" marL="457200" rtl="0" algn="l">
              <a:spcBef>
                <a:spcPts val="1200"/>
              </a:spcBef>
              <a:spcAft>
                <a:spcPts val="1200"/>
              </a:spcAft>
              <a:buNone/>
            </a:pPr>
            <a:r>
              <a:t/>
            </a:r>
            <a:endParaRPr/>
          </a:p>
        </p:txBody>
      </p:sp>
      <p:pic>
        <p:nvPicPr>
          <p:cNvPr id="385" name="Google Shape;385;p35"/>
          <p:cNvPicPr preferRelativeResize="0"/>
          <p:nvPr/>
        </p:nvPicPr>
        <p:blipFill>
          <a:blip r:embed="rId3">
            <a:alphaModFix/>
          </a:blip>
          <a:stretch>
            <a:fillRect/>
          </a:stretch>
        </p:blipFill>
        <p:spPr>
          <a:xfrm>
            <a:off x="4373400" y="1152470"/>
            <a:ext cx="4504899" cy="1956425"/>
          </a:xfrm>
          <a:prstGeom prst="rect">
            <a:avLst/>
          </a:prstGeom>
          <a:noFill/>
          <a:ln>
            <a:noFill/>
          </a:ln>
        </p:spPr>
      </p:pic>
      <p:sp>
        <p:nvSpPr>
          <p:cNvPr id="386" name="Google Shape;386;p35"/>
          <p:cNvSpPr txBox="1"/>
          <p:nvPr/>
        </p:nvSpPr>
        <p:spPr>
          <a:xfrm>
            <a:off x="7284175" y="2001325"/>
            <a:ext cx="271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2"/>
                </a:solidFill>
              </a:rPr>
              <a:t>z</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a minute to solve this:</a:t>
            </a:r>
            <a:endParaRPr/>
          </a:p>
        </p:txBody>
      </p:sp>
      <p:sp>
        <p:nvSpPr>
          <p:cNvPr id="392" name="Google Shape;392;p36"/>
          <p:cNvSpPr/>
          <p:nvPr/>
        </p:nvSpPr>
        <p:spPr>
          <a:xfrm>
            <a:off x="505950" y="1711050"/>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 2</a:t>
            </a:r>
            <a:endParaRPr/>
          </a:p>
        </p:txBody>
      </p:sp>
      <p:sp>
        <p:nvSpPr>
          <p:cNvPr id="393" name="Google Shape;393;p36"/>
          <p:cNvSpPr/>
          <p:nvPr/>
        </p:nvSpPr>
        <p:spPr>
          <a:xfrm>
            <a:off x="505950" y="2700575"/>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 1</a:t>
            </a:r>
            <a:endParaRPr/>
          </a:p>
        </p:txBody>
      </p:sp>
      <p:sp>
        <p:nvSpPr>
          <p:cNvPr id="394" name="Google Shape;394;p36"/>
          <p:cNvSpPr/>
          <p:nvPr/>
        </p:nvSpPr>
        <p:spPr>
          <a:xfrm>
            <a:off x="1594350" y="1711050"/>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W1 = 0.5</a:t>
            </a:r>
            <a:endParaRPr/>
          </a:p>
        </p:txBody>
      </p:sp>
      <p:sp>
        <p:nvSpPr>
          <p:cNvPr id="395" name="Google Shape;395;p36"/>
          <p:cNvSpPr/>
          <p:nvPr/>
        </p:nvSpPr>
        <p:spPr>
          <a:xfrm>
            <a:off x="1594350" y="2700575"/>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W2 = 1</a:t>
            </a:r>
            <a:endParaRPr/>
          </a:p>
        </p:txBody>
      </p:sp>
      <p:cxnSp>
        <p:nvCxnSpPr>
          <p:cNvPr id="396" name="Google Shape;396;p36"/>
          <p:cNvCxnSpPr>
            <a:stCxn id="392" idx="6"/>
            <a:endCxn id="394" idx="2"/>
          </p:cNvCxnSpPr>
          <p:nvPr/>
        </p:nvCxnSpPr>
        <p:spPr>
          <a:xfrm>
            <a:off x="1159050" y="2028450"/>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397" name="Google Shape;397;p36"/>
          <p:cNvCxnSpPr>
            <a:stCxn id="393" idx="6"/>
            <a:endCxn id="395" idx="2"/>
          </p:cNvCxnSpPr>
          <p:nvPr/>
        </p:nvCxnSpPr>
        <p:spPr>
          <a:xfrm>
            <a:off x="1159050" y="3017975"/>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398" name="Google Shape;398;p36"/>
          <p:cNvCxnSpPr>
            <a:endCxn id="399" idx="2"/>
          </p:cNvCxnSpPr>
          <p:nvPr/>
        </p:nvCxnSpPr>
        <p:spPr>
          <a:xfrm>
            <a:off x="2247450" y="2028300"/>
            <a:ext cx="471000" cy="464100"/>
          </a:xfrm>
          <a:prstGeom prst="straightConnector1">
            <a:avLst/>
          </a:prstGeom>
          <a:noFill/>
          <a:ln cap="flat" cmpd="sng" w="9525">
            <a:solidFill>
              <a:schemeClr val="dk2"/>
            </a:solidFill>
            <a:prstDash val="solid"/>
            <a:round/>
            <a:headEnd len="med" w="med" type="none"/>
            <a:tailEnd len="med" w="med" type="triangle"/>
          </a:ln>
        </p:spPr>
      </p:cxnSp>
      <p:sp>
        <p:nvSpPr>
          <p:cNvPr id="399" name="Google Shape;399;p36"/>
          <p:cNvSpPr/>
          <p:nvPr/>
        </p:nvSpPr>
        <p:spPr>
          <a:xfrm>
            <a:off x="2718450" y="2175000"/>
            <a:ext cx="653100" cy="634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f(z) </a:t>
            </a:r>
            <a:endParaRPr/>
          </a:p>
        </p:txBody>
      </p:sp>
      <p:cxnSp>
        <p:nvCxnSpPr>
          <p:cNvPr id="400" name="Google Shape;400;p36"/>
          <p:cNvCxnSpPr>
            <a:stCxn id="395" idx="6"/>
            <a:endCxn id="399" idx="2"/>
          </p:cNvCxnSpPr>
          <p:nvPr/>
        </p:nvCxnSpPr>
        <p:spPr>
          <a:xfrm flipH="1" rot="10800000">
            <a:off x="2247450" y="2492375"/>
            <a:ext cx="471000" cy="525600"/>
          </a:xfrm>
          <a:prstGeom prst="straightConnector1">
            <a:avLst/>
          </a:prstGeom>
          <a:noFill/>
          <a:ln cap="flat" cmpd="sng" w="9525">
            <a:solidFill>
              <a:schemeClr val="dk2"/>
            </a:solidFill>
            <a:prstDash val="solid"/>
            <a:round/>
            <a:headEnd len="med" w="med" type="none"/>
            <a:tailEnd len="med" w="med" type="triangle"/>
          </a:ln>
        </p:spPr>
      </p:cxnSp>
      <p:sp>
        <p:nvSpPr>
          <p:cNvPr id="401" name="Google Shape;401;p36"/>
          <p:cNvSpPr txBox="1"/>
          <p:nvPr/>
        </p:nvSpPr>
        <p:spPr>
          <a:xfrm>
            <a:off x="2616575" y="29816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f(z):</a:t>
            </a:r>
            <a:endParaRPr>
              <a:solidFill>
                <a:schemeClr val="dk2"/>
              </a:solidFill>
            </a:endParaRPr>
          </a:p>
          <a:p>
            <a:pPr indent="0" lvl="0" marL="0" rtl="0" algn="l">
              <a:spcBef>
                <a:spcPts val="0"/>
              </a:spcBef>
              <a:spcAft>
                <a:spcPts val="0"/>
              </a:spcAft>
              <a:buNone/>
            </a:pPr>
            <a:r>
              <a:rPr lang="en">
                <a:solidFill>
                  <a:schemeClr val="dk2"/>
                </a:solidFill>
              </a:rPr>
              <a:t>Z &gt; 2 then 1 </a:t>
            </a:r>
            <a:endParaRPr>
              <a:solidFill>
                <a:schemeClr val="dk2"/>
              </a:solidFill>
            </a:endParaRPr>
          </a:p>
          <a:p>
            <a:pPr indent="0" lvl="0" marL="0" rtl="0" algn="l">
              <a:spcBef>
                <a:spcPts val="0"/>
              </a:spcBef>
              <a:spcAft>
                <a:spcPts val="0"/>
              </a:spcAft>
              <a:buNone/>
            </a:pPr>
            <a:r>
              <a:rPr lang="en">
                <a:solidFill>
                  <a:schemeClr val="dk2"/>
                </a:solidFill>
              </a:rPr>
              <a:t>Z &lt;= 2 then 0</a:t>
            </a:r>
            <a:endParaRPr>
              <a:solidFill>
                <a:schemeClr val="dk2"/>
              </a:solidFill>
            </a:endParaRPr>
          </a:p>
        </p:txBody>
      </p:sp>
      <p:cxnSp>
        <p:nvCxnSpPr>
          <p:cNvPr id="402" name="Google Shape;402;p36"/>
          <p:cNvCxnSpPr/>
          <p:nvPr/>
        </p:nvCxnSpPr>
        <p:spPr>
          <a:xfrm>
            <a:off x="3371550" y="2492375"/>
            <a:ext cx="596400" cy="12900"/>
          </a:xfrm>
          <a:prstGeom prst="straightConnector1">
            <a:avLst/>
          </a:prstGeom>
          <a:noFill/>
          <a:ln cap="flat" cmpd="sng" w="9525">
            <a:solidFill>
              <a:schemeClr val="dk2"/>
            </a:solidFill>
            <a:prstDash val="solid"/>
            <a:round/>
            <a:headEnd len="med" w="med" type="none"/>
            <a:tailEnd len="med" w="med" type="triangle"/>
          </a:ln>
        </p:spPr>
      </p:cxnSp>
      <p:sp>
        <p:nvSpPr>
          <p:cNvPr id="403" name="Google Shape;403;p36"/>
          <p:cNvSpPr txBox="1"/>
          <p:nvPr/>
        </p:nvSpPr>
        <p:spPr>
          <a:xfrm>
            <a:off x="3904350" y="2298725"/>
            <a:ext cx="50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Activation Functions</a:t>
            </a:r>
            <a:endParaRPr/>
          </a:p>
        </p:txBody>
      </p:sp>
      <p:sp>
        <p:nvSpPr>
          <p:cNvPr id="409" name="Google Shape;409;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 we have inputs, we multiply them by weights and get a sum. Perceptron with binary output is too simple.</a:t>
            </a:r>
            <a:endParaRPr/>
          </a:p>
          <a:p>
            <a:pPr indent="-342900" lvl="0" marL="457200" rtl="0" algn="l">
              <a:spcBef>
                <a:spcPts val="0"/>
              </a:spcBef>
              <a:spcAft>
                <a:spcPts val="0"/>
              </a:spcAft>
              <a:buSzPts val="1800"/>
              <a:buChar char="●"/>
            </a:pPr>
            <a:r>
              <a:rPr lang="en"/>
              <a:t>For neural networks we need to have an activation function </a:t>
            </a:r>
            <a:endParaRPr/>
          </a:p>
          <a:p>
            <a:pPr indent="-317500" lvl="1" marL="914400" rtl="0" algn="l">
              <a:spcBef>
                <a:spcPts val="0"/>
              </a:spcBef>
              <a:spcAft>
                <a:spcPts val="0"/>
              </a:spcAft>
              <a:buSzPts val="1400"/>
              <a:buChar char="○"/>
            </a:pPr>
            <a:r>
              <a:rPr lang="en"/>
              <a:t>Why? If we didn’t, we would just have a linear model, it would be just a really big logistic regression </a:t>
            </a:r>
            <a:endParaRPr/>
          </a:p>
          <a:p>
            <a:pPr indent="-317500" lvl="1" marL="914400" rtl="0" algn="l">
              <a:spcBef>
                <a:spcPts val="0"/>
              </a:spcBef>
              <a:spcAft>
                <a:spcPts val="0"/>
              </a:spcAft>
              <a:buSzPts val="1400"/>
              <a:buChar char="○"/>
            </a:pPr>
            <a:r>
              <a:rPr lang="en"/>
              <a:t>Adding activation functions lets us learn really complex, non-linear patterns</a:t>
            </a:r>
            <a:endParaRPr/>
          </a:p>
          <a:p>
            <a:pPr indent="-342900" lvl="0" marL="457200" rtl="0" algn="l">
              <a:spcBef>
                <a:spcPts val="0"/>
              </a:spcBef>
              <a:spcAft>
                <a:spcPts val="0"/>
              </a:spcAft>
              <a:buSzPts val="1800"/>
              <a:buChar char="●"/>
            </a:pPr>
            <a:r>
              <a:rPr lang="en"/>
              <a:t>Sigmoid, Tanh are used </a:t>
            </a:r>
            <a:endParaRPr/>
          </a:p>
          <a:p>
            <a:pPr indent="-342900" lvl="0" marL="457200" rtl="0" algn="l">
              <a:spcBef>
                <a:spcPts val="0"/>
              </a:spcBef>
              <a:spcAft>
                <a:spcPts val="0"/>
              </a:spcAft>
              <a:buSzPts val="1800"/>
              <a:buChar char="●"/>
            </a:pPr>
            <a:r>
              <a:rPr lang="en"/>
              <a:t>Most common is ReLU f(z) = max(0, z)</a:t>
            </a:r>
            <a:endParaRPr/>
          </a:p>
          <a:p>
            <a:pPr indent="-317500" lvl="1" marL="914400" rtl="0" algn="l">
              <a:spcBef>
                <a:spcPts val="0"/>
              </a:spcBef>
              <a:spcAft>
                <a:spcPts val="0"/>
              </a:spcAft>
              <a:buSzPts val="1400"/>
              <a:buChar char="○"/>
            </a:pPr>
            <a:r>
              <a:rPr lang="en"/>
              <a:t>If the sum of weights in a neuron is less than 0, output 0, otherwise output the sum of weights</a:t>
            </a:r>
            <a:endParaRPr/>
          </a:p>
          <a:p>
            <a:pPr indent="-342900" lvl="0" marL="457200" rtl="0" algn="l">
              <a:spcBef>
                <a:spcPts val="0"/>
              </a:spcBef>
              <a:spcAft>
                <a:spcPts val="0"/>
              </a:spcAft>
              <a:buSzPts val="1800"/>
              <a:buChar char="●"/>
            </a:pPr>
            <a:r>
              <a:rPr lang="en"/>
              <a:t>Now we can solve problems that are more complex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Update the neural network with Backpropagation</a:t>
            </a:r>
            <a:endParaRPr/>
          </a:p>
        </p:txBody>
      </p:sp>
      <p:sp>
        <p:nvSpPr>
          <p:cNvPr id="415" name="Google Shape;41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93700" lvl="0" marL="457200" rtl="0" algn="l">
              <a:lnSpc>
                <a:spcPct val="100000"/>
              </a:lnSpc>
              <a:spcBef>
                <a:spcPts val="0"/>
              </a:spcBef>
              <a:spcAft>
                <a:spcPts val="0"/>
              </a:spcAft>
              <a:buSzPts val="2600"/>
              <a:buChar char="●"/>
            </a:pPr>
            <a:r>
              <a:rPr lang="en" sz="2600"/>
              <a:t>Forward pass: Compute outputs (Pred Y)</a:t>
            </a:r>
            <a:endParaRPr sz="2600"/>
          </a:p>
          <a:p>
            <a:pPr indent="-393700" lvl="0" marL="457200" rtl="0" algn="l">
              <a:lnSpc>
                <a:spcPct val="100000"/>
              </a:lnSpc>
              <a:spcBef>
                <a:spcPts val="0"/>
              </a:spcBef>
              <a:spcAft>
                <a:spcPts val="0"/>
              </a:spcAft>
              <a:buSzPts val="2600"/>
              <a:buChar char="●"/>
            </a:pPr>
            <a:r>
              <a:rPr lang="en" sz="2600"/>
              <a:t>Calculate Loss (lets use MSE again)</a:t>
            </a:r>
            <a:endParaRPr sz="2600"/>
          </a:p>
          <a:p>
            <a:pPr indent="-393700" lvl="0" marL="457200" rtl="0" algn="l">
              <a:lnSpc>
                <a:spcPct val="100000"/>
              </a:lnSpc>
              <a:spcBef>
                <a:spcPts val="0"/>
              </a:spcBef>
              <a:spcAft>
                <a:spcPts val="0"/>
              </a:spcAft>
              <a:buSzPts val="2600"/>
              <a:buChar char="●"/>
            </a:pPr>
            <a:r>
              <a:rPr lang="en" sz="2600"/>
              <a:t>Compute Gradients </a:t>
            </a:r>
            <a:endParaRPr sz="2600"/>
          </a:p>
          <a:p>
            <a:pPr indent="-393700" lvl="0" marL="457200" rtl="0" algn="l">
              <a:lnSpc>
                <a:spcPct val="100000"/>
              </a:lnSpc>
              <a:spcBef>
                <a:spcPts val="0"/>
              </a:spcBef>
              <a:spcAft>
                <a:spcPts val="0"/>
              </a:spcAft>
              <a:buSzPts val="2600"/>
              <a:buChar char="●"/>
            </a:pPr>
            <a:r>
              <a:rPr lang="en" sz="2600"/>
              <a:t>‘Backpropagate’: update the weights</a:t>
            </a:r>
            <a:endParaRPr sz="2600"/>
          </a:p>
          <a:p>
            <a:pPr indent="-393700" lvl="0" marL="457200" rtl="0" algn="l">
              <a:lnSpc>
                <a:spcPct val="100000"/>
              </a:lnSpc>
              <a:spcBef>
                <a:spcPts val="0"/>
              </a:spcBef>
              <a:spcAft>
                <a:spcPts val="0"/>
              </a:spcAft>
              <a:buSzPts val="2600"/>
              <a:buChar char="●"/>
            </a:pPr>
            <a:r>
              <a:rPr lang="en" sz="2600"/>
              <a:t>And repeat</a:t>
            </a:r>
            <a:endParaRPr sz="2600"/>
          </a:p>
        </p:txBody>
      </p:sp>
      <p:sp>
        <p:nvSpPr>
          <p:cNvPr id="416" name="Google Shape;416;p38"/>
          <p:cNvSpPr txBox="1"/>
          <p:nvPr/>
        </p:nvSpPr>
        <p:spPr>
          <a:xfrm>
            <a:off x="4635025" y="560625"/>
            <a:ext cx="377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9"/>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Backpropagation</a:t>
            </a:r>
            <a:endParaRPr/>
          </a:p>
        </p:txBody>
      </p:sp>
      <p:sp>
        <p:nvSpPr>
          <p:cNvPr id="422" name="Google Shape;422;p39"/>
          <p:cNvSpPr/>
          <p:nvPr/>
        </p:nvSpPr>
        <p:spPr>
          <a:xfrm>
            <a:off x="62675" y="914750"/>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 2</a:t>
            </a:r>
            <a:endParaRPr/>
          </a:p>
        </p:txBody>
      </p:sp>
      <p:sp>
        <p:nvSpPr>
          <p:cNvPr id="423" name="Google Shape;423;p39"/>
          <p:cNvSpPr/>
          <p:nvPr/>
        </p:nvSpPr>
        <p:spPr>
          <a:xfrm>
            <a:off x="62675" y="1904275"/>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 1</a:t>
            </a:r>
            <a:endParaRPr/>
          </a:p>
        </p:txBody>
      </p:sp>
      <p:sp>
        <p:nvSpPr>
          <p:cNvPr id="424" name="Google Shape;424;p39"/>
          <p:cNvSpPr/>
          <p:nvPr/>
        </p:nvSpPr>
        <p:spPr>
          <a:xfrm>
            <a:off x="1151075" y="914750"/>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W1 = 0.5</a:t>
            </a:r>
            <a:endParaRPr/>
          </a:p>
        </p:txBody>
      </p:sp>
      <p:sp>
        <p:nvSpPr>
          <p:cNvPr id="425" name="Google Shape;425;p39"/>
          <p:cNvSpPr/>
          <p:nvPr/>
        </p:nvSpPr>
        <p:spPr>
          <a:xfrm>
            <a:off x="1151075" y="1904275"/>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W2 = 1</a:t>
            </a:r>
            <a:endParaRPr/>
          </a:p>
        </p:txBody>
      </p:sp>
      <p:cxnSp>
        <p:nvCxnSpPr>
          <p:cNvPr id="426" name="Google Shape;426;p39"/>
          <p:cNvCxnSpPr>
            <a:stCxn id="422" idx="6"/>
            <a:endCxn id="424" idx="2"/>
          </p:cNvCxnSpPr>
          <p:nvPr/>
        </p:nvCxnSpPr>
        <p:spPr>
          <a:xfrm>
            <a:off x="715775" y="1232150"/>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427" name="Google Shape;427;p39"/>
          <p:cNvCxnSpPr>
            <a:stCxn id="423" idx="6"/>
            <a:endCxn id="425" idx="2"/>
          </p:cNvCxnSpPr>
          <p:nvPr/>
        </p:nvCxnSpPr>
        <p:spPr>
          <a:xfrm>
            <a:off x="715775" y="2221675"/>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428" name="Google Shape;428;p39"/>
          <p:cNvCxnSpPr>
            <a:endCxn id="429" idx="2"/>
          </p:cNvCxnSpPr>
          <p:nvPr/>
        </p:nvCxnSpPr>
        <p:spPr>
          <a:xfrm>
            <a:off x="1804175" y="1232000"/>
            <a:ext cx="471000" cy="464100"/>
          </a:xfrm>
          <a:prstGeom prst="straightConnector1">
            <a:avLst/>
          </a:prstGeom>
          <a:noFill/>
          <a:ln cap="flat" cmpd="sng" w="9525">
            <a:solidFill>
              <a:schemeClr val="dk2"/>
            </a:solidFill>
            <a:prstDash val="solid"/>
            <a:round/>
            <a:headEnd len="med" w="med" type="none"/>
            <a:tailEnd len="med" w="med" type="triangle"/>
          </a:ln>
        </p:spPr>
      </p:cxnSp>
      <p:sp>
        <p:nvSpPr>
          <p:cNvPr id="429" name="Google Shape;429;p39"/>
          <p:cNvSpPr/>
          <p:nvPr/>
        </p:nvSpPr>
        <p:spPr>
          <a:xfrm>
            <a:off x="2275175" y="1378700"/>
            <a:ext cx="653100" cy="634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f(z) </a:t>
            </a:r>
            <a:endParaRPr/>
          </a:p>
        </p:txBody>
      </p:sp>
      <p:cxnSp>
        <p:nvCxnSpPr>
          <p:cNvPr id="430" name="Google Shape;430;p39"/>
          <p:cNvCxnSpPr>
            <a:stCxn id="425" idx="6"/>
            <a:endCxn id="429" idx="2"/>
          </p:cNvCxnSpPr>
          <p:nvPr/>
        </p:nvCxnSpPr>
        <p:spPr>
          <a:xfrm flipH="1" rot="10800000">
            <a:off x="1804175" y="1696075"/>
            <a:ext cx="471000" cy="525600"/>
          </a:xfrm>
          <a:prstGeom prst="straightConnector1">
            <a:avLst/>
          </a:prstGeom>
          <a:noFill/>
          <a:ln cap="flat" cmpd="sng" w="9525">
            <a:solidFill>
              <a:schemeClr val="dk2"/>
            </a:solidFill>
            <a:prstDash val="solid"/>
            <a:round/>
            <a:headEnd len="med" w="med" type="none"/>
            <a:tailEnd len="med" w="med" type="triangle"/>
          </a:ln>
        </p:spPr>
      </p:cxnSp>
      <p:sp>
        <p:nvSpPr>
          <p:cNvPr id="431" name="Google Shape;431;p39"/>
          <p:cNvSpPr txBox="1"/>
          <p:nvPr/>
        </p:nvSpPr>
        <p:spPr>
          <a:xfrm>
            <a:off x="2173300" y="2185375"/>
            <a:ext cx="106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f(z): ReLU</a:t>
            </a:r>
            <a:endParaRPr>
              <a:solidFill>
                <a:schemeClr val="dk2"/>
              </a:solidFill>
            </a:endParaRPr>
          </a:p>
          <a:p>
            <a:pPr indent="0" lvl="0" marL="0" rtl="0" algn="l">
              <a:spcBef>
                <a:spcPts val="0"/>
              </a:spcBef>
              <a:spcAft>
                <a:spcPts val="0"/>
              </a:spcAft>
              <a:buNone/>
            </a:pPr>
            <a:r>
              <a:rPr lang="en">
                <a:solidFill>
                  <a:schemeClr val="dk2"/>
                </a:solidFill>
              </a:rPr>
              <a:t>max(0,z)</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32" name="Google Shape;432;p39"/>
          <p:cNvSpPr/>
          <p:nvPr/>
        </p:nvSpPr>
        <p:spPr>
          <a:xfrm>
            <a:off x="5413300" y="1378700"/>
            <a:ext cx="653100" cy="6348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 = 1</a:t>
            </a:r>
            <a:endParaRPr/>
          </a:p>
        </p:txBody>
      </p:sp>
      <p:sp>
        <p:nvSpPr>
          <p:cNvPr id="433" name="Google Shape;433;p39"/>
          <p:cNvSpPr txBox="1"/>
          <p:nvPr/>
        </p:nvSpPr>
        <p:spPr>
          <a:xfrm>
            <a:off x="5311425" y="2103075"/>
            <a:ext cx="106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True Y</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34" name="Google Shape;434;p39"/>
          <p:cNvSpPr/>
          <p:nvPr/>
        </p:nvSpPr>
        <p:spPr>
          <a:xfrm>
            <a:off x="3627075" y="1378700"/>
            <a:ext cx="653100" cy="634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435" name="Google Shape;435;p39"/>
          <p:cNvSpPr txBox="1"/>
          <p:nvPr/>
        </p:nvSpPr>
        <p:spPr>
          <a:xfrm>
            <a:off x="3585375" y="2103075"/>
            <a:ext cx="7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Pred Y</a:t>
            </a:r>
            <a:endParaRPr>
              <a:solidFill>
                <a:schemeClr val="dk2"/>
              </a:solidFill>
            </a:endParaRPr>
          </a:p>
        </p:txBody>
      </p:sp>
      <p:sp>
        <p:nvSpPr>
          <p:cNvPr id="436" name="Google Shape;436;p39"/>
          <p:cNvSpPr txBox="1"/>
          <p:nvPr/>
        </p:nvSpPr>
        <p:spPr>
          <a:xfrm>
            <a:off x="3331225" y="572700"/>
            <a:ext cx="3989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arenR"/>
            </a:pPr>
            <a:r>
              <a:rPr lang="en"/>
              <a:t>Forward pass: Compute outputs (Pred Y)</a:t>
            </a:r>
            <a:endParaRPr/>
          </a:p>
        </p:txBody>
      </p:sp>
      <p:sp>
        <p:nvSpPr>
          <p:cNvPr id="437" name="Google Shape;437;p39"/>
          <p:cNvSpPr txBox="1"/>
          <p:nvPr/>
        </p:nvSpPr>
        <p:spPr>
          <a:xfrm>
            <a:off x="92117" y="2819500"/>
            <a:ext cx="2639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2) Calculate Loss (lets use half MSE again)</a:t>
            </a:r>
            <a:endParaRPr>
              <a:solidFill>
                <a:schemeClr val="dk2"/>
              </a:solidFill>
            </a:endParaRPr>
          </a:p>
        </p:txBody>
      </p:sp>
      <p:sp>
        <p:nvSpPr>
          <p:cNvPr id="438" name="Google Shape;438;p39"/>
          <p:cNvSpPr txBox="1"/>
          <p:nvPr/>
        </p:nvSpPr>
        <p:spPr>
          <a:xfrm>
            <a:off x="62675" y="3315800"/>
            <a:ext cx="217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½ (2 - 1)^2 = 0.5</a:t>
            </a:r>
            <a:endParaRPr>
              <a:solidFill>
                <a:schemeClr val="dk2"/>
              </a:solidFill>
            </a:endParaRPr>
          </a:p>
        </p:txBody>
      </p:sp>
      <p:cxnSp>
        <p:nvCxnSpPr>
          <p:cNvPr id="439" name="Google Shape;439;p39"/>
          <p:cNvCxnSpPr>
            <a:stCxn id="429" idx="6"/>
            <a:endCxn id="434" idx="2"/>
          </p:cNvCxnSpPr>
          <p:nvPr/>
        </p:nvCxnSpPr>
        <p:spPr>
          <a:xfrm>
            <a:off x="2928275" y="1696100"/>
            <a:ext cx="698700" cy="0"/>
          </a:xfrm>
          <a:prstGeom prst="straightConnector1">
            <a:avLst/>
          </a:prstGeom>
          <a:noFill/>
          <a:ln cap="flat" cmpd="sng" w="9525">
            <a:solidFill>
              <a:schemeClr val="dk2"/>
            </a:solidFill>
            <a:prstDash val="solid"/>
            <a:round/>
            <a:headEnd len="med" w="med" type="none"/>
            <a:tailEnd len="med" w="med" type="triangle"/>
          </a:ln>
        </p:spPr>
      </p:cxnSp>
      <p:pic>
        <p:nvPicPr>
          <p:cNvPr id="440" name="Google Shape;440;p39"/>
          <p:cNvPicPr preferRelativeResize="0"/>
          <p:nvPr/>
        </p:nvPicPr>
        <p:blipFill>
          <a:blip r:embed="rId3">
            <a:alphaModFix/>
          </a:blip>
          <a:stretch>
            <a:fillRect/>
          </a:stretch>
        </p:blipFill>
        <p:spPr>
          <a:xfrm>
            <a:off x="6801813" y="2185375"/>
            <a:ext cx="2219325" cy="695325"/>
          </a:xfrm>
          <a:prstGeom prst="rect">
            <a:avLst/>
          </a:prstGeom>
          <a:noFill/>
          <a:ln>
            <a:noFill/>
          </a:ln>
        </p:spPr>
      </p:pic>
      <p:sp>
        <p:nvSpPr>
          <p:cNvPr id="441" name="Google Shape;441;p39"/>
          <p:cNvSpPr txBox="1"/>
          <p:nvPr/>
        </p:nvSpPr>
        <p:spPr>
          <a:xfrm>
            <a:off x="3698700" y="2880700"/>
            <a:ext cx="3989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 Compute Gradients, this is more involved with the final output, the activation function and the weight</a:t>
            </a:r>
            <a:endParaRPr/>
          </a:p>
          <a:p>
            <a:pPr indent="0" lvl="0" marL="0" rtl="0" algn="l">
              <a:spcBef>
                <a:spcPts val="0"/>
              </a:spcBef>
              <a:spcAft>
                <a:spcPts val="0"/>
              </a:spcAft>
              <a:buNone/>
            </a:pPr>
            <a:r>
              <a:rPr lang="en"/>
              <a:t>DW1 = -2 * 1 * 0.5 = -1</a:t>
            </a:r>
            <a:endParaRPr/>
          </a:p>
          <a:p>
            <a:pPr indent="0" lvl="0" marL="0" rtl="0" algn="l">
              <a:spcBef>
                <a:spcPts val="0"/>
              </a:spcBef>
              <a:spcAft>
                <a:spcPts val="0"/>
              </a:spcAft>
              <a:buNone/>
            </a:pPr>
            <a:r>
              <a:rPr lang="en"/>
              <a:t>DW2 = -2 * 1 * 1 = -2</a:t>
            </a:r>
            <a:endParaRPr/>
          </a:p>
          <a:p>
            <a:pPr indent="0" lvl="0" marL="0" rtl="0" algn="l">
              <a:spcBef>
                <a:spcPts val="0"/>
              </a:spcBef>
              <a:spcAft>
                <a:spcPts val="0"/>
              </a:spcAft>
              <a:buNone/>
            </a:pPr>
            <a:r>
              <a:t/>
            </a:r>
            <a:endParaRPr/>
          </a:p>
        </p:txBody>
      </p:sp>
      <p:sp>
        <p:nvSpPr>
          <p:cNvPr id="442" name="Google Shape;442;p39"/>
          <p:cNvSpPr txBox="1"/>
          <p:nvPr/>
        </p:nvSpPr>
        <p:spPr>
          <a:xfrm>
            <a:off x="3743150" y="4156100"/>
            <a:ext cx="5031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Note: the only difference in the gradient is the dz/dwi component, so with OLS we could initialize with uniform weights but with neural nets we must use random weights</a:t>
            </a: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Backpropagation</a:t>
            </a:r>
            <a:endParaRPr/>
          </a:p>
        </p:txBody>
      </p:sp>
      <p:sp>
        <p:nvSpPr>
          <p:cNvPr id="448" name="Google Shape;448;p40"/>
          <p:cNvSpPr/>
          <p:nvPr/>
        </p:nvSpPr>
        <p:spPr>
          <a:xfrm>
            <a:off x="505950" y="1711050"/>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 2</a:t>
            </a:r>
            <a:endParaRPr/>
          </a:p>
        </p:txBody>
      </p:sp>
      <p:sp>
        <p:nvSpPr>
          <p:cNvPr id="449" name="Google Shape;449;p40"/>
          <p:cNvSpPr/>
          <p:nvPr/>
        </p:nvSpPr>
        <p:spPr>
          <a:xfrm>
            <a:off x="505950" y="2700575"/>
            <a:ext cx="653100" cy="634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 1</a:t>
            </a:r>
            <a:endParaRPr/>
          </a:p>
        </p:txBody>
      </p:sp>
      <p:sp>
        <p:nvSpPr>
          <p:cNvPr id="450" name="Google Shape;450;p40"/>
          <p:cNvSpPr/>
          <p:nvPr/>
        </p:nvSpPr>
        <p:spPr>
          <a:xfrm>
            <a:off x="1594350" y="1711050"/>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W1 = 0.4</a:t>
            </a:r>
            <a:endParaRPr/>
          </a:p>
        </p:txBody>
      </p:sp>
      <p:sp>
        <p:nvSpPr>
          <p:cNvPr id="451" name="Google Shape;451;p40"/>
          <p:cNvSpPr/>
          <p:nvPr/>
        </p:nvSpPr>
        <p:spPr>
          <a:xfrm>
            <a:off x="1594350" y="2700575"/>
            <a:ext cx="653100" cy="6348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W2 = 0.8</a:t>
            </a:r>
            <a:endParaRPr/>
          </a:p>
        </p:txBody>
      </p:sp>
      <p:cxnSp>
        <p:nvCxnSpPr>
          <p:cNvPr id="452" name="Google Shape;452;p40"/>
          <p:cNvCxnSpPr>
            <a:stCxn id="448" idx="6"/>
            <a:endCxn id="450" idx="2"/>
          </p:cNvCxnSpPr>
          <p:nvPr/>
        </p:nvCxnSpPr>
        <p:spPr>
          <a:xfrm>
            <a:off x="1159050" y="2028450"/>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453" name="Google Shape;453;p40"/>
          <p:cNvCxnSpPr>
            <a:stCxn id="449" idx="6"/>
            <a:endCxn id="451" idx="2"/>
          </p:cNvCxnSpPr>
          <p:nvPr/>
        </p:nvCxnSpPr>
        <p:spPr>
          <a:xfrm>
            <a:off x="1159050" y="3017975"/>
            <a:ext cx="435300" cy="0"/>
          </a:xfrm>
          <a:prstGeom prst="straightConnector1">
            <a:avLst/>
          </a:prstGeom>
          <a:noFill/>
          <a:ln cap="flat" cmpd="sng" w="9525">
            <a:solidFill>
              <a:schemeClr val="dk2"/>
            </a:solidFill>
            <a:prstDash val="solid"/>
            <a:round/>
            <a:headEnd len="med" w="med" type="none"/>
            <a:tailEnd len="med" w="med" type="triangle"/>
          </a:ln>
        </p:spPr>
      </p:cxnSp>
      <p:cxnSp>
        <p:nvCxnSpPr>
          <p:cNvPr id="454" name="Google Shape;454;p40"/>
          <p:cNvCxnSpPr>
            <a:endCxn id="455" idx="2"/>
          </p:cNvCxnSpPr>
          <p:nvPr/>
        </p:nvCxnSpPr>
        <p:spPr>
          <a:xfrm>
            <a:off x="2247450" y="2028300"/>
            <a:ext cx="471000" cy="464100"/>
          </a:xfrm>
          <a:prstGeom prst="straightConnector1">
            <a:avLst/>
          </a:prstGeom>
          <a:noFill/>
          <a:ln cap="flat" cmpd="sng" w="9525">
            <a:solidFill>
              <a:schemeClr val="dk2"/>
            </a:solidFill>
            <a:prstDash val="solid"/>
            <a:round/>
            <a:headEnd len="med" w="med" type="none"/>
            <a:tailEnd len="med" w="med" type="triangle"/>
          </a:ln>
        </p:spPr>
      </p:cxnSp>
      <p:sp>
        <p:nvSpPr>
          <p:cNvPr id="455" name="Google Shape;455;p40"/>
          <p:cNvSpPr/>
          <p:nvPr/>
        </p:nvSpPr>
        <p:spPr>
          <a:xfrm>
            <a:off x="2718450" y="2175000"/>
            <a:ext cx="653100" cy="634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f(z) </a:t>
            </a:r>
            <a:endParaRPr/>
          </a:p>
        </p:txBody>
      </p:sp>
      <p:cxnSp>
        <p:nvCxnSpPr>
          <p:cNvPr id="456" name="Google Shape;456;p40"/>
          <p:cNvCxnSpPr>
            <a:stCxn id="451" idx="6"/>
            <a:endCxn id="455" idx="2"/>
          </p:cNvCxnSpPr>
          <p:nvPr/>
        </p:nvCxnSpPr>
        <p:spPr>
          <a:xfrm flipH="1" rot="10800000">
            <a:off x="2247450" y="2492375"/>
            <a:ext cx="471000" cy="525600"/>
          </a:xfrm>
          <a:prstGeom prst="straightConnector1">
            <a:avLst/>
          </a:prstGeom>
          <a:noFill/>
          <a:ln cap="flat" cmpd="sng" w="9525">
            <a:solidFill>
              <a:schemeClr val="dk2"/>
            </a:solidFill>
            <a:prstDash val="solid"/>
            <a:round/>
            <a:headEnd len="med" w="med" type="none"/>
            <a:tailEnd len="med" w="med" type="triangle"/>
          </a:ln>
        </p:spPr>
      </p:cxnSp>
      <p:sp>
        <p:nvSpPr>
          <p:cNvPr id="457" name="Google Shape;457;p40"/>
          <p:cNvSpPr txBox="1"/>
          <p:nvPr/>
        </p:nvSpPr>
        <p:spPr>
          <a:xfrm>
            <a:off x="2616575" y="2981675"/>
            <a:ext cx="106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f(z): ReLU</a:t>
            </a:r>
            <a:endParaRPr>
              <a:solidFill>
                <a:schemeClr val="dk2"/>
              </a:solidFill>
            </a:endParaRPr>
          </a:p>
          <a:p>
            <a:pPr indent="0" lvl="0" marL="0" rtl="0" algn="l">
              <a:spcBef>
                <a:spcPts val="0"/>
              </a:spcBef>
              <a:spcAft>
                <a:spcPts val="0"/>
              </a:spcAft>
              <a:buNone/>
            </a:pPr>
            <a:r>
              <a:rPr lang="en">
                <a:solidFill>
                  <a:schemeClr val="dk2"/>
                </a:solidFill>
              </a:rPr>
              <a:t>max(0,z)</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58" name="Google Shape;458;p40"/>
          <p:cNvSpPr/>
          <p:nvPr/>
        </p:nvSpPr>
        <p:spPr>
          <a:xfrm>
            <a:off x="5856575" y="2175000"/>
            <a:ext cx="653100" cy="6348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 = 1</a:t>
            </a:r>
            <a:endParaRPr/>
          </a:p>
        </p:txBody>
      </p:sp>
      <p:sp>
        <p:nvSpPr>
          <p:cNvPr id="459" name="Google Shape;459;p40"/>
          <p:cNvSpPr txBox="1"/>
          <p:nvPr/>
        </p:nvSpPr>
        <p:spPr>
          <a:xfrm>
            <a:off x="5754700" y="2899375"/>
            <a:ext cx="106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True Y</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460" name="Google Shape;460;p40"/>
          <p:cNvSpPr/>
          <p:nvPr/>
        </p:nvSpPr>
        <p:spPr>
          <a:xfrm>
            <a:off x="4070350" y="2175000"/>
            <a:ext cx="653100" cy="6348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1.6</a:t>
            </a:r>
            <a:endParaRPr/>
          </a:p>
        </p:txBody>
      </p:sp>
      <p:sp>
        <p:nvSpPr>
          <p:cNvPr id="461" name="Google Shape;461;p40"/>
          <p:cNvSpPr txBox="1"/>
          <p:nvPr/>
        </p:nvSpPr>
        <p:spPr>
          <a:xfrm>
            <a:off x="4028650" y="2899375"/>
            <a:ext cx="7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Pred Y</a:t>
            </a:r>
            <a:endParaRPr>
              <a:solidFill>
                <a:schemeClr val="dk2"/>
              </a:solidFill>
            </a:endParaRPr>
          </a:p>
        </p:txBody>
      </p:sp>
      <p:sp>
        <p:nvSpPr>
          <p:cNvPr id="462" name="Google Shape;462;p40"/>
          <p:cNvSpPr txBox="1"/>
          <p:nvPr/>
        </p:nvSpPr>
        <p:spPr>
          <a:xfrm>
            <a:off x="4572000" y="492200"/>
            <a:ext cx="4541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4) Update weights, using gradient and learning rate</a:t>
            </a:r>
            <a:endParaRPr/>
          </a:p>
          <a:p>
            <a:pPr indent="0" lvl="0" marL="0" rtl="0" algn="l">
              <a:spcBef>
                <a:spcPts val="0"/>
              </a:spcBef>
              <a:spcAft>
                <a:spcPts val="0"/>
              </a:spcAft>
              <a:buNone/>
            </a:pPr>
            <a:r>
              <a:rPr lang="en"/>
              <a:t>W1 = -2 * 1 * 0.5 = -1</a:t>
            </a:r>
            <a:endParaRPr/>
          </a:p>
          <a:p>
            <a:pPr indent="0" lvl="0" marL="0" rtl="0" algn="l">
              <a:spcBef>
                <a:spcPts val="0"/>
              </a:spcBef>
              <a:spcAft>
                <a:spcPts val="0"/>
              </a:spcAft>
              <a:buNone/>
            </a:pPr>
            <a:r>
              <a:rPr lang="en"/>
              <a:t>W2 = -2 * 1 * 1 = -2</a:t>
            </a:r>
            <a:endParaRPr/>
          </a:p>
          <a:p>
            <a:pPr indent="0" lvl="0" marL="0" rtl="0" algn="l">
              <a:spcBef>
                <a:spcPts val="0"/>
              </a:spcBef>
              <a:spcAft>
                <a:spcPts val="0"/>
              </a:spcAft>
              <a:buNone/>
            </a:pPr>
            <a:r>
              <a:rPr lang="en"/>
              <a:t>a = 0.1</a:t>
            </a:r>
            <a:endParaRPr/>
          </a:p>
        </p:txBody>
      </p:sp>
      <p:cxnSp>
        <p:nvCxnSpPr>
          <p:cNvPr id="463" name="Google Shape;463;p40"/>
          <p:cNvCxnSpPr/>
          <p:nvPr/>
        </p:nvCxnSpPr>
        <p:spPr>
          <a:xfrm>
            <a:off x="3371600" y="2492400"/>
            <a:ext cx="698700" cy="0"/>
          </a:xfrm>
          <a:prstGeom prst="straightConnector1">
            <a:avLst/>
          </a:prstGeom>
          <a:noFill/>
          <a:ln cap="flat" cmpd="sng" w="9525">
            <a:solidFill>
              <a:schemeClr val="dk2"/>
            </a:solidFill>
            <a:prstDash val="solid"/>
            <a:round/>
            <a:headEnd len="med" w="med" type="none"/>
            <a:tailEnd len="med" w="med" type="triangle"/>
          </a:ln>
        </p:spPr>
      </p:cxnSp>
      <p:sp>
        <p:nvSpPr>
          <p:cNvPr id="464" name="Google Shape;464;p40"/>
          <p:cNvSpPr txBox="1"/>
          <p:nvPr/>
        </p:nvSpPr>
        <p:spPr>
          <a:xfrm>
            <a:off x="3371550" y="40638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5) And repeat</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That was a simple network, and so is this</a:t>
            </a:r>
            <a:endParaRPr/>
          </a:p>
        </p:txBody>
      </p:sp>
      <p:sp>
        <p:nvSpPr>
          <p:cNvPr id="470" name="Google Shape;470;p41"/>
          <p:cNvSpPr txBox="1"/>
          <p:nvPr>
            <p:ph idx="1" type="body"/>
          </p:nvPr>
        </p:nvSpPr>
        <p:spPr>
          <a:xfrm>
            <a:off x="311700" y="1145975"/>
            <a:ext cx="2771700" cy="3619500"/>
          </a:xfrm>
          <a:prstGeom prst="rect">
            <a:avLst/>
          </a:prstGeom>
        </p:spPr>
        <p:txBody>
          <a:bodyPr anchorCtr="0" anchor="t" bIns="91425" lIns="91425" spcFirstLastPara="1" rIns="91425" wrap="square" tIns="91425">
            <a:normAutofit fontScale="77500" lnSpcReduction="20000"/>
          </a:bodyPr>
          <a:lstStyle/>
          <a:p>
            <a:pPr indent="-317183" lvl="0" marL="457200" rtl="0" algn="l">
              <a:spcBef>
                <a:spcPts val="0"/>
              </a:spcBef>
              <a:spcAft>
                <a:spcPts val="0"/>
              </a:spcAft>
              <a:buSzPct val="100000"/>
              <a:buChar char="●"/>
            </a:pPr>
            <a:r>
              <a:rPr lang="en"/>
              <a:t>Many input X variables </a:t>
            </a:r>
            <a:endParaRPr/>
          </a:p>
          <a:p>
            <a:pPr indent="-317183" lvl="0" marL="457200" rtl="0" algn="l">
              <a:spcBef>
                <a:spcPts val="0"/>
              </a:spcBef>
              <a:spcAft>
                <a:spcPts val="0"/>
              </a:spcAft>
              <a:buSzPct val="100000"/>
              <a:buChar char="●"/>
            </a:pPr>
            <a:r>
              <a:rPr lang="en"/>
              <a:t>The input layer represents variables, not rows! </a:t>
            </a:r>
            <a:endParaRPr/>
          </a:p>
          <a:p>
            <a:pPr indent="-317183" lvl="0" marL="457200" rtl="0" algn="l">
              <a:spcBef>
                <a:spcPts val="0"/>
              </a:spcBef>
              <a:spcAft>
                <a:spcPts val="0"/>
              </a:spcAft>
              <a:buSzPct val="100000"/>
              <a:buChar char="●"/>
            </a:pPr>
            <a:r>
              <a:rPr lang="en"/>
              <a:t>‘Hidden layer’ are the nodes between the x input and y output </a:t>
            </a:r>
            <a:endParaRPr/>
          </a:p>
          <a:p>
            <a:pPr indent="-317183" lvl="0" marL="457200" rtl="0" algn="l">
              <a:spcBef>
                <a:spcPts val="0"/>
              </a:spcBef>
              <a:spcAft>
                <a:spcPts val="0"/>
              </a:spcAft>
              <a:buSzPct val="100000"/>
              <a:buChar char="●"/>
            </a:pPr>
            <a:r>
              <a:rPr lang="en"/>
              <a:t>You can have many output nodes </a:t>
            </a:r>
            <a:endParaRPr/>
          </a:p>
          <a:p>
            <a:pPr indent="-297498" lvl="1" marL="914400" rtl="0" algn="l">
              <a:spcBef>
                <a:spcPts val="0"/>
              </a:spcBef>
              <a:spcAft>
                <a:spcPts val="0"/>
              </a:spcAft>
              <a:buSzPct val="100000"/>
              <a:buChar char="○"/>
            </a:pPr>
            <a:r>
              <a:rPr lang="en"/>
              <a:t>Multi-classification problems </a:t>
            </a:r>
            <a:endParaRPr/>
          </a:p>
          <a:p>
            <a:pPr indent="-297498" lvl="1" marL="914400" rtl="0" algn="l">
              <a:spcBef>
                <a:spcPts val="0"/>
              </a:spcBef>
              <a:spcAft>
                <a:spcPts val="0"/>
              </a:spcAft>
              <a:buSzPct val="100000"/>
              <a:buChar char="○"/>
            </a:pPr>
            <a:r>
              <a:rPr lang="en"/>
              <a:t>Predict multiple outcomes simultaneously </a:t>
            </a:r>
            <a:endParaRPr/>
          </a:p>
          <a:p>
            <a:pPr indent="-297498" lvl="1" marL="914400" rtl="0" algn="l">
              <a:spcBef>
                <a:spcPts val="0"/>
              </a:spcBef>
              <a:spcAft>
                <a:spcPts val="0"/>
              </a:spcAft>
              <a:buSzPct val="100000"/>
              <a:buChar char="○"/>
            </a:pPr>
            <a:r>
              <a:rPr lang="en"/>
              <a:t>Object detection</a:t>
            </a:r>
            <a:endParaRPr/>
          </a:p>
          <a:p>
            <a:pPr indent="-317183" lvl="0" marL="457200" rtl="0" algn="l">
              <a:spcBef>
                <a:spcPts val="0"/>
              </a:spcBef>
              <a:spcAft>
                <a:spcPts val="0"/>
              </a:spcAft>
              <a:buSzPct val="100000"/>
              <a:buChar char="●"/>
            </a:pPr>
            <a:r>
              <a:rPr lang="en"/>
              <a:t>Parameters ~= number of connections between nodes </a:t>
            </a:r>
            <a:endParaRPr/>
          </a:p>
          <a:p>
            <a:pPr indent="-297498" lvl="1" marL="914400" rtl="0" algn="l">
              <a:spcBef>
                <a:spcPts val="0"/>
              </a:spcBef>
              <a:spcAft>
                <a:spcPts val="0"/>
              </a:spcAft>
              <a:buSzPct val="100000"/>
              <a:buChar char="○"/>
            </a:pPr>
            <a:r>
              <a:rPr lang="en"/>
              <a:t>270 parameters in this model </a:t>
            </a:r>
            <a:endParaRPr/>
          </a:p>
        </p:txBody>
      </p:sp>
      <p:pic>
        <p:nvPicPr>
          <p:cNvPr id="471" name="Google Shape;471;p41"/>
          <p:cNvPicPr preferRelativeResize="0"/>
          <p:nvPr/>
        </p:nvPicPr>
        <p:blipFill>
          <a:blip r:embed="rId3">
            <a:alphaModFix/>
          </a:blip>
          <a:stretch>
            <a:fillRect/>
          </a:stretch>
        </p:blipFill>
        <p:spPr>
          <a:xfrm>
            <a:off x="3126100" y="1117663"/>
            <a:ext cx="5734050" cy="279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 Dimensional Tensors</a:t>
            </a:r>
            <a:endParaRPr/>
          </a:p>
        </p:txBody>
      </p:sp>
      <p:sp>
        <p:nvSpPr>
          <p:cNvPr id="477" name="Google Shape;477;p42"/>
          <p:cNvSpPr txBox="1"/>
          <p:nvPr>
            <p:ph idx="1" type="body"/>
          </p:nvPr>
        </p:nvSpPr>
        <p:spPr>
          <a:xfrm>
            <a:off x="311700" y="1145975"/>
            <a:ext cx="2771700" cy="36195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The neural network structure easily generalizes to n dimensions</a:t>
            </a:r>
            <a:endParaRPr sz="1700"/>
          </a:p>
          <a:p>
            <a:pPr indent="-336550" lvl="0" marL="457200" rtl="0" algn="l">
              <a:spcBef>
                <a:spcPts val="0"/>
              </a:spcBef>
              <a:spcAft>
                <a:spcPts val="0"/>
              </a:spcAft>
              <a:buSzPts val="1700"/>
              <a:buChar char="●"/>
            </a:pPr>
            <a:r>
              <a:rPr lang="en" sz="1700"/>
              <a:t>More input nodes and connections between them</a:t>
            </a:r>
            <a:endParaRPr sz="1700"/>
          </a:p>
        </p:txBody>
      </p:sp>
      <p:pic>
        <p:nvPicPr>
          <p:cNvPr id="478" name="Google Shape;478;p42"/>
          <p:cNvPicPr preferRelativeResize="0"/>
          <p:nvPr/>
        </p:nvPicPr>
        <p:blipFill>
          <a:blip r:embed="rId3">
            <a:alphaModFix/>
          </a:blip>
          <a:stretch>
            <a:fillRect/>
          </a:stretch>
        </p:blipFill>
        <p:spPr>
          <a:xfrm>
            <a:off x="3235800" y="1170125"/>
            <a:ext cx="5755799" cy="34195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advanced Neural Nets</a:t>
            </a:r>
            <a:endParaRPr/>
          </a:p>
        </p:txBody>
      </p:sp>
      <p:sp>
        <p:nvSpPr>
          <p:cNvPr id="484" name="Google Shape;484;p43"/>
          <p:cNvSpPr txBox="1"/>
          <p:nvPr>
            <p:ph idx="1" type="body"/>
          </p:nvPr>
        </p:nvSpPr>
        <p:spPr>
          <a:xfrm>
            <a:off x="1303800" y="1395425"/>
            <a:ext cx="7030500" cy="31362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 sz="1600"/>
              <a:t>Convolutional</a:t>
            </a:r>
            <a:endParaRPr sz="1600"/>
          </a:p>
          <a:p>
            <a:pPr indent="-317500" lvl="1" marL="914400" rtl="0" algn="l">
              <a:spcBef>
                <a:spcPts val="0"/>
              </a:spcBef>
              <a:spcAft>
                <a:spcPts val="0"/>
              </a:spcAft>
              <a:buSzPts val="1400"/>
              <a:buChar char="○"/>
            </a:pPr>
            <a:r>
              <a:rPr lang="en" sz="1400"/>
              <a:t>Images, videos represented in grid-like data</a:t>
            </a:r>
            <a:endParaRPr sz="1400"/>
          </a:p>
          <a:p>
            <a:pPr indent="-317500" lvl="1" marL="914400" rtl="0" algn="l">
              <a:spcBef>
                <a:spcPts val="0"/>
              </a:spcBef>
              <a:spcAft>
                <a:spcPts val="0"/>
              </a:spcAft>
              <a:buSzPts val="1400"/>
              <a:buChar char="○"/>
            </a:pPr>
            <a:r>
              <a:rPr lang="en" sz="1400"/>
              <a:t>Moves a sliding window around over the data (See Hands-On Machine Learning)</a:t>
            </a:r>
            <a:endParaRPr sz="1400"/>
          </a:p>
          <a:p>
            <a:pPr indent="-330200" lvl="0" marL="457200" rtl="0" algn="l">
              <a:spcBef>
                <a:spcPts val="0"/>
              </a:spcBef>
              <a:spcAft>
                <a:spcPts val="0"/>
              </a:spcAft>
              <a:buSzPts val="1600"/>
              <a:buChar char="●"/>
            </a:pPr>
            <a:r>
              <a:rPr lang="en" sz="1600"/>
              <a:t>Recurrent</a:t>
            </a:r>
            <a:endParaRPr sz="1600"/>
          </a:p>
          <a:p>
            <a:pPr indent="-317500" lvl="1" marL="914400" rtl="0" algn="l">
              <a:spcBef>
                <a:spcPts val="0"/>
              </a:spcBef>
              <a:spcAft>
                <a:spcPts val="0"/>
              </a:spcAft>
              <a:buSzPts val="1400"/>
              <a:buChar char="○"/>
            </a:pPr>
            <a:r>
              <a:rPr lang="en" sz="1400"/>
              <a:t>Time series, text analysis</a:t>
            </a:r>
            <a:endParaRPr sz="1400"/>
          </a:p>
          <a:p>
            <a:pPr indent="-317500" lvl="1" marL="914400" rtl="0" algn="l">
              <a:spcBef>
                <a:spcPts val="0"/>
              </a:spcBef>
              <a:spcAft>
                <a:spcPts val="0"/>
              </a:spcAft>
              <a:buSzPts val="1400"/>
              <a:buChar char="○"/>
            </a:pPr>
            <a:r>
              <a:rPr lang="en" sz="1400"/>
              <a:t>Processes sequences, predicts next word and maintains a memory state of prior words</a:t>
            </a:r>
            <a:endParaRPr sz="1400"/>
          </a:p>
          <a:p>
            <a:pPr indent="-330200" lvl="0" marL="457200" rtl="0" algn="l">
              <a:spcBef>
                <a:spcPts val="0"/>
              </a:spcBef>
              <a:spcAft>
                <a:spcPts val="0"/>
              </a:spcAft>
              <a:buSzPts val="1600"/>
              <a:buChar char="●"/>
            </a:pPr>
            <a:r>
              <a:rPr lang="en" sz="1600"/>
              <a:t>Transformers</a:t>
            </a:r>
            <a:endParaRPr sz="1600"/>
          </a:p>
          <a:p>
            <a:pPr indent="-317500" lvl="1" marL="914400" rtl="0" algn="l">
              <a:spcBef>
                <a:spcPts val="0"/>
              </a:spcBef>
              <a:spcAft>
                <a:spcPts val="0"/>
              </a:spcAft>
              <a:buSzPts val="1400"/>
              <a:buChar char="○"/>
            </a:pPr>
            <a:r>
              <a:rPr lang="en" sz="1400"/>
              <a:t>RNN strongly focused on order, process one at a time with memory state</a:t>
            </a:r>
            <a:endParaRPr sz="1400"/>
          </a:p>
          <a:p>
            <a:pPr indent="-317500" lvl="1" marL="914400" rtl="0" algn="l">
              <a:spcBef>
                <a:spcPts val="0"/>
              </a:spcBef>
              <a:spcAft>
                <a:spcPts val="0"/>
              </a:spcAft>
              <a:buSzPts val="1400"/>
              <a:buChar char="○"/>
            </a:pPr>
            <a:r>
              <a:rPr lang="en" sz="1400"/>
              <a:t>Transformers use ‘Attention’ to </a:t>
            </a:r>
            <a:r>
              <a:rPr lang="en"/>
              <a:t>estimate relationships between the tokens in a sequence -&gt; current research is </a:t>
            </a:r>
            <a:r>
              <a:rPr lang="en"/>
              <a:t>working</a:t>
            </a:r>
            <a:r>
              <a:rPr lang="en"/>
              <a:t> on making the attention mechanism more efficient to allow for larger context windows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6"/>
          <p:cNvSpPr txBox="1"/>
          <p:nvPr>
            <p:ph type="title"/>
          </p:nvPr>
        </p:nvSpPr>
        <p:spPr>
          <a:xfrm>
            <a:off x="1303800" y="399800"/>
            <a:ext cx="7030500" cy="76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Topics </a:t>
            </a:r>
            <a:endParaRPr/>
          </a:p>
        </p:txBody>
      </p:sp>
      <p:sp>
        <p:nvSpPr>
          <p:cNvPr id="329" name="Google Shape;329;p26"/>
          <p:cNvSpPr txBox="1"/>
          <p:nvPr>
            <p:ph idx="1" type="body"/>
          </p:nvPr>
        </p:nvSpPr>
        <p:spPr>
          <a:xfrm>
            <a:off x="1303800" y="1065875"/>
            <a:ext cx="7030500" cy="3373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t/>
            </a:r>
            <a:endParaRPr b="1" sz="1400"/>
          </a:p>
          <a:p>
            <a:pPr indent="-317500" lvl="0" marL="457200" rtl="0" algn="l">
              <a:lnSpc>
                <a:spcPct val="105000"/>
              </a:lnSpc>
              <a:spcBef>
                <a:spcPts val="1200"/>
              </a:spcBef>
              <a:spcAft>
                <a:spcPts val="0"/>
              </a:spcAft>
              <a:buSzPts val="1400"/>
              <a:buAutoNum type="arabicPeriod"/>
            </a:pPr>
            <a:r>
              <a:rPr lang="en" sz="1400"/>
              <a:t>Applied ML: Graduation/Dropout Risk Prediction</a:t>
            </a:r>
            <a:endParaRPr sz="1400"/>
          </a:p>
          <a:p>
            <a:pPr indent="0" lvl="0" marL="457200" rtl="0" algn="l">
              <a:lnSpc>
                <a:spcPct val="105000"/>
              </a:lnSpc>
              <a:spcBef>
                <a:spcPts val="1200"/>
              </a:spcBef>
              <a:spcAft>
                <a:spcPts val="0"/>
              </a:spcAft>
              <a:buNone/>
            </a:pPr>
            <a:r>
              <a:t/>
            </a:r>
            <a:endParaRPr sz="1400"/>
          </a:p>
          <a:p>
            <a:pPr indent="-317500" lvl="0" marL="457200" rtl="0" algn="l">
              <a:lnSpc>
                <a:spcPct val="105000"/>
              </a:lnSpc>
              <a:spcBef>
                <a:spcPts val="1200"/>
              </a:spcBef>
              <a:spcAft>
                <a:spcPts val="0"/>
              </a:spcAft>
              <a:buSzPts val="1400"/>
              <a:buAutoNum type="arabicPeriod"/>
            </a:pPr>
            <a:r>
              <a:rPr lang="en" sz="1400"/>
              <a:t>Neural Networks &gt; perceptrons to LLM</a:t>
            </a:r>
            <a:endParaRPr sz="1400"/>
          </a:p>
          <a:p>
            <a:pPr indent="0" lvl="0" marL="0" rtl="0" algn="l">
              <a:lnSpc>
                <a:spcPct val="105000"/>
              </a:lnSpc>
              <a:spcBef>
                <a:spcPts val="1200"/>
              </a:spcBef>
              <a:spcAft>
                <a:spcPts val="0"/>
              </a:spcAft>
              <a:buNone/>
            </a:pPr>
            <a:r>
              <a:t/>
            </a:r>
            <a:endParaRPr sz="1400"/>
          </a:p>
          <a:p>
            <a:pPr indent="-317500" lvl="0" marL="457200" rtl="0" algn="l">
              <a:lnSpc>
                <a:spcPct val="105000"/>
              </a:lnSpc>
              <a:spcBef>
                <a:spcPts val="1200"/>
              </a:spcBef>
              <a:spcAft>
                <a:spcPts val="0"/>
              </a:spcAft>
              <a:buSzPts val="1400"/>
              <a:buAutoNum type="arabicPeriod"/>
            </a:pPr>
            <a:r>
              <a:rPr lang="en" sz="1400"/>
              <a:t>Building Applications that Use Large Language Models </a:t>
            </a:r>
            <a:endParaRPr sz="1400"/>
          </a:p>
          <a:p>
            <a:pPr indent="-317500" lvl="1" marL="914400" rtl="0" algn="l">
              <a:lnSpc>
                <a:spcPct val="105000"/>
              </a:lnSpc>
              <a:spcBef>
                <a:spcPts val="0"/>
              </a:spcBef>
              <a:spcAft>
                <a:spcPts val="0"/>
              </a:spcAft>
              <a:buSzPts val="1400"/>
              <a:buAutoNum type="alphaLcPeriod"/>
            </a:pPr>
            <a:r>
              <a:rPr lang="en"/>
              <a:t>We won’t talk about this in session, but there are slides at the end for you</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4"/>
          <p:cNvSpPr txBox="1"/>
          <p:nvPr>
            <p:ph idx="1" type="body"/>
          </p:nvPr>
        </p:nvSpPr>
        <p:spPr>
          <a:xfrm>
            <a:off x="173400" y="1145025"/>
            <a:ext cx="8970600" cy="382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Supervised machine learning methods improved really fast </a:t>
            </a:r>
            <a:endParaRPr sz="1300"/>
          </a:p>
          <a:p>
            <a:pPr indent="-311150" lvl="1" marL="914400" rtl="0" algn="l">
              <a:spcBef>
                <a:spcPts val="0"/>
              </a:spcBef>
              <a:spcAft>
                <a:spcPts val="0"/>
              </a:spcAft>
              <a:buSzPts val="1300"/>
              <a:buChar char="○"/>
            </a:pPr>
            <a:r>
              <a:rPr lang="en" sz="1300"/>
              <a:t>Standardized tools (Sklearn, TensorFlow, PyTorch etc) </a:t>
            </a:r>
            <a:endParaRPr sz="1300"/>
          </a:p>
          <a:p>
            <a:pPr indent="-311150" lvl="1" marL="914400" rtl="0" algn="l">
              <a:spcBef>
                <a:spcPts val="0"/>
              </a:spcBef>
              <a:spcAft>
                <a:spcPts val="0"/>
              </a:spcAft>
              <a:buSzPts val="1300"/>
              <a:buChar char="○"/>
            </a:pPr>
            <a:r>
              <a:rPr lang="en" sz="1300"/>
              <a:t>Open datasets and competitions (Kaggle) to maximize metrics </a:t>
            </a:r>
            <a:endParaRPr sz="1300"/>
          </a:p>
          <a:p>
            <a:pPr indent="-311150" lvl="0" marL="457200" rtl="0" algn="l">
              <a:spcBef>
                <a:spcPts val="0"/>
              </a:spcBef>
              <a:spcAft>
                <a:spcPts val="0"/>
              </a:spcAft>
              <a:buSzPts val="1300"/>
              <a:buChar char="●"/>
            </a:pPr>
            <a:r>
              <a:rPr lang="en" sz="1300"/>
              <a:t>Application is the most important issue for education </a:t>
            </a:r>
            <a:endParaRPr sz="1300"/>
          </a:p>
          <a:p>
            <a:pPr indent="-311150" lvl="1" marL="914400" rtl="0" algn="l">
              <a:spcBef>
                <a:spcPts val="0"/>
              </a:spcBef>
              <a:spcAft>
                <a:spcPts val="0"/>
              </a:spcAft>
              <a:buSzPts val="1300"/>
              <a:buChar char="○"/>
            </a:pPr>
            <a:r>
              <a:rPr lang="en" sz="1300"/>
              <a:t>What are you using ML for? </a:t>
            </a:r>
            <a:endParaRPr sz="1300"/>
          </a:p>
          <a:p>
            <a:pPr indent="-311150" lvl="1" marL="914400" rtl="0" algn="l">
              <a:spcBef>
                <a:spcPts val="0"/>
              </a:spcBef>
              <a:spcAft>
                <a:spcPts val="0"/>
              </a:spcAft>
              <a:buSzPts val="1300"/>
              <a:buChar char="○"/>
            </a:pPr>
            <a:r>
              <a:rPr lang="en" sz="1300"/>
              <a:t>What actions are going to come out of your system? </a:t>
            </a:r>
            <a:endParaRPr sz="1300"/>
          </a:p>
          <a:p>
            <a:pPr indent="-298450" lvl="1" marL="914400" rtl="0" algn="l">
              <a:spcBef>
                <a:spcPts val="0"/>
              </a:spcBef>
              <a:spcAft>
                <a:spcPts val="0"/>
              </a:spcAft>
              <a:buSzPts val="1100"/>
              <a:buChar char="○"/>
            </a:pPr>
            <a:r>
              <a:rPr lang="en" sz="1100"/>
              <a:t>Don’t be like ‘</a:t>
            </a:r>
            <a:r>
              <a:rPr lang="en" sz="1100" u="sng">
                <a:solidFill>
                  <a:schemeClr val="hlink"/>
                </a:solidFill>
                <a:hlinkClick r:id="rId3"/>
              </a:rPr>
              <a:t>AlphaRoute</a:t>
            </a:r>
            <a:r>
              <a:rPr lang="en" sz="1100"/>
              <a:t>’ that stranded Kentucky students and caused school to be cancelled for a week because they wrecked bus routes. </a:t>
            </a:r>
            <a:endParaRPr sz="1100"/>
          </a:p>
          <a:p>
            <a:pPr indent="-311150" lvl="0" marL="457200" rtl="0" algn="l">
              <a:spcBef>
                <a:spcPts val="0"/>
              </a:spcBef>
              <a:spcAft>
                <a:spcPts val="0"/>
              </a:spcAft>
              <a:buSzPts val="1300"/>
              <a:buChar char="●"/>
            </a:pPr>
            <a:r>
              <a:rPr lang="en" sz="1300"/>
              <a:t>Fairness is really important and really hard </a:t>
            </a:r>
            <a:endParaRPr sz="1300"/>
          </a:p>
          <a:p>
            <a:pPr indent="-311150" lvl="0" marL="457200" rtl="0" algn="l">
              <a:spcBef>
                <a:spcPts val="0"/>
              </a:spcBef>
              <a:spcAft>
                <a:spcPts val="0"/>
              </a:spcAft>
              <a:buSzPts val="1300"/>
              <a:buChar char="●"/>
            </a:pPr>
            <a:r>
              <a:rPr lang="en" sz="1300"/>
              <a:t>Basic model creation is now pretty easy with LLMs </a:t>
            </a:r>
            <a:endParaRPr sz="1100"/>
          </a:p>
          <a:p>
            <a:pPr indent="-298450" lvl="1" marL="914400" rtl="0" algn="l">
              <a:spcBef>
                <a:spcPts val="0"/>
              </a:spcBef>
              <a:spcAft>
                <a:spcPts val="0"/>
              </a:spcAft>
              <a:buSzPts val="1100"/>
              <a:buChar char="○"/>
            </a:pPr>
            <a:r>
              <a:rPr lang="en" sz="1100"/>
              <a:t>BUT - creating good models is still challenging, don’t think that a quick LLM generated random forest is going to be good enough to use on students! Real danger of people making models that they don’t understand. Edge cases matter when its real people you are impacting.</a:t>
            </a:r>
            <a:endParaRPr sz="1100"/>
          </a:p>
          <a:p>
            <a:pPr indent="-323850" lvl="0" marL="457200" rtl="0" algn="l">
              <a:spcBef>
                <a:spcPts val="0"/>
              </a:spcBef>
              <a:spcAft>
                <a:spcPts val="0"/>
              </a:spcAft>
              <a:buSzPts val="1500"/>
              <a:buChar char="●"/>
            </a:pPr>
            <a:r>
              <a:rPr lang="en" sz="1500"/>
              <a:t>LLMs are really powerful, but they are slow and expensive and aren’t the best tool for everything. You could write a system prompt: “Here is student {name}, they got grades {grades} and attendance {attendance} are they likely to dropout?” and run it over all your students. I haven’t tried this, but I bet the results would be pretty bad and very expensive! </a:t>
            </a:r>
            <a:endParaRPr sz="1500"/>
          </a:p>
        </p:txBody>
      </p:sp>
      <p:sp>
        <p:nvSpPr>
          <p:cNvPr id="490" name="Google Shape;49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Machine Learning in Education Key Points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Bonus Slides - Programming with LLMS</a:t>
            </a:r>
            <a:endParaRPr/>
          </a:p>
        </p:txBody>
      </p:sp>
      <p:sp>
        <p:nvSpPr>
          <p:cNvPr id="496" name="Google Shape;49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Here is additional content about using LLMs </a:t>
            </a:r>
            <a:r>
              <a:rPr lang="en"/>
              <a:t>programmatically</a:t>
            </a:r>
            <a:r>
              <a:rPr lang="en"/>
              <a:t> in Python.</a:t>
            </a:r>
            <a:endParaRPr/>
          </a:p>
          <a:p>
            <a:pPr indent="0" lvl="0" marL="0" rtl="0" algn="l">
              <a:spcBef>
                <a:spcPts val="1200"/>
              </a:spcBef>
              <a:spcAft>
                <a:spcPts val="0"/>
              </a:spcAft>
              <a:buNone/>
            </a:pPr>
            <a:r>
              <a:rPr lang="en"/>
              <a:t>This will be helpful context to review for next weeks session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Example code is available here: </a:t>
            </a:r>
            <a:r>
              <a:rPr lang="en" sz="1100" u="sng">
                <a:solidFill>
                  <a:schemeClr val="hlink"/>
                </a:solidFill>
                <a:hlinkClick r:id="rId3"/>
              </a:rPr>
              <a:t>https://github.com/ISEA-Repositories/MLsessions/tree/main/LLMCalling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Programming with Large Language Models</a:t>
            </a:r>
            <a:endParaRPr/>
          </a:p>
        </p:txBody>
      </p:sp>
      <p:sp>
        <p:nvSpPr>
          <p:cNvPr id="502" name="Google Shape;50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Cloud vs Local host</a:t>
            </a:r>
            <a:endParaRPr/>
          </a:p>
          <a:p>
            <a:pPr indent="-317500" lvl="1" marL="914400" rtl="0" algn="l">
              <a:spcBef>
                <a:spcPts val="0"/>
              </a:spcBef>
              <a:spcAft>
                <a:spcPts val="0"/>
              </a:spcAft>
              <a:buSzPts val="1400"/>
              <a:buAutoNum type="alphaLcParenR"/>
            </a:pPr>
            <a:r>
              <a:rPr lang="en"/>
              <a:t>Cutting edge models are mostly cloud hosted, limited in what you can run locally </a:t>
            </a:r>
            <a:endParaRPr/>
          </a:p>
          <a:p>
            <a:pPr indent="-342900" lvl="0" marL="457200" rtl="0" algn="l">
              <a:spcBef>
                <a:spcPts val="0"/>
              </a:spcBef>
              <a:spcAft>
                <a:spcPts val="0"/>
              </a:spcAft>
              <a:buSzPts val="1800"/>
              <a:buAutoNum type="arabicParenR"/>
            </a:pPr>
            <a:r>
              <a:rPr lang="en"/>
              <a:t>There are a lot of providers for cloud hosted models (openAI, Anthropic, Google, AWS Bedrock and many others). </a:t>
            </a:r>
            <a:endParaRPr/>
          </a:p>
          <a:p>
            <a:pPr indent="-317500" lvl="1" marL="914400" rtl="0" algn="l">
              <a:spcBef>
                <a:spcPts val="0"/>
              </a:spcBef>
              <a:spcAft>
                <a:spcPts val="0"/>
              </a:spcAft>
              <a:buSzPts val="1400"/>
              <a:buAutoNum type="alphaLcParenR"/>
            </a:pPr>
            <a:r>
              <a:rPr lang="en"/>
              <a:t>Is it secure to use cloud hosted providers?</a:t>
            </a:r>
            <a:endParaRPr/>
          </a:p>
          <a:p>
            <a:pPr indent="-317500" lvl="1" marL="914400" rtl="0" algn="l">
              <a:spcBef>
                <a:spcPts val="0"/>
              </a:spcBef>
              <a:spcAft>
                <a:spcPts val="0"/>
              </a:spcAft>
              <a:buSzPts val="1400"/>
              <a:buAutoNum type="alphaLcParenR"/>
            </a:pPr>
            <a:r>
              <a:rPr lang="en"/>
              <a:t>Recommend reading: </a:t>
            </a:r>
            <a:r>
              <a:rPr lang="en" sz="1100" u="sng">
                <a:solidFill>
                  <a:schemeClr val="hlink"/>
                </a:solidFill>
                <a:hlinkClick r:id="rId3"/>
              </a:rPr>
              <a:t>https://posit.co/blog/trust-llm-tools/</a:t>
            </a:r>
            <a:r>
              <a:rPr lang="en"/>
              <a:t> </a:t>
            </a:r>
            <a:endParaRPr/>
          </a:p>
          <a:p>
            <a:pPr indent="-342900" lvl="0" marL="457200" rtl="0" algn="l">
              <a:spcBef>
                <a:spcPts val="0"/>
              </a:spcBef>
              <a:spcAft>
                <a:spcPts val="0"/>
              </a:spcAft>
              <a:buSzPts val="1800"/>
              <a:buAutoNum type="arabicParenR"/>
            </a:pPr>
            <a:r>
              <a:rPr lang="en"/>
              <a:t>Ollama for local model hosting - </a:t>
            </a:r>
            <a:r>
              <a:rPr b="1" lang="en"/>
              <a:t>limited by your computer</a:t>
            </a:r>
            <a:r>
              <a:rPr lang="en"/>
              <a:t>, cant run cutting edge but there are a lot of small open source models out there </a:t>
            </a:r>
            <a:endParaRPr/>
          </a:p>
          <a:p>
            <a:pPr indent="-317500" lvl="1" marL="914400" rtl="0" algn="l">
              <a:spcBef>
                <a:spcPts val="0"/>
              </a:spcBef>
              <a:spcAft>
                <a:spcPts val="0"/>
              </a:spcAft>
              <a:buSzPts val="1400"/>
              <a:buAutoNum type="alphaLcParenR"/>
            </a:pPr>
            <a:r>
              <a:rPr lang="en"/>
              <a:t>Running through Ollama the processing is local and data doesn’t leave your computer</a:t>
            </a:r>
            <a:endParaRPr/>
          </a:p>
          <a:p>
            <a:pPr indent="-317500" lvl="1" marL="914400" rtl="0" algn="l">
              <a:spcBef>
                <a:spcPts val="0"/>
              </a:spcBef>
              <a:spcAft>
                <a:spcPts val="0"/>
              </a:spcAft>
              <a:buSzPts val="1400"/>
              <a:buAutoNum type="alphaLcParenR"/>
            </a:pPr>
            <a:r>
              <a:rPr lang="en" sz="1100" u="sng">
                <a:solidFill>
                  <a:schemeClr val="hlink"/>
                </a:solidFill>
                <a:hlinkClick r:id="rId4"/>
              </a:rPr>
              <a:t>https://ollama.com/</a:t>
            </a:r>
            <a:r>
              <a:rPr lang="en"/>
              <a:t> you can get up and running in under 10 minutes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7"/>
          <p:cNvSpPr txBox="1"/>
          <p:nvPr>
            <p:ph idx="1" type="body"/>
          </p:nvPr>
        </p:nvSpPr>
        <p:spPr>
          <a:xfrm>
            <a:off x="311700" y="1152475"/>
            <a:ext cx="3796200" cy="3605700"/>
          </a:xfrm>
          <a:prstGeom prst="rect">
            <a:avLst/>
          </a:prstGeom>
        </p:spPr>
        <p:txBody>
          <a:bodyPr anchorCtr="0" anchor="t" bIns="91425" lIns="91425" spcFirstLastPara="1" rIns="91425" wrap="square" tIns="91425">
            <a:normAutofit fontScale="77500" lnSpcReduction="20000"/>
          </a:bodyPr>
          <a:lstStyle/>
          <a:p>
            <a:pPr indent="-317183" lvl="0" marL="457200" rtl="0" algn="l">
              <a:spcBef>
                <a:spcPts val="0"/>
              </a:spcBef>
              <a:spcAft>
                <a:spcPts val="0"/>
              </a:spcAft>
              <a:buSzPct val="100000"/>
              <a:buChar char="●"/>
            </a:pPr>
            <a:r>
              <a:rPr lang="en"/>
              <a:t>An API Key is a secret password that lets your computer authenticate as you.</a:t>
            </a:r>
            <a:endParaRPr/>
          </a:p>
          <a:p>
            <a:pPr indent="-297498" lvl="1" marL="914400" rtl="0" algn="l">
              <a:spcBef>
                <a:spcPts val="0"/>
              </a:spcBef>
              <a:spcAft>
                <a:spcPts val="0"/>
              </a:spcAft>
              <a:buSzPct val="100000"/>
              <a:buChar char="○"/>
            </a:pPr>
            <a:r>
              <a:rPr lang="en"/>
              <a:t>When you first create an API key you need to save it securely </a:t>
            </a:r>
            <a:r>
              <a:rPr lang="en"/>
              <a:t>somewhere</a:t>
            </a:r>
            <a:r>
              <a:rPr lang="en"/>
              <a:t>, for example in a password manager. It will be a long random string. </a:t>
            </a:r>
            <a:endParaRPr/>
          </a:p>
          <a:p>
            <a:pPr indent="-317183" lvl="0" marL="457200" rtl="0" algn="l">
              <a:spcBef>
                <a:spcPts val="0"/>
              </a:spcBef>
              <a:spcAft>
                <a:spcPts val="0"/>
              </a:spcAft>
              <a:buSzPct val="100000"/>
              <a:buChar char="●"/>
            </a:pPr>
            <a:r>
              <a:rPr lang="en"/>
              <a:t>This is how you will be billed for your LLM usage. </a:t>
            </a:r>
            <a:endParaRPr/>
          </a:p>
          <a:p>
            <a:pPr indent="-297498" lvl="1" marL="914400" rtl="0" algn="l">
              <a:spcBef>
                <a:spcPts val="0"/>
              </a:spcBef>
              <a:spcAft>
                <a:spcPts val="0"/>
              </a:spcAft>
              <a:buSzPct val="100000"/>
              <a:buChar char="○"/>
            </a:pPr>
            <a:r>
              <a:rPr b="1" lang="en"/>
              <a:t>SET USAGE LIMITS</a:t>
            </a:r>
            <a:r>
              <a:rPr lang="en"/>
              <a:t>, you can do a lot with $10 a month of API credits. You can also make a mistake and run up a $100 bill with a bad while loop.</a:t>
            </a:r>
            <a:endParaRPr/>
          </a:p>
          <a:p>
            <a:pPr indent="-317183" lvl="0" marL="457200" rtl="0" algn="l">
              <a:spcBef>
                <a:spcPts val="0"/>
              </a:spcBef>
              <a:spcAft>
                <a:spcPts val="0"/>
              </a:spcAft>
              <a:buSzPct val="100000"/>
              <a:buChar char="●"/>
            </a:pPr>
            <a:r>
              <a:rPr lang="en"/>
              <a:t>NEVER put your API key directly into code, not even in a simple test script. </a:t>
            </a:r>
            <a:endParaRPr/>
          </a:p>
          <a:p>
            <a:pPr indent="-297498" lvl="1" marL="914400" rtl="0" algn="l">
              <a:spcBef>
                <a:spcPts val="0"/>
              </a:spcBef>
              <a:spcAft>
                <a:spcPts val="0"/>
              </a:spcAft>
              <a:buSzPct val="100000"/>
              <a:buChar char="○"/>
            </a:pPr>
            <a:r>
              <a:rPr lang="en"/>
              <a:t>I use a </a:t>
            </a:r>
            <a:r>
              <a:rPr lang="en">
                <a:solidFill>
                  <a:srgbClr val="188038"/>
                </a:solidFill>
                <a:latin typeface="Roboto Mono"/>
                <a:ea typeface="Roboto Mono"/>
                <a:cs typeface="Roboto Mono"/>
                <a:sym typeface="Roboto Mono"/>
              </a:rPr>
              <a:t>.env</a:t>
            </a:r>
            <a:r>
              <a:rPr lang="en"/>
              <a:t> file.</a:t>
            </a:r>
            <a:endParaRPr/>
          </a:p>
          <a:p>
            <a:pPr indent="-317183" lvl="0" marL="457200" rtl="0" algn="l">
              <a:spcBef>
                <a:spcPts val="0"/>
              </a:spcBef>
              <a:spcAft>
                <a:spcPts val="0"/>
              </a:spcAft>
              <a:buSzPct val="163636"/>
              <a:buChar char="●"/>
            </a:pPr>
            <a:r>
              <a:rPr lang="en" sz="1100" u="sng">
                <a:solidFill>
                  <a:schemeClr val="hlink"/>
                </a:solidFill>
                <a:hlinkClick r:id="rId3"/>
              </a:rPr>
              <a:t>https://help.openai.com/en/articles/4936850-where-do-i-find-my-openai-api-key</a:t>
            </a:r>
            <a:endParaRPr/>
          </a:p>
          <a:p>
            <a:pPr indent="-317183" lvl="0" marL="457200" rtl="0" algn="l">
              <a:spcBef>
                <a:spcPts val="0"/>
              </a:spcBef>
              <a:spcAft>
                <a:spcPts val="0"/>
              </a:spcAft>
              <a:buSzPct val="163636"/>
              <a:buChar char="●"/>
            </a:pPr>
            <a:r>
              <a:rPr lang="en" sz="1100" u="sng">
                <a:solidFill>
                  <a:schemeClr val="hlink"/>
                </a:solidFill>
                <a:hlinkClick r:id="rId4"/>
              </a:rPr>
              <a:t>https://www.merge.dev/blog/anthropic-api-key</a:t>
            </a:r>
            <a:endParaRPr/>
          </a:p>
        </p:txBody>
      </p:sp>
      <p:sp>
        <p:nvSpPr>
          <p:cNvPr id="508" name="Google Shape;50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Cloud Models need API Keys</a:t>
            </a:r>
            <a:endParaRPr/>
          </a:p>
        </p:txBody>
      </p:sp>
      <p:pic>
        <p:nvPicPr>
          <p:cNvPr id="509" name="Google Shape;509;p47"/>
          <p:cNvPicPr preferRelativeResize="0"/>
          <p:nvPr/>
        </p:nvPicPr>
        <p:blipFill>
          <a:blip r:embed="rId5">
            <a:alphaModFix/>
          </a:blip>
          <a:stretch>
            <a:fillRect/>
          </a:stretch>
        </p:blipFill>
        <p:spPr>
          <a:xfrm>
            <a:off x="4831075" y="937150"/>
            <a:ext cx="3893615" cy="38209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Ollama / Local Running</a:t>
            </a:r>
            <a:endParaRPr/>
          </a:p>
        </p:txBody>
      </p:sp>
      <p:sp>
        <p:nvSpPr>
          <p:cNvPr id="515" name="Google Shape;51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500" u="sng">
                <a:solidFill>
                  <a:schemeClr val="hlink"/>
                </a:solidFill>
                <a:hlinkClick r:id="rId3"/>
              </a:rPr>
              <a:t>Quickstart - Ollama</a:t>
            </a:r>
            <a:r>
              <a:rPr lang="en" sz="2200"/>
              <a:t> </a:t>
            </a:r>
            <a:endParaRPr sz="2200"/>
          </a:p>
          <a:p>
            <a:pPr indent="-317500" lvl="1" marL="914400" rtl="0" algn="l">
              <a:spcBef>
                <a:spcPts val="0"/>
              </a:spcBef>
              <a:spcAft>
                <a:spcPts val="0"/>
              </a:spcAft>
              <a:buSzPts val="1400"/>
              <a:buChar char="○"/>
            </a:pPr>
            <a:r>
              <a:rPr lang="en"/>
              <a:t>A note on assistants &amp; Coding agents don’t do this with ollama unless you really know what you are doing and understand sandboxes / virtual machines.</a:t>
            </a:r>
            <a:endParaRPr/>
          </a:p>
          <a:p>
            <a:pPr indent="-317500" lvl="2" marL="1371600" rtl="0" algn="l">
              <a:spcBef>
                <a:spcPts val="0"/>
              </a:spcBef>
              <a:spcAft>
                <a:spcPts val="0"/>
              </a:spcAft>
              <a:buSzPts val="1400"/>
              <a:buChar char="■"/>
            </a:pPr>
            <a:r>
              <a:rPr lang="en"/>
              <a:t>DO NOT run openclaw - AgenticAI assistants are very risky right now</a:t>
            </a:r>
            <a:endParaRPr/>
          </a:p>
          <a:p>
            <a:pPr indent="-342900" lvl="0" marL="457200" rtl="0" algn="l">
              <a:spcBef>
                <a:spcPts val="0"/>
              </a:spcBef>
              <a:spcAft>
                <a:spcPts val="0"/>
              </a:spcAft>
              <a:buSzPts val="1800"/>
              <a:buChar char="●"/>
            </a:pPr>
            <a:r>
              <a:rPr lang="en"/>
              <a:t>API allows you to call models through python - non agentic model calling is safe.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Python demonstration</a:t>
            </a:r>
            <a:endParaRPr/>
          </a:p>
        </p:txBody>
      </p:sp>
      <p:sp>
        <p:nvSpPr>
          <p:cNvPr id="521" name="Google Shape;521;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callingAPIsDirectly.py</a:t>
            </a:r>
            <a:endParaRPr/>
          </a:p>
          <a:p>
            <a:pPr indent="-317500" lvl="1" marL="914400" rtl="0" algn="l">
              <a:spcBef>
                <a:spcPts val="0"/>
              </a:spcBef>
              <a:spcAft>
                <a:spcPts val="0"/>
              </a:spcAft>
              <a:buSzPts val="1400"/>
              <a:buAutoNum type="alphaLcParenR"/>
            </a:pPr>
            <a:r>
              <a:rPr lang="en"/>
              <a:t>Subtle differences between function calls for different providers, it gets annoying. This is mostly how I have worked over the last year. </a:t>
            </a:r>
            <a:endParaRPr/>
          </a:p>
          <a:p>
            <a:pPr indent="-342900" lvl="0" marL="457200" rtl="0" algn="l">
              <a:spcBef>
                <a:spcPts val="0"/>
              </a:spcBef>
              <a:spcAft>
                <a:spcPts val="0"/>
              </a:spcAft>
              <a:buSzPts val="1800"/>
              <a:buAutoNum type="arabicParenR"/>
            </a:pPr>
            <a:r>
              <a:rPr lang="en" u="sng">
                <a:solidFill>
                  <a:schemeClr val="hlink"/>
                </a:solidFill>
                <a:hlinkClick r:id="rId3"/>
              </a:rPr>
              <a:t>callingLitellm.py</a:t>
            </a:r>
            <a:endParaRPr/>
          </a:p>
          <a:p>
            <a:pPr indent="-317500" lvl="1" marL="914400" rtl="0" algn="l">
              <a:spcBef>
                <a:spcPts val="0"/>
              </a:spcBef>
              <a:spcAft>
                <a:spcPts val="0"/>
              </a:spcAft>
              <a:buSzPts val="1400"/>
              <a:buAutoNum type="alphaLcParenR"/>
            </a:pPr>
            <a:r>
              <a:rPr lang="en"/>
              <a:t>Simple (light) wrapper around different llms methods allowing a standardized interface. Makes switching between models very easy. </a:t>
            </a:r>
            <a:endParaRPr/>
          </a:p>
          <a:p>
            <a:pPr indent="0" lvl="0" marL="45720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 Prompts vs User Prompts</a:t>
            </a:r>
            <a:endParaRPr/>
          </a:p>
        </p:txBody>
      </p:sp>
      <p:sp>
        <p:nvSpPr>
          <p:cNvPr id="527" name="Google Shape;527;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System prompt sets the initial instructions for the LLM to follow</a:t>
            </a:r>
            <a:endParaRPr/>
          </a:p>
          <a:p>
            <a:pPr indent="-342900" lvl="0" marL="457200" rtl="0" algn="l">
              <a:spcBef>
                <a:spcPts val="0"/>
              </a:spcBef>
              <a:spcAft>
                <a:spcPts val="0"/>
              </a:spcAft>
              <a:buSzPts val="1800"/>
              <a:buChar char="●"/>
            </a:pPr>
            <a:r>
              <a:rPr lang="en"/>
              <a:t>The user prompt is variable and is the input that the LLM responds to. </a:t>
            </a:r>
            <a:endParaRPr/>
          </a:p>
          <a:p>
            <a:pPr indent="0" lvl="0" marL="0" rtl="0" algn="l">
              <a:spcBef>
                <a:spcPts val="1200"/>
              </a:spcBef>
              <a:spcAft>
                <a:spcPts val="0"/>
              </a:spcAft>
              <a:buNone/>
            </a:pPr>
            <a:r>
              <a:rPr lang="en"/>
              <a:t>In </a:t>
            </a:r>
            <a:r>
              <a:rPr lang="en"/>
              <a:t>building</a:t>
            </a:r>
            <a:r>
              <a:rPr lang="en"/>
              <a:t> a chatapp the system prompt might be something like ‘respond like a teacher to a student, help them but don’t give away the answer’. </a:t>
            </a:r>
            <a:endParaRPr/>
          </a:p>
          <a:p>
            <a:pPr indent="0" lvl="0" marL="0" rtl="0" algn="l">
              <a:spcBef>
                <a:spcPts val="1200"/>
              </a:spcBef>
              <a:spcAft>
                <a:spcPts val="1200"/>
              </a:spcAft>
              <a:buNone/>
            </a:pPr>
            <a:r>
              <a:rPr lang="en"/>
              <a:t>In a research application, the system prompt could be quite long and used to extract information. The user prompts are the different documents to process. </a:t>
            </a:r>
            <a:br>
              <a:rPr lang="en"/>
            </a:br>
            <a:br>
              <a:rPr lang="en"/>
            </a:br>
            <a:r>
              <a:rPr lang="en"/>
              <a:t>system_prompt = """You are an experienced college administrator. Read the provided syllabus and determine: 1. Whether students are allowed to retake exams 2. If retakes are allowed, whether students can earn full points Respond in strict JSON format only: {"retake": 0 or 1, "full_points": 0 or 1} """</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Observability - how do we monitor what the LLMs are doing?</a:t>
            </a:r>
            <a:endParaRPr/>
          </a:p>
        </p:txBody>
      </p:sp>
      <p:sp>
        <p:nvSpPr>
          <p:cNvPr id="533" name="Google Shape;533;p51"/>
          <p:cNvSpPr txBox="1"/>
          <p:nvPr>
            <p:ph idx="1" type="body"/>
          </p:nvPr>
        </p:nvSpPr>
        <p:spPr>
          <a:xfrm>
            <a:off x="311700" y="1483475"/>
            <a:ext cx="8520600" cy="3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As you iterate on system prompts and models how do you keep </a:t>
            </a:r>
            <a:r>
              <a:rPr lang="en"/>
              <a:t>track</a:t>
            </a:r>
            <a:r>
              <a:rPr lang="en"/>
              <a:t> of things? </a:t>
            </a:r>
            <a:endParaRPr/>
          </a:p>
          <a:p>
            <a:pPr indent="-317500" lvl="1" marL="914400" rtl="0" algn="l">
              <a:spcBef>
                <a:spcPts val="0"/>
              </a:spcBef>
              <a:spcAft>
                <a:spcPts val="0"/>
              </a:spcAft>
              <a:buSzPts val="1400"/>
              <a:buAutoNum type="alphaLcParenR"/>
            </a:pPr>
            <a:r>
              <a:rPr lang="en"/>
              <a:t>You can save each response to a text file but this becomes increasingly unwieldy. I have projects with folders like </a:t>
            </a:r>
            <a:r>
              <a:rPr lang="en">
                <a:solidFill>
                  <a:srgbClr val="188038"/>
                </a:solidFill>
                <a:latin typeface="Roboto Mono"/>
                <a:ea typeface="Roboto Mono"/>
                <a:cs typeface="Roboto Mono"/>
                <a:sym typeface="Roboto Mono"/>
              </a:rPr>
              <a:t>response/haiku35/sysprompt1/… </a:t>
            </a:r>
            <a:endParaRPr/>
          </a:p>
          <a:p>
            <a:pPr indent="-342900" lvl="0" marL="457200" rtl="0" algn="l">
              <a:spcBef>
                <a:spcPts val="0"/>
              </a:spcBef>
              <a:spcAft>
                <a:spcPts val="0"/>
              </a:spcAft>
              <a:buSzPts val="1800"/>
              <a:buAutoNum type="arabicParenR"/>
            </a:pPr>
            <a:r>
              <a:rPr lang="en"/>
              <a:t>There are a lot of LLM observability tools out there </a:t>
            </a:r>
            <a:endParaRPr/>
          </a:p>
          <a:p>
            <a:pPr indent="-317500" lvl="1" marL="914400" rtl="0" algn="l">
              <a:spcBef>
                <a:spcPts val="0"/>
              </a:spcBef>
              <a:spcAft>
                <a:spcPts val="0"/>
              </a:spcAft>
              <a:buSzPts val="1400"/>
              <a:buAutoNum type="alphaLcParenR"/>
            </a:pPr>
            <a:r>
              <a:rPr lang="en"/>
              <a:t>I am currently using mlFlow. It is changing rapidly, but for simple python applications it can be set up very quickly and easily. MLFlow can do a lot and may be overwhelming feel free to look for and try other tools (I haven’t </a:t>
            </a:r>
            <a:r>
              <a:rPr lang="en"/>
              <a:t>explored this space much in the last year so don’t have other recommendations to 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7"/>
          <p:cNvSpPr txBox="1"/>
          <p:nvPr>
            <p:ph type="title"/>
          </p:nvPr>
        </p:nvSpPr>
        <p:spPr>
          <a:xfrm>
            <a:off x="311700" y="110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Risk Prediction Models</a:t>
            </a:r>
            <a:endParaRPr/>
          </a:p>
        </p:txBody>
      </p:sp>
      <p:sp>
        <p:nvSpPr>
          <p:cNvPr id="335" name="Google Shape;335;p27"/>
          <p:cNvSpPr txBox="1"/>
          <p:nvPr>
            <p:ph idx="1" type="body"/>
          </p:nvPr>
        </p:nvSpPr>
        <p:spPr>
          <a:xfrm>
            <a:off x="17250" y="816000"/>
            <a:ext cx="9109500" cy="3511500"/>
          </a:xfrm>
          <a:prstGeom prst="rect">
            <a:avLst/>
          </a:prstGeom>
        </p:spPr>
        <p:txBody>
          <a:bodyPr anchorCtr="0" anchor="t" bIns="91425" lIns="91425" spcFirstLastPara="1" rIns="91425" wrap="square" tIns="91425">
            <a:noAutofit/>
          </a:bodyPr>
          <a:lstStyle/>
          <a:p>
            <a:pPr indent="-318135" lvl="0" marL="457200" rtl="0" algn="l">
              <a:lnSpc>
                <a:spcPct val="95000"/>
              </a:lnSpc>
              <a:spcBef>
                <a:spcPts val="0"/>
              </a:spcBef>
              <a:spcAft>
                <a:spcPts val="0"/>
              </a:spcAft>
              <a:buSzPts val="1410"/>
              <a:buChar char="●"/>
            </a:pPr>
            <a:r>
              <a:rPr lang="en" sz="1410"/>
              <a:t>Comparison of accuracy</a:t>
            </a:r>
            <a:endParaRPr sz="1410"/>
          </a:p>
          <a:p>
            <a:pPr indent="-309245" lvl="1" marL="914400" rtl="0" algn="l">
              <a:lnSpc>
                <a:spcPct val="95000"/>
              </a:lnSpc>
              <a:spcBef>
                <a:spcPts val="0"/>
              </a:spcBef>
              <a:spcAft>
                <a:spcPts val="0"/>
              </a:spcAft>
              <a:buSzPts val="1270"/>
              <a:buChar char="○"/>
            </a:pPr>
            <a:r>
              <a:rPr lang="en" sz="1270"/>
              <a:t>Logistic Regression: </a:t>
            </a:r>
            <a:endParaRPr sz="1270"/>
          </a:p>
          <a:p>
            <a:pPr indent="-309245" lvl="2" marL="1371600" rtl="0" algn="l">
              <a:lnSpc>
                <a:spcPct val="95000"/>
              </a:lnSpc>
              <a:spcBef>
                <a:spcPts val="0"/>
              </a:spcBef>
              <a:spcAft>
                <a:spcPts val="0"/>
              </a:spcAft>
              <a:buSzPts val="1270"/>
              <a:buChar char="■"/>
            </a:pPr>
            <a:r>
              <a:rPr lang="en" sz="1270"/>
              <a:t>Train: 92%, 85, 86, .92, .93, 90, 92</a:t>
            </a:r>
            <a:endParaRPr sz="1270"/>
          </a:p>
          <a:p>
            <a:pPr indent="-309245" lvl="2" marL="1371600" rtl="0" algn="l">
              <a:lnSpc>
                <a:spcPct val="95000"/>
              </a:lnSpc>
              <a:spcBef>
                <a:spcPts val="0"/>
              </a:spcBef>
              <a:spcAft>
                <a:spcPts val="0"/>
              </a:spcAft>
              <a:buSzPts val="1270"/>
              <a:buChar char="■"/>
            </a:pPr>
            <a:r>
              <a:rPr lang="en" sz="1270"/>
              <a:t>Test: 91%, 86, 83, .91, .91, 90, 91</a:t>
            </a:r>
            <a:endParaRPr sz="1270"/>
          </a:p>
          <a:p>
            <a:pPr indent="-309245" lvl="1" marL="914400" rtl="0" algn="l">
              <a:lnSpc>
                <a:spcPct val="95000"/>
              </a:lnSpc>
              <a:spcBef>
                <a:spcPts val="0"/>
              </a:spcBef>
              <a:spcAft>
                <a:spcPts val="0"/>
              </a:spcAft>
              <a:buSzPts val="1270"/>
              <a:buChar char="○"/>
            </a:pPr>
            <a:r>
              <a:rPr lang="en" sz="1270"/>
              <a:t>Tree </a:t>
            </a:r>
            <a:endParaRPr sz="1270"/>
          </a:p>
          <a:p>
            <a:pPr indent="-309245" lvl="2" marL="1371600" rtl="0" algn="l">
              <a:lnSpc>
                <a:spcPct val="95000"/>
              </a:lnSpc>
              <a:spcBef>
                <a:spcPts val="0"/>
              </a:spcBef>
              <a:spcAft>
                <a:spcPts val="0"/>
              </a:spcAft>
              <a:buSzPts val="1270"/>
              <a:buChar char="■"/>
            </a:pPr>
            <a:r>
              <a:rPr lang="en" sz="1270"/>
              <a:t>Train: 100%,</a:t>
            </a:r>
            <a:r>
              <a:rPr lang="en" sz="1270"/>
              <a:t> 89, 87, 100</a:t>
            </a:r>
            <a:endParaRPr sz="1270"/>
          </a:p>
          <a:p>
            <a:pPr indent="-309245" lvl="2" marL="1371600" rtl="0" algn="l">
              <a:lnSpc>
                <a:spcPct val="95000"/>
              </a:lnSpc>
              <a:spcBef>
                <a:spcPts val="0"/>
              </a:spcBef>
              <a:spcAft>
                <a:spcPts val="0"/>
              </a:spcAft>
              <a:buSzPts val="1270"/>
              <a:buChar char="■"/>
            </a:pPr>
            <a:r>
              <a:rPr lang="en" sz="1270"/>
              <a:t>Test: 86%, 86, 81, 78</a:t>
            </a:r>
            <a:endParaRPr sz="1270"/>
          </a:p>
          <a:p>
            <a:pPr indent="-309245" lvl="1" marL="914400" rtl="0" algn="l">
              <a:lnSpc>
                <a:spcPct val="95000"/>
              </a:lnSpc>
              <a:spcBef>
                <a:spcPts val="0"/>
              </a:spcBef>
              <a:spcAft>
                <a:spcPts val="0"/>
              </a:spcAft>
              <a:buSzPts val="1270"/>
              <a:buChar char="○"/>
            </a:pPr>
            <a:r>
              <a:rPr lang="en" sz="1270"/>
              <a:t>Forest </a:t>
            </a:r>
            <a:endParaRPr sz="1270"/>
          </a:p>
          <a:p>
            <a:pPr indent="-309245" lvl="2" marL="1371600" rtl="0" algn="l">
              <a:lnSpc>
                <a:spcPct val="95000"/>
              </a:lnSpc>
              <a:spcBef>
                <a:spcPts val="0"/>
              </a:spcBef>
              <a:spcAft>
                <a:spcPts val="0"/>
              </a:spcAft>
              <a:buSzPts val="1270"/>
              <a:buChar char="■"/>
            </a:pPr>
            <a:r>
              <a:rPr lang="en" sz="1270"/>
              <a:t>Train 90.2, 100, 100</a:t>
            </a:r>
            <a:endParaRPr sz="1270"/>
          </a:p>
          <a:p>
            <a:pPr indent="-309245" lvl="2" marL="1371600" rtl="0" algn="l">
              <a:lnSpc>
                <a:spcPct val="95000"/>
              </a:lnSpc>
              <a:spcBef>
                <a:spcPts val="0"/>
              </a:spcBef>
              <a:spcAft>
                <a:spcPts val="0"/>
              </a:spcAft>
              <a:buSzPts val="1270"/>
              <a:buChar char="■"/>
            </a:pPr>
            <a:r>
              <a:rPr lang="en" sz="1270"/>
              <a:t>Test 90.2, 90, 83</a:t>
            </a:r>
            <a:endParaRPr sz="1270"/>
          </a:p>
          <a:p>
            <a:pPr indent="-318135" lvl="0" marL="457200" rtl="0" algn="l">
              <a:lnSpc>
                <a:spcPct val="95000"/>
              </a:lnSpc>
              <a:spcBef>
                <a:spcPts val="0"/>
              </a:spcBef>
              <a:spcAft>
                <a:spcPts val="0"/>
              </a:spcAft>
              <a:buSzPts val="1410"/>
              <a:buChar char="●"/>
            </a:pPr>
            <a:r>
              <a:rPr lang="en" sz="1410"/>
              <a:t>Did anyone dig into thresholding, or just use the default? </a:t>
            </a:r>
            <a:endParaRPr sz="1410"/>
          </a:p>
          <a:p>
            <a:pPr indent="-309245" lvl="1" marL="914400" rtl="0" algn="l">
              <a:lnSpc>
                <a:spcPct val="95000"/>
              </a:lnSpc>
              <a:spcBef>
                <a:spcPts val="0"/>
              </a:spcBef>
              <a:spcAft>
                <a:spcPts val="0"/>
              </a:spcAft>
              <a:buSzPts val="1270"/>
              <a:buChar char="○"/>
            </a:pPr>
            <a:r>
              <a:rPr lang="en" sz="1270"/>
              <a:t>Logistic Regression is calculating a probability not a label!</a:t>
            </a:r>
            <a:endParaRPr sz="1270"/>
          </a:p>
          <a:p>
            <a:pPr indent="-309245" lvl="1" marL="914400" rtl="0" algn="l">
              <a:lnSpc>
                <a:spcPct val="95000"/>
              </a:lnSpc>
              <a:spcBef>
                <a:spcPts val="0"/>
              </a:spcBef>
              <a:spcAft>
                <a:spcPts val="0"/>
              </a:spcAft>
              <a:buSzPts val="1270"/>
              <a:buChar char="○"/>
            </a:pPr>
            <a:r>
              <a:rPr lang="en" sz="1270"/>
              <a:t>What is RF doing to aggregate the trees? </a:t>
            </a:r>
            <a:endParaRPr sz="1270"/>
          </a:p>
          <a:p>
            <a:pPr indent="-318135" lvl="0" marL="457200" rtl="0" algn="l">
              <a:lnSpc>
                <a:spcPct val="95000"/>
              </a:lnSpc>
              <a:spcBef>
                <a:spcPts val="0"/>
              </a:spcBef>
              <a:spcAft>
                <a:spcPts val="0"/>
              </a:spcAft>
              <a:buSzPts val="1410"/>
              <a:buChar char="●"/>
            </a:pPr>
            <a:r>
              <a:rPr lang="en" sz="1410"/>
              <a:t>Which data to include? </a:t>
            </a:r>
            <a:endParaRPr sz="1410"/>
          </a:p>
          <a:p>
            <a:pPr indent="-318135" lvl="1" marL="914400" rtl="0" algn="l">
              <a:lnSpc>
                <a:spcPct val="95000"/>
              </a:lnSpc>
              <a:spcBef>
                <a:spcPts val="0"/>
              </a:spcBef>
              <a:spcAft>
                <a:spcPts val="0"/>
              </a:spcAft>
              <a:buSzPts val="1410"/>
              <a:buChar char="○"/>
            </a:pPr>
            <a:r>
              <a:rPr lang="en" sz="1410"/>
              <a:t>Did you exclude ‘Enrolled’ </a:t>
            </a:r>
            <a:r>
              <a:rPr lang="en" sz="1410"/>
              <a:t>students? </a:t>
            </a:r>
            <a:r>
              <a:rPr lang="en" sz="1270"/>
              <a:t>Contexts where continuing enrollment as an outcome might be important </a:t>
            </a:r>
            <a:endParaRPr sz="1270"/>
          </a:p>
          <a:p>
            <a:pPr indent="-309245" lvl="2" marL="1371600" rtl="0" algn="l">
              <a:lnSpc>
                <a:spcPct val="95000"/>
              </a:lnSpc>
              <a:spcBef>
                <a:spcPts val="0"/>
              </a:spcBef>
              <a:spcAft>
                <a:spcPts val="0"/>
              </a:spcAft>
              <a:buSzPts val="1270"/>
              <a:buChar char="■"/>
            </a:pPr>
            <a:r>
              <a:rPr lang="en" sz="1270"/>
              <a:t>5th year seniors in High School</a:t>
            </a:r>
            <a:endParaRPr sz="1270"/>
          </a:p>
          <a:p>
            <a:pPr indent="-309245" lvl="2" marL="1371600" rtl="0" algn="l">
              <a:lnSpc>
                <a:spcPct val="95000"/>
              </a:lnSpc>
              <a:spcBef>
                <a:spcPts val="0"/>
              </a:spcBef>
              <a:spcAft>
                <a:spcPts val="0"/>
              </a:spcAft>
              <a:buSzPts val="1270"/>
              <a:buChar char="■"/>
            </a:pPr>
            <a:r>
              <a:rPr lang="en" sz="1270"/>
              <a:t>Community Colleges with highly variable time to degree</a:t>
            </a:r>
            <a:endParaRPr sz="1270"/>
          </a:p>
          <a:p>
            <a:pPr indent="-309245" lvl="2" marL="1371600" rtl="0" algn="l">
              <a:lnSpc>
                <a:spcPct val="95000"/>
              </a:lnSpc>
              <a:spcBef>
                <a:spcPts val="0"/>
              </a:spcBef>
              <a:spcAft>
                <a:spcPts val="0"/>
              </a:spcAft>
              <a:buSzPts val="1270"/>
              <a:buChar char="■"/>
            </a:pPr>
            <a:r>
              <a:rPr lang="en" sz="1270"/>
              <a:t>What is the process for labelling someone as a graduate or dropout?</a:t>
            </a:r>
            <a:endParaRPr sz="1270"/>
          </a:p>
          <a:p>
            <a:pPr indent="-318135" lvl="1" marL="914400" rtl="0" algn="l">
              <a:lnSpc>
                <a:spcPct val="95000"/>
              </a:lnSpc>
              <a:spcBef>
                <a:spcPts val="0"/>
              </a:spcBef>
              <a:spcAft>
                <a:spcPts val="0"/>
              </a:spcAft>
              <a:buSzPts val="1410"/>
              <a:buChar char="○"/>
            </a:pPr>
            <a:r>
              <a:rPr lang="en" sz="1270"/>
              <a:t>Typical data setup is to have features for year N and outcomes from year N+X - so for 9th grade risk prediction you would observe features about 9th graders and collect outcomes from when they were supposed to graduate 4 years later. </a:t>
            </a:r>
            <a:endParaRPr sz="127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Risk Prediction Models</a:t>
            </a:r>
            <a:endParaRPr/>
          </a:p>
        </p:txBody>
      </p:sp>
      <p:sp>
        <p:nvSpPr>
          <p:cNvPr id="341" name="Google Shape;341;p28"/>
          <p:cNvSpPr txBox="1"/>
          <p:nvPr>
            <p:ph idx="1" type="body"/>
          </p:nvPr>
        </p:nvSpPr>
        <p:spPr>
          <a:xfrm>
            <a:off x="199350" y="1017725"/>
            <a:ext cx="8641200" cy="3697200"/>
          </a:xfrm>
          <a:prstGeom prst="rect">
            <a:avLst/>
          </a:prstGeom>
        </p:spPr>
        <p:txBody>
          <a:bodyPr anchorCtr="0" anchor="t" bIns="91425" lIns="91425" spcFirstLastPara="1" rIns="91425" wrap="square" tIns="91425">
            <a:noAutofit/>
          </a:bodyPr>
          <a:lstStyle/>
          <a:p>
            <a:pPr indent="-318135" lvl="0" marL="457200" rtl="0" algn="l">
              <a:lnSpc>
                <a:spcPct val="95000"/>
              </a:lnSpc>
              <a:spcBef>
                <a:spcPts val="0"/>
              </a:spcBef>
              <a:spcAft>
                <a:spcPts val="0"/>
              </a:spcAft>
              <a:buSzPts val="1410"/>
              <a:buChar char="●"/>
            </a:pPr>
            <a:r>
              <a:rPr lang="en" sz="1410"/>
              <a:t>Time generalizability </a:t>
            </a:r>
            <a:endParaRPr sz="1410"/>
          </a:p>
          <a:p>
            <a:pPr indent="-309245" lvl="1" marL="914400" rtl="0" algn="l">
              <a:lnSpc>
                <a:spcPct val="95000"/>
              </a:lnSpc>
              <a:spcBef>
                <a:spcPts val="0"/>
              </a:spcBef>
              <a:spcAft>
                <a:spcPts val="0"/>
              </a:spcAft>
              <a:buSzPts val="1270"/>
              <a:buChar char="○"/>
            </a:pPr>
            <a:r>
              <a:rPr lang="en" sz="1270"/>
              <a:t>Are the structural factors influencing whether a student graduates or not changing? How exactly is the model working? </a:t>
            </a:r>
            <a:endParaRPr sz="1270"/>
          </a:p>
          <a:p>
            <a:pPr indent="-277495" lvl="1" marL="914400" rtl="0" algn="l">
              <a:lnSpc>
                <a:spcPct val="95000"/>
              </a:lnSpc>
              <a:spcBef>
                <a:spcPts val="0"/>
              </a:spcBef>
              <a:spcAft>
                <a:spcPts val="0"/>
              </a:spcAft>
              <a:buSzPts val="770"/>
              <a:buChar char="○"/>
            </a:pPr>
            <a:r>
              <a:rPr lang="en" sz="1270"/>
              <a:t>See </a:t>
            </a:r>
            <a:r>
              <a:rPr lang="en" sz="1200">
                <a:solidFill>
                  <a:srgbClr val="222222"/>
                </a:solidFill>
                <a:highlight>
                  <a:schemeClr val="lt1"/>
                </a:highlight>
              </a:rPr>
              <a:t>Esbenshade, L., Vitale, J., &amp; Baker, R. S. (2024). Non-Overlapping Leave Future Out Validation (NOLFO): Implications for Graduation Prediction. In </a:t>
            </a:r>
            <a:r>
              <a:rPr i="1" lang="en" sz="1200">
                <a:solidFill>
                  <a:srgbClr val="222222"/>
                </a:solidFill>
              </a:rPr>
              <a:t>Proceedings of the 17th International Conference on Educational Data Mining</a:t>
            </a:r>
            <a:r>
              <a:rPr lang="en" sz="1200">
                <a:solidFill>
                  <a:srgbClr val="222222"/>
                </a:solidFill>
                <a:highlight>
                  <a:schemeClr val="lt1"/>
                </a:highlight>
              </a:rPr>
              <a:t> (pp. 602-609). </a:t>
            </a:r>
            <a:endParaRPr sz="1200">
              <a:solidFill>
                <a:srgbClr val="222222"/>
              </a:solidFill>
              <a:highlight>
                <a:schemeClr val="lt1"/>
              </a:highlight>
            </a:endParaRPr>
          </a:p>
          <a:p>
            <a:pPr indent="-304800" lvl="2" marL="1371600" rtl="0" algn="l">
              <a:lnSpc>
                <a:spcPct val="95000"/>
              </a:lnSpc>
              <a:spcBef>
                <a:spcPts val="0"/>
              </a:spcBef>
              <a:spcAft>
                <a:spcPts val="0"/>
              </a:spcAft>
              <a:buClr>
                <a:srgbClr val="222222"/>
              </a:buClr>
              <a:buSzPts val="1200"/>
              <a:buChar char="■"/>
            </a:pPr>
            <a:r>
              <a:rPr lang="en" sz="1200">
                <a:solidFill>
                  <a:srgbClr val="222222"/>
                </a:solidFill>
                <a:highlight>
                  <a:schemeClr val="lt1"/>
                </a:highlight>
              </a:rPr>
              <a:t>Models were way more stable than I expected </a:t>
            </a:r>
            <a:endParaRPr sz="1200">
              <a:solidFill>
                <a:srgbClr val="222222"/>
              </a:solidFill>
              <a:highlight>
                <a:schemeClr val="lt1"/>
              </a:highlight>
            </a:endParaRPr>
          </a:p>
          <a:p>
            <a:pPr indent="-304800" lvl="2" marL="1371600" rtl="0" algn="l">
              <a:lnSpc>
                <a:spcPct val="95000"/>
              </a:lnSpc>
              <a:spcBef>
                <a:spcPts val="0"/>
              </a:spcBef>
              <a:spcAft>
                <a:spcPts val="0"/>
              </a:spcAft>
              <a:buClr>
                <a:srgbClr val="222222"/>
              </a:buClr>
              <a:buSzPts val="1200"/>
              <a:buChar char="■"/>
            </a:pPr>
            <a:r>
              <a:rPr lang="en" sz="1200">
                <a:solidFill>
                  <a:srgbClr val="222222"/>
                </a:solidFill>
                <a:highlight>
                  <a:schemeClr val="lt1"/>
                </a:highlight>
              </a:rPr>
              <a:t>Relative risk ranking, standardized features are the likely reasons why</a:t>
            </a:r>
            <a:endParaRPr sz="1200">
              <a:solidFill>
                <a:srgbClr val="222222"/>
              </a:solidFill>
              <a:highlight>
                <a:schemeClr val="lt1"/>
              </a:highlight>
            </a:endParaRPr>
          </a:p>
          <a:p>
            <a:pPr indent="-318135" lvl="0" marL="457200" rtl="0" algn="l">
              <a:lnSpc>
                <a:spcPct val="95000"/>
              </a:lnSpc>
              <a:spcBef>
                <a:spcPts val="0"/>
              </a:spcBef>
              <a:spcAft>
                <a:spcPts val="0"/>
              </a:spcAft>
              <a:buSzPts val="1410"/>
              <a:buChar char="●"/>
            </a:pPr>
            <a:r>
              <a:rPr lang="en" sz="1410"/>
              <a:t>I like normalizing the confusion matrix (display percentages instead of counts)</a:t>
            </a:r>
            <a:endParaRPr sz="1410"/>
          </a:p>
          <a:p>
            <a:pPr indent="-318135" lvl="0" marL="457200" rtl="0" algn="l">
              <a:lnSpc>
                <a:spcPct val="95000"/>
              </a:lnSpc>
              <a:spcBef>
                <a:spcPts val="0"/>
              </a:spcBef>
              <a:spcAft>
                <a:spcPts val="0"/>
              </a:spcAft>
              <a:buSzPts val="1410"/>
              <a:buChar char="●"/>
            </a:pPr>
            <a:r>
              <a:rPr lang="en" sz="1410"/>
              <a:t>Be careful with FP / FN and what you are predicting</a:t>
            </a:r>
            <a:endParaRPr sz="1410"/>
          </a:p>
          <a:p>
            <a:pPr indent="-318135" lvl="1" marL="914400" rtl="0" algn="l">
              <a:lnSpc>
                <a:spcPct val="95000"/>
              </a:lnSpc>
              <a:spcBef>
                <a:spcPts val="0"/>
              </a:spcBef>
              <a:spcAft>
                <a:spcPts val="0"/>
              </a:spcAft>
              <a:buSzPts val="1410"/>
              <a:buChar char="○"/>
            </a:pPr>
            <a:r>
              <a:rPr lang="en" sz="1410"/>
              <a:t>‘Negative’ is aligned with the 0 class </a:t>
            </a:r>
            <a:r>
              <a:rPr b="1" lang="en" sz="1410"/>
              <a:t>NOT</a:t>
            </a:r>
            <a:r>
              <a:rPr lang="en" sz="1410"/>
              <a:t> the “bad” outcome</a:t>
            </a:r>
            <a:endParaRPr sz="1410"/>
          </a:p>
          <a:p>
            <a:pPr indent="-309245" lvl="1" marL="914400" rtl="0" algn="l">
              <a:lnSpc>
                <a:spcPct val="95000"/>
              </a:lnSpc>
              <a:spcBef>
                <a:spcPts val="0"/>
              </a:spcBef>
              <a:spcAft>
                <a:spcPts val="0"/>
              </a:spcAft>
              <a:buSzPts val="1270"/>
              <a:buChar char="○"/>
            </a:pPr>
            <a:r>
              <a:rPr lang="en" sz="1410"/>
              <a:t>In graduation models you want to be clear on if you are predicting graduation or dropout it will flip around your FP/FN interpretations. </a:t>
            </a:r>
            <a:endParaRPr sz="1410"/>
          </a:p>
          <a:p>
            <a:pPr indent="-318135" lvl="0" marL="457200" rtl="0" algn="l">
              <a:lnSpc>
                <a:spcPct val="95000"/>
              </a:lnSpc>
              <a:spcBef>
                <a:spcPts val="0"/>
              </a:spcBef>
              <a:spcAft>
                <a:spcPts val="0"/>
              </a:spcAft>
              <a:buSzPts val="1410"/>
              <a:buChar char="●"/>
            </a:pPr>
            <a:r>
              <a:rPr lang="en" sz="1410"/>
              <a:t>Role of theory in selecting features </a:t>
            </a:r>
            <a:endParaRPr sz="1410"/>
          </a:p>
          <a:p>
            <a:pPr indent="-309245" lvl="1" marL="914400" rtl="0" algn="l">
              <a:lnSpc>
                <a:spcPct val="95000"/>
              </a:lnSpc>
              <a:spcBef>
                <a:spcPts val="0"/>
              </a:spcBef>
              <a:spcAft>
                <a:spcPts val="0"/>
              </a:spcAft>
              <a:buSzPts val="1270"/>
              <a:buChar char="○"/>
            </a:pPr>
            <a:r>
              <a:rPr lang="en" sz="1270"/>
              <a:t>Applied ML is often aggressively a-theoretical and driven by empirical results - but maximizing fit metrics can get you into trouble when you need to explain and use the model - especially with education stakeholders!</a:t>
            </a:r>
            <a:endParaRPr sz="141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points from Baker et al 2023</a:t>
            </a:r>
            <a:endParaRPr/>
          </a:p>
        </p:txBody>
      </p:sp>
      <p:sp>
        <p:nvSpPr>
          <p:cNvPr id="347" name="Google Shape;347;p29"/>
          <p:cNvSpPr txBox="1"/>
          <p:nvPr>
            <p:ph idx="1" type="body"/>
          </p:nvPr>
        </p:nvSpPr>
        <p:spPr>
          <a:xfrm>
            <a:off x="311700" y="1152475"/>
            <a:ext cx="8520600" cy="38796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What is a ‘demographic’ variable </a:t>
            </a:r>
            <a:endParaRPr/>
          </a:p>
          <a:p>
            <a:pPr indent="-304165" lvl="1" marL="914400" rtl="0" algn="l">
              <a:spcBef>
                <a:spcPts val="0"/>
              </a:spcBef>
              <a:spcAft>
                <a:spcPts val="0"/>
              </a:spcAft>
              <a:buSzPct val="100000"/>
              <a:buChar char="○"/>
            </a:pPr>
            <a:r>
              <a:rPr lang="en"/>
              <a:t>‘Information that provides context about students’ backgrounds and experiences’ </a:t>
            </a:r>
            <a:endParaRPr/>
          </a:p>
          <a:p>
            <a:pPr indent="-304165" lvl="1" marL="914400" rtl="0" algn="l">
              <a:spcBef>
                <a:spcPts val="0"/>
              </a:spcBef>
              <a:spcAft>
                <a:spcPts val="0"/>
              </a:spcAft>
              <a:buSzPct val="100000"/>
              <a:buChar char="○"/>
            </a:pPr>
            <a:r>
              <a:rPr lang="en"/>
              <a:t>Non-mutable by the school (</a:t>
            </a:r>
            <a:r>
              <a:rPr b="1" lang="en"/>
              <a:t>but</a:t>
            </a:r>
            <a:r>
              <a:rPr lang="en"/>
              <a:t> ESL vs ELL, cohort-normed age)</a:t>
            </a:r>
            <a:endParaRPr/>
          </a:p>
          <a:p>
            <a:pPr indent="-325755" lvl="0" marL="457200" rtl="0" algn="l">
              <a:spcBef>
                <a:spcPts val="0"/>
              </a:spcBef>
              <a:spcAft>
                <a:spcPts val="0"/>
              </a:spcAft>
              <a:buSzPct val="100000"/>
              <a:buChar char="●"/>
            </a:pPr>
            <a:r>
              <a:rPr lang="en"/>
              <a:t>Demographic variables don’t generally lead to more accurate models </a:t>
            </a:r>
            <a:endParaRPr/>
          </a:p>
          <a:p>
            <a:pPr indent="-325755" lvl="0" marL="457200" rtl="0" algn="l">
              <a:spcBef>
                <a:spcPts val="0"/>
              </a:spcBef>
              <a:spcAft>
                <a:spcPts val="0"/>
              </a:spcAft>
              <a:buSzPct val="100000"/>
              <a:buChar char="●"/>
            </a:pPr>
            <a:r>
              <a:rPr lang="en"/>
              <a:t>Color blind racism? </a:t>
            </a:r>
            <a:endParaRPr/>
          </a:p>
          <a:p>
            <a:pPr indent="-304165" lvl="1" marL="914400" rtl="0" algn="l">
              <a:spcBef>
                <a:spcPts val="0"/>
              </a:spcBef>
              <a:spcAft>
                <a:spcPts val="0"/>
              </a:spcAft>
              <a:buSzPct val="100000"/>
              <a:buChar char="○"/>
            </a:pPr>
            <a:r>
              <a:rPr lang="en"/>
              <a:t>Excluding demographic variables could reify the idea that individuals are solely responsible for their negative outcomes </a:t>
            </a:r>
            <a:endParaRPr/>
          </a:p>
          <a:p>
            <a:pPr indent="-304165" lvl="1" marL="914400" rtl="0" algn="l">
              <a:spcBef>
                <a:spcPts val="0"/>
              </a:spcBef>
              <a:spcAft>
                <a:spcPts val="0"/>
              </a:spcAft>
              <a:buSzPct val="100000"/>
              <a:buChar char="○"/>
            </a:pPr>
            <a:r>
              <a:rPr lang="en"/>
              <a:t>OR including race could lead to minimization of factors that schools can change</a:t>
            </a:r>
            <a:endParaRPr/>
          </a:p>
          <a:p>
            <a:pPr indent="-325755" lvl="0" marL="457200" rtl="0" algn="l">
              <a:spcBef>
                <a:spcPts val="0"/>
              </a:spcBef>
              <a:spcAft>
                <a:spcPts val="0"/>
              </a:spcAft>
              <a:buSzPct val="100000"/>
              <a:buChar char="●"/>
            </a:pPr>
            <a:r>
              <a:rPr lang="en"/>
              <a:t>Demographics are not actionable</a:t>
            </a:r>
            <a:endParaRPr/>
          </a:p>
          <a:p>
            <a:pPr indent="-325755" lvl="0" marL="457200" rtl="0" algn="l">
              <a:spcBef>
                <a:spcPts val="0"/>
              </a:spcBef>
              <a:spcAft>
                <a:spcPts val="0"/>
              </a:spcAft>
              <a:buSzPct val="100000"/>
              <a:buChar char="●"/>
            </a:pPr>
            <a:r>
              <a:rPr lang="en"/>
              <a:t>Reinforcing bias in the training data</a:t>
            </a:r>
            <a:endParaRPr/>
          </a:p>
          <a:p>
            <a:pPr indent="-304165" lvl="1" marL="914400" rtl="0" algn="l">
              <a:spcBef>
                <a:spcPts val="0"/>
              </a:spcBef>
              <a:spcAft>
                <a:spcPts val="0"/>
              </a:spcAft>
              <a:buSzPct val="100000"/>
              <a:buChar char="○"/>
            </a:pPr>
            <a:r>
              <a:rPr lang="en"/>
              <a:t>Early LAK paper: Final course grade </a:t>
            </a:r>
            <a:r>
              <a:rPr i="1" lang="en"/>
              <a:t>should</a:t>
            </a:r>
            <a:r>
              <a:rPr lang="en"/>
              <a:t> be a mechanical composite of assignment grades and participation grades, but a prediction model that included race did better than one without. This is strong empirical evidence that the final grades were biased. Should a prediction model include race to (accurately) predict that students of the disfavored group will get lower final grades? </a:t>
            </a:r>
            <a:endParaRPr/>
          </a:p>
          <a:p>
            <a:pPr indent="-304165" lvl="1" marL="914400" rtl="0" algn="l">
              <a:spcBef>
                <a:spcPts val="0"/>
              </a:spcBef>
              <a:spcAft>
                <a:spcPts val="0"/>
              </a:spcAft>
              <a:buSzPct val="100000"/>
              <a:buChar char="○"/>
            </a:pPr>
            <a:r>
              <a:rPr lang="en"/>
              <a:t>When systems are biased, use demographics to show that the outcomes are biased and consider systematic interventions</a:t>
            </a:r>
            <a:endParaRPr/>
          </a:p>
          <a:p>
            <a:pPr indent="-325755" lvl="0" marL="457200" rtl="0" algn="l">
              <a:spcBef>
                <a:spcPts val="0"/>
              </a:spcBef>
              <a:spcAft>
                <a:spcPts val="0"/>
              </a:spcAft>
              <a:buSzPct val="100000"/>
              <a:buChar char="●"/>
            </a:pPr>
            <a:r>
              <a:rPr b="1" lang="en"/>
              <a:t>Creating individual predictions because we want to intervene for the individual</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0"/>
          <p:cNvSpPr txBox="1"/>
          <p:nvPr>
            <p:ph idx="1" type="body"/>
          </p:nvPr>
        </p:nvSpPr>
        <p:spPr>
          <a:xfrm>
            <a:off x="1303800" y="1084700"/>
            <a:ext cx="7030500" cy="3943800"/>
          </a:xfrm>
          <a:prstGeom prst="rect">
            <a:avLst/>
          </a:prstGeom>
        </p:spPr>
        <p:txBody>
          <a:bodyPr anchorCtr="0" anchor="t" bIns="91425" lIns="91425" spcFirstLastPara="1" rIns="91425" wrap="square" tIns="91425">
            <a:normAutofit fontScale="92500" lnSpcReduction="20000"/>
          </a:bodyPr>
          <a:lstStyle/>
          <a:p>
            <a:pPr indent="-310833" lvl="0" marL="457200" rtl="0" algn="l">
              <a:spcBef>
                <a:spcPts val="0"/>
              </a:spcBef>
              <a:spcAft>
                <a:spcPts val="0"/>
              </a:spcAft>
              <a:buSzPct val="100000"/>
              <a:buChar char="●"/>
            </a:pPr>
            <a:r>
              <a:rPr lang="en" sz="1400"/>
              <a:t>Causal Estimation</a:t>
            </a:r>
            <a:endParaRPr sz="1400"/>
          </a:p>
          <a:p>
            <a:pPr indent="-310832" lvl="1" marL="914400" rtl="0" algn="l">
              <a:spcBef>
                <a:spcPts val="0"/>
              </a:spcBef>
              <a:spcAft>
                <a:spcPts val="0"/>
              </a:spcAft>
              <a:buSzPct val="100000"/>
              <a:buChar char="○"/>
            </a:pPr>
            <a:r>
              <a:rPr lang="en" sz="1400"/>
              <a:t>Uses a Regression Discontinuity Design - 2% to +12% treatment effect </a:t>
            </a:r>
            <a:endParaRPr sz="1400"/>
          </a:p>
          <a:p>
            <a:pPr indent="-310832" lvl="2" marL="1371600" rtl="0" algn="l">
              <a:spcBef>
                <a:spcPts val="0"/>
              </a:spcBef>
              <a:spcAft>
                <a:spcPts val="0"/>
              </a:spcAft>
              <a:buSzPct val="100000"/>
              <a:buChar char="■"/>
            </a:pPr>
            <a:r>
              <a:rPr lang="en"/>
              <a:t>This estimate is local to the risk cut off!</a:t>
            </a:r>
            <a:endParaRPr/>
          </a:p>
          <a:p>
            <a:pPr indent="-310832" lvl="1" marL="914400" rtl="0" algn="l">
              <a:spcBef>
                <a:spcPts val="0"/>
              </a:spcBef>
              <a:spcAft>
                <a:spcPts val="0"/>
              </a:spcAft>
              <a:buSzPct val="100000"/>
              <a:buChar char="○"/>
            </a:pPr>
            <a:r>
              <a:rPr lang="en" sz="1400"/>
              <a:t>Measure effect estimate with all schools (intent to treat) or just schools that used it (treatment on the treated)</a:t>
            </a:r>
            <a:endParaRPr/>
          </a:p>
          <a:p>
            <a:pPr indent="-334328" lvl="0" marL="457200" rtl="0" algn="l">
              <a:spcBef>
                <a:spcPts val="0"/>
              </a:spcBef>
              <a:spcAft>
                <a:spcPts val="0"/>
              </a:spcAft>
              <a:buSzPct val="100000"/>
              <a:buChar char="●"/>
            </a:pPr>
            <a:r>
              <a:rPr lang="en"/>
              <a:t>Risk prediction is miscalibrated!</a:t>
            </a:r>
            <a:endParaRPr/>
          </a:p>
          <a:p>
            <a:pPr indent="-310832" lvl="1" marL="914400" rtl="0" algn="l">
              <a:spcBef>
                <a:spcPts val="0"/>
              </a:spcBef>
              <a:spcAft>
                <a:spcPts val="0"/>
              </a:spcAft>
              <a:buSzPct val="100000"/>
              <a:buChar char="○"/>
            </a:pPr>
            <a:r>
              <a:rPr lang="en"/>
              <a:t>Dropout risk prediction is actually a sorting mechanism, we only care about </a:t>
            </a:r>
            <a:r>
              <a:rPr b="1" lang="en"/>
              <a:t>relative</a:t>
            </a:r>
            <a:r>
              <a:rPr lang="en"/>
              <a:t> risk, not </a:t>
            </a:r>
            <a:r>
              <a:rPr b="1" lang="en"/>
              <a:t>absolute</a:t>
            </a:r>
            <a:r>
              <a:rPr lang="en"/>
              <a:t> risk.</a:t>
            </a:r>
            <a:endParaRPr/>
          </a:p>
          <a:p>
            <a:pPr indent="-334328" lvl="0" marL="457200" rtl="0" algn="l">
              <a:spcBef>
                <a:spcPts val="0"/>
              </a:spcBef>
              <a:spcAft>
                <a:spcPts val="0"/>
              </a:spcAft>
              <a:buSzPct val="128571"/>
              <a:buChar char="●"/>
            </a:pPr>
            <a:r>
              <a:rPr lang="en" sz="1400"/>
              <a:t>“Are individual risk scores necessary for effectively targeting interventions? We propose a simple mechanism that only uses information about students’ environments—such as their communities, schools, and districts—and argue that this mechanism can target interventions just as efficiently as the individual risk score based mechanism.” </a:t>
            </a:r>
            <a:endParaRPr sz="1400"/>
          </a:p>
          <a:p>
            <a:pPr indent="-310832" lvl="1" marL="914400" rtl="0" algn="l">
              <a:spcBef>
                <a:spcPts val="0"/>
              </a:spcBef>
              <a:spcAft>
                <a:spcPts val="0"/>
              </a:spcAft>
              <a:buSzPct val="100000"/>
              <a:buChar char="○"/>
            </a:pPr>
            <a:r>
              <a:rPr lang="en"/>
              <a:t>Community based interventions are easier and cheaper to implement</a:t>
            </a:r>
            <a:endParaRPr/>
          </a:p>
          <a:p>
            <a:pPr indent="-310832" lvl="1" marL="914400" rtl="0" algn="l">
              <a:spcBef>
                <a:spcPts val="0"/>
              </a:spcBef>
              <a:spcAft>
                <a:spcPts val="0"/>
              </a:spcAft>
              <a:buSzPct val="100000"/>
              <a:buChar char="○"/>
            </a:pPr>
            <a:r>
              <a:rPr lang="en"/>
              <a:t>Week 12: economic evaluation</a:t>
            </a:r>
            <a:endParaRPr/>
          </a:p>
          <a:p>
            <a:pPr indent="-334328" lvl="0" marL="457200" rtl="0" algn="l">
              <a:spcBef>
                <a:spcPts val="0"/>
              </a:spcBef>
              <a:spcAft>
                <a:spcPts val="0"/>
              </a:spcAft>
              <a:buSzPct val="100000"/>
              <a:buChar char="●"/>
            </a:pPr>
            <a:r>
              <a:rPr lang="en"/>
              <a:t>Is this argument local to Wisconsin? </a:t>
            </a:r>
            <a:endParaRPr/>
          </a:p>
          <a:p>
            <a:pPr indent="-310832" lvl="1" marL="914400" rtl="0" algn="l">
              <a:spcBef>
                <a:spcPts val="0"/>
              </a:spcBef>
              <a:spcAft>
                <a:spcPts val="0"/>
              </a:spcAft>
              <a:buSzPct val="100000"/>
              <a:buChar char="○"/>
            </a:pPr>
            <a:r>
              <a:rPr lang="en"/>
              <a:t>“10% of all state dropouts come from just five schools” (WI has ~514 high schools)</a:t>
            </a:r>
            <a:endParaRPr/>
          </a:p>
          <a:p>
            <a:pPr indent="-310832" lvl="1" marL="914400" rtl="0" algn="l">
              <a:spcBef>
                <a:spcPts val="0"/>
              </a:spcBef>
              <a:spcAft>
                <a:spcPts val="0"/>
              </a:spcAft>
              <a:buSzPct val="100000"/>
              <a:buChar char="○"/>
            </a:pPr>
            <a:r>
              <a:rPr lang="en"/>
              <a:t>Wisconsin is one of the most segregated states - ranked 7th in one 2016 study (</a:t>
            </a:r>
            <a:r>
              <a:rPr lang="en" u="sng">
                <a:solidFill>
                  <a:schemeClr val="hlink"/>
                </a:solidFill>
                <a:latin typeface="Arial"/>
                <a:ea typeface="Arial"/>
                <a:cs typeface="Arial"/>
                <a:sym typeface="Arial"/>
                <a:hlinkClick r:id="rId3"/>
              </a:rPr>
              <a:t>https://en.wikipedia.org/wiki/Education_segregation_in_Wisconsin</a:t>
            </a:r>
            <a:r>
              <a:rPr lang="en"/>
              <a:t>)</a:t>
            </a:r>
            <a:endParaRPr/>
          </a:p>
        </p:txBody>
      </p:sp>
      <p:sp>
        <p:nvSpPr>
          <p:cNvPr id="353" name="Google Shape;35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Points from Perdomo et al 2023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1"/>
          <p:cNvSpPr txBox="1"/>
          <p:nvPr>
            <p:ph type="title"/>
          </p:nvPr>
        </p:nvSpPr>
        <p:spPr>
          <a:xfrm>
            <a:off x="311700" y="196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Risk Prediction</a:t>
            </a:r>
            <a:endParaRPr/>
          </a:p>
        </p:txBody>
      </p:sp>
      <p:sp>
        <p:nvSpPr>
          <p:cNvPr id="359" name="Google Shape;359;p31"/>
          <p:cNvSpPr txBox="1"/>
          <p:nvPr>
            <p:ph idx="1" type="body"/>
          </p:nvPr>
        </p:nvSpPr>
        <p:spPr>
          <a:xfrm>
            <a:off x="311700" y="951350"/>
            <a:ext cx="8520600" cy="42810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AutoNum type="arabicParenR"/>
            </a:pPr>
            <a:r>
              <a:rPr lang="en"/>
              <a:t>Prediction </a:t>
            </a:r>
            <a:endParaRPr/>
          </a:p>
          <a:p>
            <a:pPr indent="-304165" lvl="1" marL="914400" rtl="0" algn="l">
              <a:spcBef>
                <a:spcPts val="0"/>
              </a:spcBef>
              <a:spcAft>
                <a:spcPts val="0"/>
              </a:spcAft>
              <a:buSzPct val="100000"/>
              <a:buAutoNum type="alphaLcParenR"/>
            </a:pPr>
            <a:r>
              <a:rPr lang="en"/>
              <a:t>Can we accurately predict which students are at risk? Yes, high AUC - this is the typically used metric</a:t>
            </a:r>
            <a:endParaRPr/>
          </a:p>
          <a:p>
            <a:pPr indent="-304165" lvl="2" marL="1371600" rtl="0" algn="l">
              <a:spcBef>
                <a:spcPts val="0"/>
              </a:spcBef>
              <a:spcAft>
                <a:spcPts val="0"/>
              </a:spcAft>
              <a:buSzPct val="100000"/>
              <a:buAutoNum type="romanLcParenR"/>
            </a:pPr>
            <a:r>
              <a:rPr lang="en"/>
              <a:t>“Because counselors do not see predicted probabilities, but rather ordered GRAD scores, we chose the area under the receiver operating characteristic curve (AUC) metric that measures whether students’ predictions are ordered in terms of actual risk” - Christie et al 2019</a:t>
            </a:r>
            <a:endParaRPr/>
          </a:p>
          <a:p>
            <a:pPr indent="-304165" lvl="2" marL="1371600" rtl="0" algn="l">
              <a:spcBef>
                <a:spcPts val="0"/>
              </a:spcBef>
              <a:spcAft>
                <a:spcPts val="0"/>
              </a:spcAft>
              <a:buSzPct val="100000"/>
              <a:buAutoNum type="romanLcParenR"/>
            </a:pPr>
            <a:r>
              <a:rPr b="1" lang="en"/>
              <a:t>BUT</a:t>
            </a:r>
            <a:r>
              <a:rPr lang="en"/>
              <a:t> models often miscalibrated - See perdomo fig 1 - </a:t>
            </a:r>
            <a:r>
              <a:rPr b="1" lang="en"/>
              <a:t>relative </a:t>
            </a:r>
            <a:r>
              <a:rPr lang="en"/>
              <a:t>risk vs </a:t>
            </a:r>
            <a:r>
              <a:rPr b="1" lang="en"/>
              <a:t>absolute </a:t>
            </a:r>
            <a:r>
              <a:rPr lang="en"/>
              <a:t>risk </a:t>
            </a:r>
            <a:endParaRPr/>
          </a:p>
          <a:p>
            <a:pPr indent="-304165" lvl="1" marL="914400" rtl="0" algn="l">
              <a:spcBef>
                <a:spcPts val="0"/>
              </a:spcBef>
              <a:spcAft>
                <a:spcPts val="0"/>
              </a:spcAft>
              <a:buSzPct val="100000"/>
              <a:buAutoNum type="alphaLcParenR"/>
            </a:pPr>
            <a:r>
              <a:rPr lang="en"/>
              <a:t>Are the predictions biased? Not very much, generally pretty similar across groups</a:t>
            </a:r>
            <a:endParaRPr/>
          </a:p>
          <a:p>
            <a:pPr indent="-325755" lvl="0" marL="457200" rtl="0" algn="l">
              <a:spcBef>
                <a:spcPts val="0"/>
              </a:spcBef>
              <a:spcAft>
                <a:spcPts val="0"/>
              </a:spcAft>
              <a:buSzPct val="100000"/>
              <a:buAutoNum type="arabicParenR"/>
            </a:pPr>
            <a:r>
              <a:rPr lang="en"/>
              <a:t>Explainability </a:t>
            </a:r>
            <a:endParaRPr/>
          </a:p>
          <a:p>
            <a:pPr indent="-304165" lvl="1" marL="914400" rtl="0" algn="l">
              <a:spcBef>
                <a:spcPts val="0"/>
              </a:spcBef>
              <a:spcAft>
                <a:spcPts val="0"/>
              </a:spcAft>
              <a:buSzPct val="100000"/>
              <a:buAutoNum type="alphaLcParenR"/>
            </a:pPr>
            <a:r>
              <a:rPr lang="en"/>
              <a:t>Can the predictions be communicated to stakeholders? Yes, various risk buckets</a:t>
            </a:r>
            <a:endParaRPr/>
          </a:p>
          <a:p>
            <a:pPr indent="-304165" lvl="2" marL="1371600" rtl="0" algn="l">
              <a:spcBef>
                <a:spcPts val="0"/>
              </a:spcBef>
              <a:spcAft>
                <a:spcPts val="0"/>
              </a:spcAft>
              <a:buSzPct val="100000"/>
              <a:buAutoNum type="romanLcParenR"/>
            </a:pPr>
            <a:r>
              <a:rPr b="1" lang="en"/>
              <a:t>BUT </a:t>
            </a:r>
            <a:r>
              <a:rPr lang="en"/>
              <a:t>explaining why a student is at risk is hard</a:t>
            </a:r>
            <a:endParaRPr/>
          </a:p>
          <a:p>
            <a:pPr indent="-325755" lvl="0" marL="457200" rtl="0" algn="l">
              <a:spcBef>
                <a:spcPts val="0"/>
              </a:spcBef>
              <a:spcAft>
                <a:spcPts val="0"/>
              </a:spcAft>
              <a:buSzPct val="100000"/>
              <a:buAutoNum type="arabicParenR"/>
            </a:pPr>
            <a:r>
              <a:rPr lang="en"/>
              <a:t>Intervention</a:t>
            </a:r>
            <a:endParaRPr/>
          </a:p>
          <a:p>
            <a:pPr indent="-304165" lvl="1" marL="914400" rtl="0" algn="l">
              <a:spcBef>
                <a:spcPts val="0"/>
              </a:spcBef>
              <a:spcAft>
                <a:spcPts val="0"/>
              </a:spcAft>
              <a:buSzPct val="100000"/>
              <a:buAutoNum type="alphaLcParenR"/>
            </a:pPr>
            <a:r>
              <a:rPr lang="en"/>
              <a:t> Can individuals / schools do something with this data? </a:t>
            </a:r>
            <a:endParaRPr/>
          </a:p>
          <a:p>
            <a:pPr indent="-304165" lvl="2" marL="1371600" rtl="0" algn="l">
              <a:spcBef>
                <a:spcPts val="0"/>
              </a:spcBef>
              <a:spcAft>
                <a:spcPts val="0"/>
              </a:spcAft>
              <a:buSzPct val="100000"/>
              <a:buAutoNum type="romanLcParenR"/>
            </a:pPr>
            <a:r>
              <a:rPr lang="en"/>
              <a:t>BrightBytes tried integrating Risk prediction with Intervention Management tools</a:t>
            </a:r>
            <a:endParaRPr/>
          </a:p>
          <a:p>
            <a:pPr indent="-304165" lvl="1" marL="914400" rtl="0" algn="l">
              <a:spcBef>
                <a:spcPts val="0"/>
              </a:spcBef>
              <a:spcAft>
                <a:spcPts val="0"/>
              </a:spcAft>
              <a:buSzPct val="100000"/>
              <a:buAutoNum type="alphaLcParenR"/>
            </a:pPr>
            <a:r>
              <a:rPr lang="en"/>
              <a:t>Are these systems improving graduation rates?</a:t>
            </a:r>
            <a:endParaRPr/>
          </a:p>
          <a:p>
            <a:pPr indent="-304165" lvl="2" marL="1371600" rtl="0" algn="l">
              <a:spcBef>
                <a:spcPts val="0"/>
              </a:spcBef>
              <a:spcAft>
                <a:spcPts val="0"/>
              </a:spcAft>
              <a:buSzPct val="100000"/>
              <a:buAutoNum type="romanLcParenR"/>
            </a:pPr>
            <a:r>
              <a:rPr lang="en"/>
              <a:t>As of 2023, I know of no studies showing strong effects from graduation risk prediction systems (Note, that was when I last worked actively on this area, some quick recent searching has not uncovered strong new evidence)</a:t>
            </a:r>
            <a:endParaRPr/>
          </a:p>
          <a:p>
            <a:pPr indent="-325755" lvl="0" marL="457200" rtl="0" algn="l">
              <a:spcBef>
                <a:spcPts val="0"/>
              </a:spcBef>
              <a:spcAft>
                <a:spcPts val="0"/>
              </a:spcAft>
              <a:buSzPct val="100000"/>
              <a:buAutoNum type="arabicParenR"/>
            </a:pPr>
            <a:r>
              <a:rPr lang="en"/>
              <a:t>Structural vs Individual</a:t>
            </a:r>
            <a:endParaRPr/>
          </a:p>
          <a:p>
            <a:pPr indent="-304165" lvl="1" marL="914400" rtl="0" algn="l">
              <a:spcBef>
                <a:spcPts val="0"/>
              </a:spcBef>
              <a:spcAft>
                <a:spcPts val="0"/>
              </a:spcAft>
              <a:buSzPct val="100000"/>
              <a:buAutoNum type="alphaLcParenR"/>
            </a:pPr>
            <a:r>
              <a:rPr lang="en"/>
              <a:t>Is this a problem that can be solved at the individual level? </a:t>
            </a:r>
            <a:endParaRPr/>
          </a:p>
          <a:p>
            <a:pPr indent="-304165" lvl="1" marL="914400" rtl="0" algn="l">
              <a:spcBef>
                <a:spcPts val="0"/>
              </a:spcBef>
              <a:spcAft>
                <a:spcPts val="0"/>
              </a:spcAft>
              <a:buSzPct val="100000"/>
              <a:buAutoNum type="alphaLcParenR"/>
            </a:pPr>
            <a:r>
              <a:rPr lang="en"/>
              <a:t>Does making it individual hide structural problems (consider the role of behavior incidents in risk prediction)?</a:t>
            </a:r>
            <a:endParaRPr/>
          </a:p>
        </p:txBody>
      </p:sp>
      <p:pic>
        <p:nvPicPr>
          <p:cNvPr id="360" name="Google Shape;360;p31"/>
          <p:cNvPicPr preferRelativeResize="0"/>
          <p:nvPr/>
        </p:nvPicPr>
        <p:blipFill>
          <a:blip r:embed="rId3">
            <a:alphaModFix/>
          </a:blip>
          <a:stretch>
            <a:fillRect/>
          </a:stretch>
        </p:blipFill>
        <p:spPr>
          <a:xfrm>
            <a:off x="7363525" y="0"/>
            <a:ext cx="1780475" cy="116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Side note for industry folks - Publish!</a:t>
            </a:r>
            <a:endParaRPr/>
          </a:p>
        </p:txBody>
      </p:sp>
      <p:sp>
        <p:nvSpPr>
          <p:cNvPr id="366" name="Google Shape;36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Conferences often have Industry Track submissions, get your work out there! </a:t>
            </a:r>
            <a:endParaRPr/>
          </a:p>
          <a:p>
            <a:pPr indent="-342900" lvl="0" marL="457200" rtl="0" algn="l">
              <a:spcBef>
                <a:spcPts val="0"/>
              </a:spcBef>
              <a:spcAft>
                <a:spcPts val="0"/>
              </a:spcAft>
              <a:buSzPts val="1800"/>
              <a:buChar char="●"/>
            </a:pPr>
            <a:r>
              <a:rPr lang="en"/>
              <a:t>Let academics see how people are really using their methods </a:t>
            </a:r>
            <a:endParaRPr/>
          </a:p>
          <a:p>
            <a:pPr indent="-317500" lvl="1" marL="914400" rtl="0" algn="l">
              <a:spcBef>
                <a:spcPts val="0"/>
              </a:spcBef>
              <a:spcAft>
                <a:spcPts val="0"/>
              </a:spcAft>
              <a:buSzPts val="1400"/>
              <a:buChar char="○"/>
            </a:pPr>
            <a:r>
              <a:rPr lang="en"/>
              <a:t>In my opinion, application is now the most important part of machine learning research in education</a:t>
            </a:r>
            <a:endParaRPr/>
          </a:p>
          <a:p>
            <a:pPr indent="-342900" lvl="0" marL="457200" rtl="0" algn="l">
              <a:spcBef>
                <a:spcPts val="0"/>
              </a:spcBef>
              <a:spcAft>
                <a:spcPts val="0"/>
              </a:spcAft>
              <a:buSzPts val="1800"/>
              <a:buChar char="●"/>
            </a:pPr>
            <a:r>
              <a:rPr lang="en"/>
              <a:t>Create a public record of what you are doing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Minute Break</a:t>
            </a:r>
            <a:endParaRPr/>
          </a:p>
        </p:txBody>
      </p:sp>
      <p:sp>
        <p:nvSpPr>
          <p:cNvPr id="372" name="Google Shape;37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900"/>
              <a:t>Return at 12:43</a:t>
            </a:r>
            <a:endParaRPr sz="2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