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0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</p:sldIdLst>
  <p:sldSz cy="5143500" cx="9144000"/>
  <p:notesSz cx="6858000" cy="9144000"/>
  <p:embeddedFontLst>
    <p:embeddedFont>
      <p:font typeface="Roboto"/>
      <p:regular r:id="rId27"/>
      <p:bold r:id="rId28"/>
      <p:italic r:id="rId29"/>
      <p:boldItalic r:id="rId30"/>
    </p:embeddedFont>
    <p:embeddedFont>
      <p:font typeface="Encode Sans"/>
      <p:regular r:id="rId31"/>
      <p:bold r:id="rId32"/>
    </p:embeddedFont>
    <p:embeddedFont>
      <p:font typeface="Inter"/>
      <p:regular r:id="rId33"/>
      <p:bold r:id="rId34"/>
      <p:italic r:id="rId35"/>
      <p:boldItalic r:id="rId36"/>
    </p:embeddedFont>
    <p:embeddedFont>
      <p:font typeface="Poppins"/>
      <p:regular r:id="rId37"/>
      <p:bold r:id="rId38"/>
      <p:italic r:id="rId39"/>
      <p:boldItalic r:id="rId40"/>
    </p:embeddedFont>
    <p:embeddedFont>
      <p:font typeface="Open Sans Medium"/>
      <p:regular r:id="rId41"/>
      <p:bold r:id="rId42"/>
      <p:italic r:id="rId43"/>
      <p:boldItalic r:id="rId44"/>
    </p:embeddedFont>
    <p:embeddedFont>
      <p:font typeface="Encode Sans Black"/>
      <p:bold r:id="rId45"/>
    </p:embeddedFont>
    <p:embeddedFont>
      <p:font typeface="Lexend Deca"/>
      <p:regular r:id="rId46"/>
      <p:bold r:id="rId47"/>
    </p:embeddedFont>
    <p:embeddedFont>
      <p:font typeface="Open Sans"/>
      <p:regular r:id="rId48"/>
      <p:bold r:id="rId49"/>
      <p:italic r:id="rId50"/>
      <p:boldItalic r:id="rId51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6">
          <p15:clr>
            <a:srgbClr val="A4A3A4"/>
          </p15:clr>
        </p15:guide>
      </p15:sldGuideLst>
    </p:ext>
    <p:ext uri="GoogleSlidesCustomDataVersion2">
      <go:slidesCustomData xmlns:go="http://customooxmlschemas.google.com/" r:id="rId52" roundtripDataSignature="AMtx7miSjOzakfXJPpc9MzTYw3C/BpkEQ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CC1CAAB1-5DED-4BA0-B9DA-17503073DC7E}">
  <a:tblStyle styleId="{CC1CAAB1-5DED-4BA0-B9DA-17503073DC7E}" styleName="Table_0">
    <a:wholeTbl>
      <a:tcTxStyle>
        <a:font>
          <a:latin typeface="Arial"/>
          <a:ea typeface="Arial"/>
          <a:cs typeface="Arial"/>
        </a:font>
        <a:srgbClr val="000000"/>
      </a:tcTx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6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Poppins-boldItalic.fntdata"/><Relationship Id="rId42" Type="http://schemas.openxmlformats.org/officeDocument/2006/relationships/font" Target="fonts/OpenSansMedium-bold.fntdata"/><Relationship Id="rId41" Type="http://schemas.openxmlformats.org/officeDocument/2006/relationships/font" Target="fonts/OpenSansMedium-regular.fntdata"/><Relationship Id="rId44" Type="http://schemas.openxmlformats.org/officeDocument/2006/relationships/font" Target="fonts/OpenSansMedium-boldItalic.fntdata"/><Relationship Id="rId43" Type="http://schemas.openxmlformats.org/officeDocument/2006/relationships/font" Target="fonts/OpenSansMedium-italic.fntdata"/><Relationship Id="rId46" Type="http://schemas.openxmlformats.org/officeDocument/2006/relationships/font" Target="fonts/LexendDeca-regular.fntdata"/><Relationship Id="rId45" Type="http://schemas.openxmlformats.org/officeDocument/2006/relationships/font" Target="fonts/EncodeSansBlack-bold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48" Type="http://schemas.openxmlformats.org/officeDocument/2006/relationships/font" Target="fonts/OpenSans-regular.fntdata"/><Relationship Id="rId47" Type="http://schemas.openxmlformats.org/officeDocument/2006/relationships/font" Target="fonts/LexendDeca-bold.fntdata"/><Relationship Id="rId49" Type="http://schemas.openxmlformats.org/officeDocument/2006/relationships/font" Target="fonts/OpenSans-bold.fntdata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font" Target="fonts/EncodeSans-regular.fntdata"/><Relationship Id="rId30" Type="http://schemas.openxmlformats.org/officeDocument/2006/relationships/font" Target="fonts/Roboto-boldItalic.fntdata"/><Relationship Id="rId33" Type="http://schemas.openxmlformats.org/officeDocument/2006/relationships/font" Target="fonts/Inter-regular.fntdata"/><Relationship Id="rId32" Type="http://schemas.openxmlformats.org/officeDocument/2006/relationships/font" Target="fonts/EncodeSans-bold.fntdata"/><Relationship Id="rId35" Type="http://schemas.openxmlformats.org/officeDocument/2006/relationships/font" Target="fonts/Inter-italic.fntdata"/><Relationship Id="rId34" Type="http://schemas.openxmlformats.org/officeDocument/2006/relationships/font" Target="fonts/Inter-bold.fntdata"/><Relationship Id="rId37" Type="http://schemas.openxmlformats.org/officeDocument/2006/relationships/font" Target="fonts/Poppins-regular.fntdata"/><Relationship Id="rId36" Type="http://schemas.openxmlformats.org/officeDocument/2006/relationships/font" Target="fonts/Inter-boldItalic.fntdata"/><Relationship Id="rId39" Type="http://schemas.openxmlformats.org/officeDocument/2006/relationships/font" Target="fonts/Poppins-italic.fntdata"/><Relationship Id="rId38" Type="http://schemas.openxmlformats.org/officeDocument/2006/relationships/font" Target="fonts/Poppins-bold.fntdata"/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font" Target="fonts/Roboto-bold.fntdata"/><Relationship Id="rId27" Type="http://schemas.openxmlformats.org/officeDocument/2006/relationships/font" Target="fonts/Roboto-regular.fntdata"/><Relationship Id="rId29" Type="http://schemas.openxmlformats.org/officeDocument/2006/relationships/font" Target="fonts/Roboto-italic.fntdata"/><Relationship Id="rId51" Type="http://schemas.openxmlformats.org/officeDocument/2006/relationships/font" Target="fonts/OpenSans-boldItalic.fntdata"/><Relationship Id="rId50" Type="http://schemas.openxmlformats.org/officeDocument/2006/relationships/font" Target="fonts/OpenSans-italic.fntdata"/><Relationship Id="rId52" Type="http://customschemas.google.com/relationships/presentationmetadata" Target="metadata"/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2" name="Google Shape;32;p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Min can update this later</a:t>
            </a:r>
            <a:endParaRPr/>
          </a:p>
        </p:txBody>
      </p:sp>
      <p:sp>
        <p:nvSpPr>
          <p:cNvPr id="115" name="Google Shape;115;p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266cf370e59_1_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1" name="Google Shape;121;g266cf370e59_1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27" name="Google Shape;127;p1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3bb940ff044_0_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Google Shape;134;g3bb940ff044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266bc486359_0_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Will walk through overall schedule of the program and topics</a:t>
            </a:r>
            <a:endParaRPr/>
          </a:p>
        </p:txBody>
      </p:sp>
      <p:sp>
        <p:nvSpPr>
          <p:cNvPr id="141" name="Google Shape;141;g266bc486359_0_4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Do we give each of the fellows a bit of time to introduce themselves?</a:t>
            </a:r>
            <a:endParaRPr/>
          </a:p>
        </p:txBody>
      </p:sp>
      <p:sp>
        <p:nvSpPr>
          <p:cNvPr id="147" name="Google Shape;147;p1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g266cf370e59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Do we give each of the fellows a bit of time to introduce themselves?</a:t>
            </a:r>
            <a:endParaRPr/>
          </a:p>
        </p:txBody>
      </p:sp>
      <p:sp>
        <p:nvSpPr>
          <p:cNvPr id="153" name="Google Shape;153;g266cf370e59_0_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266bc486359_0_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59" name="Google Shape;159;g266bc486359_0_7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266bc486359_0_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65" name="Google Shape;165;g266bc486359_0_33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266bc486359_0_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72" name="Google Shape;172;g266bc486359_0_2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8" name="Google Shape;38;p1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266bc486359_0_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78" name="Google Shape;178;g266bc486359_0_7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44" name="Google Shape;44;p1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Min will fix this diagram</a:t>
            </a:r>
            <a:endParaRPr/>
          </a:p>
        </p:txBody>
      </p:sp>
      <p:sp>
        <p:nvSpPr>
          <p:cNvPr id="55" name="Google Shape;55;p1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68" name="Google Shape;68;p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32e319385e5_0_13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4" name="Google Shape;74;g32e319385e5_0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0" name="Google Shape;80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-US"/>
              <a:t>(1) Instructional core: teacher, content, student; their interactions among them. AI has transformed all of them. 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-US"/>
              <a:t>(2) You cannot change one thing without changing others. For example, if we encourage adopting AI to personalized and adaptive learning and multi-tiered peer assistance without building educator and administrators’ capacity to appropriately and effectively use AI</a:t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01" name="Google Shape;101;p1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3bb940ff044_0_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Google Shape;108;g3bb940ff044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Title Slide">
  <p:cSld name="2_Title Slide">
    <p:spTree>
      <p:nvGrpSpPr>
        <p:cNvPr id="10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6"/>
          <p:cNvSpPr txBox="1"/>
          <p:nvPr>
            <p:ph type="title"/>
          </p:nvPr>
        </p:nvSpPr>
        <p:spPr>
          <a:xfrm>
            <a:off x="460375" y="644993"/>
            <a:ext cx="6972300" cy="2641756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300"/>
              </a:buClr>
              <a:buSzPts val="5000"/>
              <a:buFont typeface="Encode Sans Black"/>
              <a:buNone/>
              <a:defRPr b="1" i="0" sz="5000" u="none" cap="none" strike="noStrike">
                <a:solidFill>
                  <a:srgbClr val="191300"/>
                </a:solidFill>
                <a:latin typeface="Encode Sans Black"/>
                <a:ea typeface="Encode Sans Black"/>
                <a:cs typeface="Encode Sans Black"/>
                <a:sym typeface="Encode Sans Black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12" name="Google Shape;12;p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568081" y="3426449"/>
            <a:ext cx="1600200" cy="139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eader + Content">
  <p:cSld name="Header + Content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9"/>
          <p:cNvSpPr txBox="1"/>
          <p:nvPr>
            <p:ph idx="1" type="body"/>
          </p:nvPr>
        </p:nvSpPr>
        <p:spPr>
          <a:xfrm>
            <a:off x="447923" y="1305217"/>
            <a:ext cx="8197114" cy="23659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1000" lvl="0" marL="4572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191300"/>
              </a:buClr>
              <a:buSzPts val="2400"/>
              <a:buFont typeface="Merriweather Sans"/>
              <a:buChar char="&gt;"/>
              <a:defRPr b="1" i="0" sz="2400" u="none" cap="none" strike="noStrike">
                <a:solidFill>
                  <a:srgbClr val="1913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-355600" lvl="1" marL="914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191300"/>
              </a:buClr>
              <a:buSzPts val="2000"/>
              <a:buFont typeface="Arial"/>
              <a:buChar char="–"/>
              <a:defRPr b="1" i="0" sz="2000" u="none" cap="none" strike="noStrike">
                <a:solidFill>
                  <a:srgbClr val="19130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indent="-342900" lvl="2" marL="13716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191300"/>
              </a:buClr>
              <a:buSzPts val="1800"/>
              <a:buFont typeface="Merriweather Sans"/>
              <a:buChar char="&gt;"/>
              <a:defRPr b="1" i="0" sz="1800" u="none" cap="none" strike="noStrike">
                <a:solidFill>
                  <a:srgbClr val="19130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indent="-330200" lvl="3" marL="18288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191300"/>
              </a:buClr>
              <a:buSzPts val="1600"/>
              <a:buFont typeface="Arial"/>
              <a:buChar char="–"/>
              <a:defRPr b="1" i="0" sz="1600" u="none" cap="none" strike="noStrike">
                <a:solidFill>
                  <a:srgbClr val="19130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indent="-317500" lvl="4" marL="2286000" marR="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191300"/>
              </a:buClr>
              <a:buSzPts val="1400"/>
              <a:buFont typeface="Merriweather Sans"/>
              <a:buChar char="&gt;"/>
              <a:defRPr b="1" i="0" sz="1400" u="none" cap="none" strike="noStrike">
                <a:solidFill>
                  <a:srgbClr val="19130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-35560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5" name="Google Shape;15;p9"/>
          <p:cNvSpPr txBox="1"/>
          <p:nvPr>
            <p:ph type="title"/>
          </p:nvPr>
        </p:nvSpPr>
        <p:spPr>
          <a:xfrm>
            <a:off x="447922" y="26385"/>
            <a:ext cx="8197109" cy="99377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ncode Sans Black"/>
              <a:buNone/>
              <a:defRPr b="1" i="0" sz="3000" u="none" cap="none" strike="noStrike">
                <a:solidFill>
                  <a:schemeClr val="dk1"/>
                </a:solidFill>
                <a:latin typeface="Encode Sans Black"/>
                <a:ea typeface="Encode Sans Black"/>
                <a:cs typeface="Encode Sans Black"/>
                <a:sym typeface="Encode Sans Black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16" name="Google Shape;16;p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549031" y="1020608"/>
            <a:ext cx="1103781" cy="963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1 Content">
  <p:cSld name="Title and 1 Content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17"/>
          <p:cNvSpPr txBox="1"/>
          <p:nvPr>
            <p:ph idx="1" type="body"/>
          </p:nvPr>
        </p:nvSpPr>
        <p:spPr>
          <a:xfrm>
            <a:off x="169891" y="899652"/>
            <a:ext cx="8752883" cy="395994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  <a:defRPr b="0" i="0" sz="2700" u="none" cap="none" strike="noStrike">
                <a:solidFill>
                  <a:srgbClr val="0A4E7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9" name="Google Shape;19;p17"/>
          <p:cNvSpPr txBox="1"/>
          <p:nvPr>
            <p:ph type="title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0" name="Google Shape;20;p17"/>
          <p:cNvSpPr txBox="1"/>
          <p:nvPr>
            <p:ph idx="12" type="sldNum"/>
          </p:nvPr>
        </p:nvSpPr>
        <p:spPr>
          <a:xfrm>
            <a:off x="8607973" y="4887311"/>
            <a:ext cx="536027" cy="25618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1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1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1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1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1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1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1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1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1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2 Content">
  <p:cSld name="Title and 2 Content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9"/>
          <p:cNvSpPr txBox="1"/>
          <p:nvPr>
            <p:ph idx="1" type="body"/>
          </p:nvPr>
        </p:nvSpPr>
        <p:spPr>
          <a:xfrm>
            <a:off x="155142" y="811161"/>
            <a:ext cx="4276748" cy="4077930"/>
          </a:xfrm>
          <a:prstGeom prst="rect">
            <a:avLst/>
          </a:prstGeom>
          <a:solidFill>
            <a:schemeClr val="lt1"/>
          </a:solidFill>
          <a:ln cap="flat" cmpd="sng" w="254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A4E7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3" name="Google Shape;23;p19"/>
          <p:cNvSpPr txBox="1"/>
          <p:nvPr>
            <p:ph idx="2" type="body"/>
          </p:nvPr>
        </p:nvSpPr>
        <p:spPr>
          <a:xfrm>
            <a:off x="4649154" y="825909"/>
            <a:ext cx="4339988" cy="4077930"/>
          </a:xfrm>
          <a:prstGeom prst="rect">
            <a:avLst/>
          </a:prstGeom>
          <a:solidFill>
            <a:schemeClr val="lt1"/>
          </a:solidFill>
          <a:ln cap="flat" cmpd="sng" w="254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A4E7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4" name="Google Shape;24;p19"/>
          <p:cNvSpPr txBox="1"/>
          <p:nvPr>
            <p:ph type="title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5" name="Google Shape;25;p19"/>
          <p:cNvSpPr txBox="1"/>
          <p:nvPr>
            <p:ph idx="12" type="sldNum"/>
          </p:nvPr>
        </p:nvSpPr>
        <p:spPr>
          <a:xfrm>
            <a:off x="8607973" y="4887311"/>
            <a:ext cx="536027" cy="25618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22"/>
          <p:cNvSpPr txBox="1"/>
          <p:nvPr>
            <p:ph type="title"/>
          </p:nvPr>
        </p:nvSpPr>
        <p:spPr>
          <a:xfrm>
            <a:off x="667500" y="326100"/>
            <a:ext cx="78090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8" name="Google Shape;28;p22"/>
          <p:cNvSpPr txBox="1"/>
          <p:nvPr>
            <p:ph idx="1" type="body"/>
          </p:nvPr>
        </p:nvSpPr>
        <p:spPr>
          <a:xfrm>
            <a:off x="667500" y="1152475"/>
            <a:ext cx="78090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●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9" name="Google Shape;29;p22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0E2A47"/>
                </a:solidFill>
                <a:latin typeface="Inter"/>
                <a:ea typeface="Inter"/>
                <a:cs typeface="Inter"/>
                <a:sym typeface="Inter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0E2A47"/>
                </a:solidFill>
                <a:latin typeface="Inter"/>
                <a:ea typeface="Inter"/>
                <a:cs typeface="Inter"/>
                <a:sym typeface="Inter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0E2A47"/>
                </a:solidFill>
                <a:latin typeface="Inter"/>
                <a:ea typeface="Inter"/>
                <a:cs typeface="Inter"/>
                <a:sym typeface="Inter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0E2A47"/>
                </a:solidFill>
                <a:latin typeface="Inter"/>
                <a:ea typeface="Inter"/>
                <a:cs typeface="Inter"/>
                <a:sym typeface="Inter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0E2A47"/>
                </a:solidFill>
                <a:latin typeface="Inter"/>
                <a:ea typeface="Inter"/>
                <a:cs typeface="Inter"/>
                <a:sym typeface="Inter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0E2A47"/>
                </a:solidFill>
                <a:latin typeface="Inter"/>
                <a:ea typeface="Inter"/>
                <a:cs typeface="Inter"/>
                <a:sym typeface="Inter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0E2A47"/>
                </a:solidFill>
                <a:latin typeface="Inter"/>
                <a:ea typeface="Inter"/>
                <a:cs typeface="Inter"/>
                <a:sym typeface="Inter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0E2A47"/>
                </a:solidFill>
                <a:latin typeface="Inter"/>
                <a:ea typeface="Inter"/>
                <a:cs typeface="Inter"/>
                <a:sym typeface="Inter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0E2A47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image" Target="../media/image2.png"/><Relationship Id="rId2" Type="http://schemas.openxmlformats.org/officeDocument/2006/relationships/image" Target="../media/image1.png"/><Relationship Id="rId3" Type="http://schemas.openxmlformats.org/officeDocument/2006/relationships/image" Target="../media/image3.png"/><Relationship Id="rId4" Type="http://schemas.openxmlformats.org/officeDocument/2006/relationships/image" Target="../media/image4.jpg"/><Relationship Id="rId10" Type="http://schemas.openxmlformats.org/officeDocument/2006/relationships/theme" Target="../theme/theme1.xml"/><Relationship Id="rId9" Type="http://schemas.openxmlformats.org/officeDocument/2006/relationships/slideLayout" Target="../slideLayouts/slideLayout5.xml"/><Relationship Id="rId5" Type="http://schemas.openxmlformats.org/officeDocument/2006/relationships/slideLayout" Target="../slideLayouts/slideLayout1.xml"/><Relationship Id="rId6" Type="http://schemas.openxmlformats.org/officeDocument/2006/relationships/slideLayout" Target="../slideLayouts/slideLayout2.xml"/><Relationship Id="rId7" Type="http://schemas.openxmlformats.org/officeDocument/2006/relationships/slideLayout" Target="../slideLayouts/slideLayout3.xml"/><Relationship Id="rId8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purple text on a black background&#10;&#10;Description automatically generated" id="6" name="Google Shape;6;p5"/>
          <p:cNvPicPr preferRelativeResize="0"/>
          <p:nvPr/>
        </p:nvPicPr>
        <p:blipFill rotWithShape="1">
          <a:blip r:embed="rId1">
            <a:alphaModFix/>
          </a:blip>
          <a:srcRect b="13468" l="0" r="0" t="0"/>
          <a:stretch/>
        </p:blipFill>
        <p:spPr>
          <a:xfrm>
            <a:off x="2179964" y="4462911"/>
            <a:ext cx="2595310" cy="5406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Blue text on a black background&#10;&#10;Description automatically generated" id="7" name="Google Shape;7;p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41242" y="4509786"/>
            <a:ext cx="1870118" cy="44690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green text on a black background&#10;&#10;Description automatically generated" id="8" name="Google Shape;8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304492" y="4618318"/>
            <a:ext cx="1598266" cy="33837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logo for a university&#10;&#10;Description automatically generated" id="9" name="Google Shape;9;p5"/>
          <p:cNvPicPr preferRelativeResize="0"/>
          <p:nvPr/>
        </p:nvPicPr>
        <p:blipFill rotWithShape="1">
          <a:blip r:embed="rId4">
            <a:alphaModFix/>
          </a:blip>
          <a:srcRect b="41749" l="21010" r="13690" t="45012"/>
          <a:stretch/>
        </p:blipFill>
        <p:spPr>
          <a:xfrm>
            <a:off x="4843878" y="4411141"/>
            <a:ext cx="2392010" cy="627597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5"/>
    <p:sldLayoutId id="2147483650" r:id="rId6"/>
    <p:sldLayoutId id="2147483651" r:id="rId7"/>
    <p:sldLayoutId id="2147483652" r:id="rId8"/>
    <p:sldLayoutId id="2147483653" r:id="rId9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hyperlink" Target="https://tech.ed.gov/ai-future-of-teaching-and-learning/" TargetMode="External"/><Relationship Id="rId4" Type="http://schemas.openxmlformats.org/officeDocument/2006/relationships/hyperlink" Target="https://tech.ed.gov/designing-for-education-with-artificial-intelligence/" TargetMode="External"/><Relationship Id="rId5" Type="http://schemas.openxmlformats.org/officeDocument/2006/relationships/hyperlink" Target="https://ospi.k12.wa.us/sites/default/files/2024-01/human-centered-ai-guidance-k-12-public-schools.pdf" TargetMode="External"/><Relationship Id="rId6" Type="http://schemas.openxmlformats.org/officeDocument/2006/relationships/hyperlink" Target="https://www.cgcs.org/site/default.aspx?PageType=3&amp;DomainID=4&amp;ModuleInstanceID=834&amp;ViewID=6446EE88-D30C-497E-9316-3F8874B3E108&amp;RenderLoc=0&amp;FlexDataID=8775&amp;PageID=1" TargetMode="External"/><Relationship Id="rId7" Type="http://schemas.openxmlformats.org/officeDocument/2006/relationships/hyperlink" Target="https://unesdoc.unesco.org/ark:/48223/pf0000386693" TargetMode="Externa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4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5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hyperlink" Target="https://docs.google.com/forms/d/e/1FAIpQLSfj8k3cvOEzyIUbAkbblgY1CaMmzIQId1fpfepE2crMqptwwA/viewform?usp=header" TargetMode="Externa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3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hyperlink" Target="https://github.com/ISEA-Repositories/cohort-2026" TargetMode="Externa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hyperlink" Target="https://pandas.pydata.org/Pandas_Cheat_Sheet.pdf" TargetMode="External"/><Relationship Id="rId4" Type="http://schemas.openxmlformats.org/officeDocument/2006/relationships/hyperlink" Target="https://jakevdp.github.io/PythonDataScienceHandbook/" TargetMode="External"/><Relationship Id="rId5" Type="http://schemas.openxmlformats.org/officeDocument/2006/relationships/hyperlink" Target="https://colab.research.google.com/" TargetMode="External"/><Relationship Id="rId6" Type="http://schemas.openxmlformats.org/officeDocument/2006/relationships/hyperlink" Target="https://www.statlearning.com/" TargetMode="External"/><Relationship Id="rId7" Type="http://schemas.openxmlformats.org/officeDocument/2006/relationships/hyperlink" Target="https://docs.google.com/forms/d/e/1FAIpQLSdEAMOFvBa__BXeymWEjAqPEGBLe70L0u5twkuAmO40P9XcyA/viewform?usp=header" TargetMode="Externa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6" Type="http://schemas.openxmlformats.org/officeDocument/2006/relationships/image" Target="../media/image5.png"/><Relationship Id="rId7" Type="http://schemas.openxmlformats.org/officeDocument/2006/relationships/image" Target="../media/image10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hyperlink" Target="https://www.colleague.ai/ai-as-a-third-agent-in-the-classroom/" TargetMode="External"/><Relationship Id="rId4" Type="http://schemas.openxmlformats.org/officeDocument/2006/relationships/image" Target="../media/image12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hyperlink" Target="https://www.colleague.ai/colleague-ais-new-year-message-2026/" TargetMode="Externa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1"/>
          <p:cNvSpPr txBox="1"/>
          <p:nvPr>
            <p:ph type="title"/>
          </p:nvPr>
        </p:nvSpPr>
        <p:spPr>
          <a:xfrm>
            <a:off x="460375" y="644993"/>
            <a:ext cx="6972300" cy="2641756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300"/>
              </a:buClr>
              <a:buSzPts val="5000"/>
              <a:buFont typeface="Encode Sans Black"/>
              <a:buNone/>
            </a:pPr>
            <a:r>
              <a:rPr lang="en-US" sz="2800"/>
              <a:t>Overview of AI/ML in Education and ISEA Logistics</a:t>
            </a:r>
            <a:br>
              <a:rPr lang="en-US" sz="2800">
                <a:solidFill>
                  <a:srgbClr val="191300"/>
                </a:solidFill>
              </a:rPr>
            </a:br>
            <a:br>
              <a:rPr lang="en-US" sz="2800">
                <a:solidFill>
                  <a:srgbClr val="191300"/>
                </a:solidFill>
              </a:rPr>
            </a:br>
            <a:r>
              <a:rPr lang="en-US" sz="1800"/>
              <a:t>ISEA Session </a:t>
            </a:r>
            <a:r>
              <a:rPr lang="en-US" sz="1800">
                <a:solidFill>
                  <a:srgbClr val="191300"/>
                </a:solidFill>
              </a:rPr>
              <a:t>1</a:t>
            </a:r>
            <a:endParaRPr sz="1800"/>
          </a:p>
        </p:txBody>
      </p:sp>
      <p:sp>
        <p:nvSpPr>
          <p:cNvPr id="35" name="Google Shape;35;p1"/>
          <p:cNvSpPr txBox="1"/>
          <p:nvPr/>
        </p:nvSpPr>
        <p:spPr>
          <a:xfrm>
            <a:off x="536327" y="3562850"/>
            <a:ext cx="4370700" cy="1354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US" sz="1400" u="none" cap="none" strike="noStrik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rPr>
              <a:t>Min Sun</a:t>
            </a:r>
            <a:r>
              <a:rPr b="1" lang="en-US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rPr>
              <a:t>,</a:t>
            </a:r>
            <a:r>
              <a:rPr b="1" i="0" lang="en-US" sz="1400" u="none" cap="none" strike="noStrik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rPr>
              <a:t> Victor Tian, Lief Esbenshade</a:t>
            </a:r>
            <a:endParaRPr b="1" i="0" sz="1400" u="none" cap="none" strike="noStrike">
              <a:solidFill>
                <a:schemeClr val="dk1"/>
              </a:solidFill>
              <a:latin typeface="Encode Sans"/>
              <a:ea typeface="Encode Sans"/>
              <a:cs typeface="Encode Sans"/>
              <a:sym typeface="Encode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300" u="none" cap="none" strike="noStrik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rPr>
              <a:t>University of Washington</a:t>
            </a:r>
            <a:endParaRPr b="0" i="0" sz="1300" u="none" cap="none" strike="noStrike">
              <a:solidFill>
                <a:schemeClr val="dk1"/>
              </a:solidFill>
              <a:latin typeface="Encode Sans"/>
              <a:ea typeface="Encode Sans"/>
              <a:cs typeface="Encode Sans"/>
              <a:sym typeface="Encode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Encode Sans"/>
              <a:ea typeface="Encode Sans"/>
              <a:cs typeface="Encode Sans"/>
              <a:sym typeface="Encode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300" u="none" cap="none" strike="noStrik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rPr>
              <a:t>01.</a:t>
            </a:r>
            <a:r>
              <a:rPr lang="en-US" sz="1300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rPr>
              <a:t>23</a:t>
            </a:r>
            <a:r>
              <a:rPr b="0" i="0" lang="en-US" sz="1300" u="none" cap="none" strike="noStrik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rPr>
              <a:t>.2026</a:t>
            </a:r>
            <a:endParaRPr b="0" i="0" sz="13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br>
              <a:rPr b="0" i="0" lang="en-US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4"/>
          <p:cNvSpPr txBox="1"/>
          <p:nvPr>
            <p:ph idx="1" type="body"/>
          </p:nvPr>
        </p:nvSpPr>
        <p:spPr>
          <a:xfrm>
            <a:off x="447925" y="1305227"/>
            <a:ext cx="8197200" cy="2877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4572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191300"/>
              </a:buClr>
              <a:buSzPts val="1800"/>
              <a:buFont typeface="Arial"/>
              <a:buChar char="&gt;"/>
            </a:pPr>
            <a:r>
              <a:rPr lang="en-US"/>
              <a:t>Department of Education AI Guidance</a:t>
            </a:r>
            <a:endParaRPr/>
          </a:p>
          <a:p>
            <a:pPr indent="-355600" lvl="1" marL="9144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–"/>
            </a:pPr>
            <a:r>
              <a:rPr lang="en-US" u="sng">
                <a:solidFill>
                  <a:schemeClr val="hlink"/>
                </a:solidFill>
                <a:hlinkClick r:id="rId3"/>
              </a:rPr>
              <a:t>Artificial Intelligence and the Future of Teaching and Learning: Insights and Recommendations</a:t>
            </a:r>
            <a:endParaRPr/>
          </a:p>
          <a:p>
            <a:pPr indent="-355600" lvl="1" marL="9144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–"/>
            </a:pPr>
            <a:r>
              <a:rPr lang="en-US" u="sng">
                <a:solidFill>
                  <a:schemeClr val="hlink"/>
                </a:solidFill>
                <a:hlinkClick r:id="rId4"/>
              </a:rPr>
              <a:t>Designing for Education with Artificial Intelligence: An Essential Guide for Developers</a:t>
            </a:r>
            <a:endParaRPr sz="115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indent="-342900" lvl="0" marL="4572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191300"/>
              </a:buClr>
              <a:buSzPts val="1800"/>
              <a:buFont typeface="Arial"/>
              <a:buChar char="&gt;"/>
            </a:pPr>
            <a:r>
              <a:rPr lang="en-US" sz="1800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5"/>
              </a:rPr>
              <a:t>OSPI’s AI Guideline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342900" lvl="0" marL="4572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191300"/>
              </a:buClr>
              <a:buSzPts val="1800"/>
              <a:buFont typeface="Arial"/>
              <a:buChar char="&gt;"/>
            </a:pPr>
            <a:r>
              <a:rPr lang="en-US" sz="1800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6"/>
              </a:rPr>
              <a:t>Council of the Great City Schools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342900" lvl="0" marL="4572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191300"/>
              </a:buClr>
              <a:buSzPts val="1800"/>
              <a:buFont typeface="Arial"/>
              <a:buChar char="&gt;"/>
            </a:pPr>
            <a:r>
              <a:rPr lang="en-US" sz="1800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7"/>
              </a:rPr>
              <a:t>UNESCO’s AI Guideline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2400"/>
              <a:buNone/>
            </a:pPr>
            <a:r>
              <a:t/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228600" lvl="0" marL="4572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191300"/>
              </a:buClr>
              <a:buSzPts val="2400"/>
              <a:buFont typeface="Merriweather Sans"/>
              <a:buNone/>
            </a:pPr>
            <a:r>
              <a:t/>
            </a:r>
            <a:endParaRPr/>
          </a:p>
        </p:txBody>
      </p:sp>
      <p:sp>
        <p:nvSpPr>
          <p:cNvPr id="118" name="Google Shape;118;p4"/>
          <p:cNvSpPr txBox="1"/>
          <p:nvPr>
            <p:ph type="title"/>
          </p:nvPr>
        </p:nvSpPr>
        <p:spPr>
          <a:xfrm>
            <a:off x="447922" y="26385"/>
            <a:ext cx="8197109" cy="99377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ncode Sans Black"/>
              <a:buNone/>
            </a:pPr>
            <a:r>
              <a:rPr lang="en-US" sz="2500"/>
              <a:t>AI in Education Policy and Guidelines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266cf370e59_1_5"/>
          <p:cNvSpPr txBox="1"/>
          <p:nvPr>
            <p:ph idx="1" type="body"/>
          </p:nvPr>
        </p:nvSpPr>
        <p:spPr>
          <a:xfrm>
            <a:off x="447923" y="1305217"/>
            <a:ext cx="8197200" cy="2365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9250" lvl="0" marL="45720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1900"/>
              <a:buAutoNum type="arabicPeriod"/>
            </a:pPr>
            <a:r>
              <a:rPr lang="en-US" sz="1900"/>
              <a:t>Stimulate your interests in the intersection of AI/ML, data science, software engineering, and education.</a:t>
            </a:r>
            <a:endParaRPr sz="1900"/>
          </a:p>
          <a:p>
            <a:pPr indent="-3492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AutoNum type="arabicPeriod"/>
            </a:pPr>
            <a:r>
              <a:rPr lang="en-US" sz="1900"/>
              <a:t>Introduce use cases and develop fellows’ ability to apply technical skills to solve educational problems. </a:t>
            </a:r>
            <a:endParaRPr sz="1900"/>
          </a:p>
          <a:p>
            <a:pPr indent="-3492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AutoNum type="arabicPeriod"/>
            </a:pPr>
            <a:r>
              <a:rPr lang="en-US" sz="1900"/>
              <a:t>Develop fellows’ critical thinking and creativity. </a:t>
            </a:r>
            <a:endParaRPr sz="1900"/>
          </a:p>
          <a:p>
            <a:pPr indent="-3492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AutoNum type="arabicPeriod"/>
            </a:pPr>
            <a:r>
              <a:rPr lang="en-US" sz="1900"/>
              <a:t>Co-construct knowledge and learning among ISEA fellows and instructors.</a:t>
            </a:r>
            <a:endParaRPr sz="1900"/>
          </a:p>
        </p:txBody>
      </p:sp>
      <p:sp>
        <p:nvSpPr>
          <p:cNvPr id="124" name="Google Shape;124;g266cf370e59_1_5"/>
          <p:cNvSpPr txBox="1"/>
          <p:nvPr>
            <p:ph type="title"/>
          </p:nvPr>
        </p:nvSpPr>
        <p:spPr>
          <a:xfrm>
            <a:off x="447922" y="26385"/>
            <a:ext cx="8197200" cy="9939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US"/>
              <a:t>Goals Of ISEA Web Sessions</a:t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18"/>
          <p:cNvSpPr txBox="1"/>
          <p:nvPr>
            <p:ph idx="1" type="body"/>
          </p:nvPr>
        </p:nvSpPr>
        <p:spPr>
          <a:xfrm>
            <a:off x="447925" y="1143850"/>
            <a:ext cx="3304200" cy="3183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81000" lvl="0" marL="4572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191300"/>
              </a:buClr>
              <a:buSzPts val="2400"/>
              <a:buFont typeface="Arial"/>
              <a:buChar char="&gt;"/>
            </a:pPr>
            <a:r>
              <a:rPr b="0" i="0" lang="en-US" sz="1500" u="none" strike="noStrike">
                <a:solidFill>
                  <a:srgbClr val="262626"/>
                </a:solidFill>
                <a:latin typeface="Open Sans"/>
                <a:ea typeface="Open Sans"/>
                <a:cs typeface="Open Sans"/>
                <a:sym typeface="Open Sans"/>
              </a:rPr>
              <a:t>The human-centered partnership model</a:t>
            </a:r>
            <a:r>
              <a:rPr b="0" i="0" lang="en-US" sz="1500" u="none" strike="noStrike">
                <a:solidFill>
                  <a:srgbClr val="262626"/>
                </a:solidFill>
              </a:rPr>
              <a:t>:</a:t>
            </a:r>
            <a:r>
              <a:rPr b="0" lang="en-US" sz="1500">
                <a:solidFill>
                  <a:srgbClr val="262626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b="0" i="0" lang="en-US" sz="1500" u="none" strike="noStrike">
                <a:solidFill>
                  <a:srgbClr val="262626"/>
                </a:solidFill>
                <a:latin typeface="Open Sans"/>
                <a:ea typeface="Open Sans"/>
                <a:cs typeface="Open Sans"/>
                <a:sym typeface="Open Sans"/>
              </a:rPr>
              <a:t>people, computer, and domain knowledge interact at every stage of data pipeline to enhance learning opportunity, human decision-making efficiency, and organization performance, and system-level equity.</a:t>
            </a:r>
            <a:br>
              <a:rPr lang="en-US" sz="2400">
                <a:latin typeface="Open Sans"/>
                <a:ea typeface="Open Sans"/>
                <a:cs typeface="Open Sans"/>
                <a:sym typeface="Open Sans"/>
              </a:rPr>
            </a:br>
            <a:endParaRPr sz="24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228600" lvl="0" marL="4572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191300"/>
              </a:buClr>
              <a:buSzPts val="2400"/>
              <a:buFont typeface="Merriweather Sans"/>
              <a:buNone/>
            </a:pPr>
            <a:r>
              <a:t/>
            </a:r>
            <a:endParaRPr/>
          </a:p>
        </p:txBody>
      </p:sp>
      <p:sp>
        <p:nvSpPr>
          <p:cNvPr id="130" name="Google Shape;130;p18"/>
          <p:cNvSpPr txBox="1"/>
          <p:nvPr>
            <p:ph type="title"/>
          </p:nvPr>
        </p:nvSpPr>
        <p:spPr>
          <a:xfrm>
            <a:off x="447924" y="26375"/>
            <a:ext cx="4489200" cy="9939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ncode Sans Black"/>
              <a:buNone/>
            </a:pPr>
            <a:r>
              <a:rPr b="1" lang="en-US" sz="2000">
                <a:solidFill>
                  <a:srgbClr val="262626"/>
                </a:solidFill>
                <a:latin typeface="Encode Sans"/>
                <a:ea typeface="Encode Sans"/>
                <a:cs typeface="Encode Sans"/>
                <a:sym typeface="Encode Sans"/>
              </a:rPr>
              <a:t>A Human-Centered </a:t>
            </a:r>
            <a:r>
              <a:rPr lang="en-US" sz="2000">
                <a:solidFill>
                  <a:srgbClr val="262626"/>
                </a:solidFill>
                <a:latin typeface="Encode Sans"/>
                <a:ea typeface="Encode Sans"/>
                <a:cs typeface="Encode Sans"/>
                <a:sym typeface="Encode Sans"/>
              </a:rPr>
              <a:t>P</a:t>
            </a:r>
            <a:r>
              <a:rPr b="1" lang="en-US" sz="2000">
                <a:solidFill>
                  <a:srgbClr val="262626"/>
                </a:solidFill>
                <a:latin typeface="Encode Sans"/>
                <a:ea typeface="Encode Sans"/>
                <a:cs typeface="Encode Sans"/>
                <a:sym typeface="Encode Sans"/>
              </a:rPr>
              <a:t>artnership </a:t>
            </a:r>
            <a:r>
              <a:rPr lang="en-US" sz="2000">
                <a:solidFill>
                  <a:srgbClr val="262626"/>
                </a:solidFill>
                <a:latin typeface="Encode Sans"/>
                <a:ea typeface="Encode Sans"/>
                <a:cs typeface="Encode Sans"/>
                <a:sym typeface="Encode Sans"/>
              </a:rPr>
              <a:t>M</a:t>
            </a:r>
            <a:r>
              <a:rPr b="1" lang="en-US" sz="2000">
                <a:solidFill>
                  <a:srgbClr val="262626"/>
                </a:solidFill>
                <a:latin typeface="Encode Sans"/>
                <a:ea typeface="Encode Sans"/>
                <a:cs typeface="Encode Sans"/>
                <a:sym typeface="Encode Sans"/>
              </a:rPr>
              <a:t>odel of Education Data Science</a:t>
            </a:r>
            <a:endParaRPr sz="2000"/>
          </a:p>
        </p:txBody>
      </p:sp>
      <p:pic>
        <p:nvPicPr>
          <p:cNvPr id="131" name="Google Shape;131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36458" y="0"/>
            <a:ext cx="4143934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3bb940ff044_0_6"/>
          <p:cNvSpPr txBox="1"/>
          <p:nvPr>
            <p:ph idx="1" type="body"/>
          </p:nvPr>
        </p:nvSpPr>
        <p:spPr>
          <a:xfrm>
            <a:off x="447923" y="1305217"/>
            <a:ext cx="8197200" cy="2365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48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7" name="Google Shape;137;g3bb940ff044_0_6"/>
          <p:cNvSpPr txBox="1"/>
          <p:nvPr>
            <p:ph type="title"/>
          </p:nvPr>
        </p:nvSpPr>
        <p:spPr>
          <a:xfrm>
            <a:off x="447922" y="26385"/>
            <a:ext cx="8197200" cy="9939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38" name="Google Shape;138;g3bb940ff044_0_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1975" y="93550"/>
            <a:ext cx="8543151" cy="4246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266bc486359_0_46"/>
          <p:cNvSpPr txBox="1"/>
          <p:nvPr>
            <p:ph type="title"/>
          </p:nvPr>
        </p:nvSpPr>
        <p:spPr>
          <a:xfrm>
            <a:off x="447922" y="-271357"/>
            <a:ext cx="8197200" cy="9939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ncode Sans Black"/>
              <a:buNone/>
            </a:pPr>
            <a:r>
              <a:rPr lang="en-US"/>
              <a:t>Session Overview</a:t>
            </a:r>
            <a:endParaRPr/>
          </a:p>
        </p:txBody>
      </p:sp>
      <p:graphicFrame>
        <p:nvGraphicFramePr>
          <p:cNvPr id="144" name="Google Shape;144;g266bc486359_0_46"/>
          <p:cNvGraphicFramePr/>
          <p:nvPr/>
        </p:nvGraphicFramePr>
        <p:xfrm>
          <a:off x="1777250" y="7591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{CC1CAAB1-5DED-4BA0-B9DA-17503073DC7E}</a:tableStyleId>
              </a:tblPr>
              <a:tblGrid>
                <a:gridCol w="751750"/>
                <a:gridCol w="937125"/>
                <a:gridCol w="5429600"/>
              </a:tblGrid>
              <a:tr h="20140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9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Week</a:t>
                      </a:r>
                      <a:endParaRPr b="1" sz="9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9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Session Date</a:t>
                      </a:r>
                      <a:endParaRPr b="1" sz="9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9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Topic</a:t>
                      </a:r>
                      <a:endParaRPr b="1" sz="9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noFill/>
                  </a:tcPr>
                </a:tc>
              </a:tr>
              <a:tr h="20140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1</a:t>
                      </a:r>
                      <a:endParaRPr sz="9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9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1/23/26</a:t>
                      </a:r>
                      <a:endParaRPr b="1" sz="9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Human Centered AI Partnership in Education Data Science</a:t>
                      </a:r>
                      <a:endParaRPr sz="9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noFill/>
                  </a:tcPr>
                </a:tc>
              </a:tr>
              <a:tr h="20140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2</a:t>
                      </a:r>
                      <a:endParaRPr sz="9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9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1/30/26</a:t>
                      </a:r>
                      <a:endParaRPr b="1" sz="9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Teaching and Learning Theories</a:t>
                      </a:r>
                      <a:endParaRPr sz="9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noFill/>
                  </a:tcPr>
                </a:tc>
              </a:tr>
              <a:tr h="20140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3</a:t>
                      </a:r>
                      <a:endParaRPr sz="9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9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2/6/26</a:t>
                      </a:r>
                      <a:endParaRPr b="1" sz="9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Software for Educational Data Mining I</a:t>
                      </a:r>
                      <a:endParaRPr sz="9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noFill/>
                  </a:tcPr>
                </a:tc>
              </a:tr>
              <a:tr h="20140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4</a:t>
                      </a:r>
                      <a:endParaRPr sz="9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9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2/13/26</a:t>
                      </a:r>
                      <a:endParaRPr b="1" sz="9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Software for Educational Data Mining II</a:t>
                      </a:r>
                      <a:endParaRPr sz="9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noFill/>
                  </a:tcPr>
                </a:tc>
              </a:tr>
              <a:tr h="20140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5</a:t>
                      </a:r>
                      <a:endParaRPr sz="9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9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2/20/26</a:t>
                      </a:r>
                      <a:endParaRPr b="1" sz="9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AI Data Science Project</a:t>
                      </a:r>
                      <a:endParaRPr sz="9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noFill/>
                  </a:tcPr>
                </a:tc>
              </a:tr>
              <a:tr h="20140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6</a:t>
                      </a:r>
                      <a:endParaRPr sz="9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9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2/27/26</a:t>
                      </a:r>
                      <a:endParaRPr b="1" sz="9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Machine Learning I - fundamentals</a:t>
                      </a:r>
                      <a:endParaRPr sz="9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noFill/>
                  </a:tcPr>
                </a:tc>
              </a:tr>
              <a:tr h="20140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7</a:t>
                      </a:r>
                      <a:endParaRPr sz="9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9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3/6/26</a:t>
                      </a:r>
                      <a:endParaRPr b="1" sz="9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Machine Learning II - what is an LLM and how to call one</a:t>
                      </a:r>
                      <a:endParaRPr sz="9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noFill/>
                  </a:tcPr>
                </a:tc>
              </a:tr>
              <a:tr h="20140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8</a:t>
                      </a:r>
                      <a:endParaRPr sz="9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9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3/13/26</a:t>
                      </a:r>
                      <a:endParaRPr b="1" sz="9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Text Analysis - modeling and classification</a:t>
                      </a:r>
                      <a:endParaRPr sz="9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noFill/>
                  </a:tcPr>
                </a:tc>
              </a:tr>
              <a:tr h="20140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9</a:t>
                      </a:r>
                      <a:endParaRPr sz="9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9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3/20/26</a:t>
                      </a:r>
                      <a:endParaRPr b="1" sz="9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Causal Inference/Evaluation - A/B testing and RCTs</a:t>
                      </a:r>
                      <a:endParaRPr sz="9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noFill/>
                  </a:tcPr>
                </a:tc>
              </a:tr>
              <a:tr h="20140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9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-</a:t>
                      </a:r>
                      <a:endParaRPr b="1" sz="9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9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3/27/26</a:t>
                      </a:r>
                      <a:endParaRPr b="1" sz="9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9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BREAK (UW Spring Break 3/21 - 3/29)</a:t>
                      </a:r>
                      <a:endParaRPr b="1" sz="9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noFill/>
                  </a:tcPr>
                </a:tc>
              </a:tr>
              <a:tr h="20140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10</a:t>
                      </a:r>
                      <a:endParaRPr sz="9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9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4/3/26</a:t>
                      </a:r>
                      <a:endParaRPr b="1" sz="9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Multimodal Data Analysis</a:t>
                      </a:r>
                      <a:endParaRPr sz="9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noFill/>
                  </a:tcPr>
                </a:tc>
              </a:tr>
              <a:tr h="20140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11</a:t>
                      </a:r>
                      <a:endParaRPr sz="9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9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4/10/26</a:t>
                      </a:r>
                      <a:endParaRPr b="1" sz="9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Evaluating AI Powered Ed-Tech Tools</a:t>
                      </a:r>
                      <a:endParaRPr sz="9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noFill/>
                  </a:tcPr>
                </a:tc>
              </a:tr>
              <a:tr h="20140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12</a:t>
                      </a:r>
                      <a:endParaRPr sz="9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9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4/17/26</a:t>
                      </a:r>
                      <a:endParaRPr b="1" sz="9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Economic Evaluation &amp; Cost Analysis</a:t>
                      </a:r>
                      <a:endParaRPr sz="9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noFill/>
                  </a:tcPr>
                </a:tc>
              </a:tr>
              <a:tr h="20140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13</a:t>
                      </a:r>
                      <a:endParaRPr sz="9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9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4/24/26</a:t>
                      </a:r>
                      <a:endParaRPr b="1" sz="9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/>
                        <a:t>Reproducible Pipeline for Large-scale Data Analysis</a:t>
                      </a:r>
                      <a:endParaRPr sz="8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noFill/>
                  </a:tcPr>
                </a:tc>
              </a:tr>
              <a:tr h="20140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14</a:t>
                      </a:r>
                      <a:endParaRPr sz="9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9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5/1/26</a:t>
                      </a:r>
                      <a:endParaRPr b="1" sz="9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Data ethics and professionalism</a:t>
                      </a:r>
                      <a:endParaRPr sz="9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noFill/>
                  </a:tcPr>
                </a:tc>
              </a:tr>
              <a:tr h="20140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15</a:t>
                      </a:r>
                      <a:endParaRPr sz="9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9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5/8/26</a:t>
                      </a:r>
                      <a:endParaRPr b="1" sz="9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Hackweek project team walkthrough</a:t>
                      </a:r>
                      <a:endParaRPr sz="9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noFill/>
                  </a:tcPr>
                </a:tc>
              </a:tr>
              <a:tr h="20140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9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HACKWEEK</a:t>
                      </a:r>
                      <a:endParaRPr b="1" sz="9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9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6/22/26</a:t>
                      </a:r>
                      <a:endParaRPr b="1" sz="9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9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HACKWEEK 6/22 - 6/26 (Tentative)</a:t>
                      </a:r>
                      <a:endParaRPr b="1" sz="9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11"/>
          <p:cNvSpPr txBox="1"/>
          <p:nvPr>
            <p:ph type="title"/>
          </p:nvPr>
        </p:nvSpPr>
        <p:spPr>
          <a:xfrm>
            <a:off x="447922" y="26385"/>
            <a:ext cx="8197109" cy="99377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ncode Sans Black"/>
              <a:buNone/>
            </a:pPr>
            <a:r>
              <a:rPr lang="en-US"/>
              <a:t>Educational Data Science and AI Training</a:t>
            </a:r>
            <a:endParaRPr/>
          </a:p>
        </p:txBody>
      </p:sp>
      <p:sp>
        <p:nvSpPr>
          <p:cNvPr id="150" name="Google Shape;150;p11"/>
          <p:cNvSpPr txBox="1"/>
          <p:nvPr/>
        </p:nvSpPr>
        <p:spPr>
          <a:xfrm>
            <a:off x="617699" y="1154872"/>
            <a:ext cx="7908600" cy="255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302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Font typeface="Open Sans"/>
              <a:buChar char="●"/>
            </a:pPr>
            <a:r>
              <a:rPr b="0" i="0" lang="en-US" sz="16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For the </a:t>
            </a:r>
            <a:r>
              <a:rPr lang="en-US" sz="1600">
                <a:latin typeface="Open Sans"/>
                <a:ea typeface="Open Sans"/>
                <a:cs typeface="Open Sans"/>
                <a:sym typeface="Open Sans"/>
              </a:rPr>
              <a:t>third</a:t>
            </a:r>
            <a:r>
              <a:rPr b="0" i="0" lang="en-US" sz="16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cohort, ISEA attracted</a:t>
            </a:r>
            <a:r>
              <a:rPr b="1" i="0" lang="en-US" sz="16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well-qualified applicants across four sectors: Higher education, non-profit think tanks</a:t>
            </a:r>
            <a:r>
              <a:rPr b="1" i="0" lang="en-US" sz="16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and </a:t>
            </a:r>
            <a:r>
              <a:rPr b="1" i="0" lang="en-US" sz="16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research institutions, K-12 district and state agencies, and EdTech industries. </a:t>
            </a:r>
            <a:endParaRPr b="1" i="0" sz="1600" u="none" cap="none" strike="noStrik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302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Font typeface="Open Sans"/>
              <a:buChar char="●"/>
            </a:pPr>
            <a:r>
              <a:rPr lang="en-US" sz="1600">
                <a:latin typeface="Open Sans"/>
                <a:ea typeface="Open Sans"/>
                <a:cs typeface="Open Sans"/>
                <a:sym typeface="Open Sans"/>
              </a:rPr>
              <a:t>We extended invitations to 10 candidates from previous cohorts</a:t>
            </a:r>
            <a:endParaRPr sz="1600">
              <a:latin typeface="Open Sans"/>
              <a:ea typeface="Open Sans"/>
              <a:cs typeface="Open Sans"/>
              <a:sym typeface="Open Sans"/>
            </a:endParaRPr>
          </a:p>
          <a:p>
            <a:pPr indent="-3302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Font typeface="Open Sans"/>
              <a:buChar char="●"/>
            </a:pPr>
            <a:r>
              <a:rPr lang="en-US" sz="1600">
                <a:latin typeface="Open Sans"/>
                <a:ea typeface="Open Sans"/>
                <a:cs typeface="Open Sans"/>
                <a:sym typeface="Open Sans"/>
              </a:rPr>
              <a:t>Final cohort: Graduate Students (5 candidates), School District/Public Sector (6 candidates), EdTech Industry (5 candidates), Ed Research Org (4 candidates).</a:t>
            </a:r>
            <a:endParaRPr sz="1600"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266cf370e59_0_1"/>
          <p:cNvSpPr txBox="1"/>
          <p:nvPr>
            <p:ph idx="1" type="body"/>
          </p:nvPr>
        </p:nvSpPr>
        <p:spPr>
          <a:xfrm>
            <a:off x="447925" y="1305227"/>
            <a:ext cx="8197200" cy="29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4572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191300"/>
              </a:buClr>
              <a:buSzPts val="1800"/>
              <a:buFont typeface="Open Sans"/>
              <a:buChar char="&gt;"/>
            </a:pPr>
            <a:r>
              <a:rPr b="0" lang="en-US" sz="1800"/>
              <a:t>If you haven’t done so already, please share your name, organization, role, and your learning interests in data science in education in the </a:t>
            </a:r>
            <a:r>
              <a:rPr lang="en-US" sz="1800"/>
              <a:t>Slack </a:t>
            </a:r>
            <a:r>
              <a:rPr b="0" lang="en-US" sz="1800"/>
              <a:t>space</a:t>
            </a:r>
            <a:endParaRPr b="0" sz="1800"/>
          </a:p>
          <a:p>
            <a:pPr indent="0" lvl="0" marL="4572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2400"/>
              <a:buNone/>
            </a:pPr>
            <a:r>
              <a:t/>
            </a:r>
            <a:endParaRPr b="0" sz="1800"/>
          </a:p>
          <a:p>
            <a:pPr indent="-342900" lvl="0" marL="4572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1800"/>
              <a:buFont typeface="Open Sans"/>
              <a:buChar char="&gt;"/>
            </a:pPr>
            <a:r>
              <a:rPr lang="en-US" sz="1800"/>
              <a:t>A small group activity (5 mins) </a:t>
            </a:r>
            <a:endParaRPr/>
          </a:p>
          <a:p>
            <a:pPr indent="-317500" lvl="1" marL="91440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1400"/>
              <a:buFont typeface="Open Sans"/>
              <a:buChar char="&gt;"/>
            </a:pPr>
            <a:r>
              <a:rPr b="0" lang="en-US" sz="1400"/>
              <a:t>Introduce yourself</a:t>
            </a:r>
            <a:endParaRPr b="0" sz="1400"/>
          </a:p>
          <a:p>
            <a:pPr indent="-317500" lvl="1" marL="91440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1400"/>
              <a:buFont typeface="Open Sans"/>
              <a:buChar char="&gt;"/>
            </a:pPr>
            <a:r>
              <a:rPr b="0" lang="en-US" sz="1400"/>
              <a:t>What drove you to ISEA?</a:t>
            </a:r>
            <a:endParaRPr b="0" sz="1400"/>
          </a:p>
          <a:p>
            <a:pPr indent="-317500" lvl="1" marL="91440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1400"/>
              <a:buFont typeface="Open Sans"/>
              <a:buChar char="&gt;"/>
            </a:pPr>
            <a:r>
              <a:rPr b="0" lang="en-US" sz="1400"/>
              <a:t>How do you think about the human-centered data science cycle, and how might you use some of the concepts to inform your work?</a:t>
            </a:r>
            <a:endParaRPr b="0" sz="1400"/>
          </a:p>
          <a:p>
            <a:pPr indent="-228600" lvl="1" marL="91440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1800"/>
              <a:buFont typeface="Arial"/>
              <a:buNone/>
            </a:pPr>
            <a:r>
              <a:t/>
            </a:r>
            <a:endParaRPr b="0" sz="1400"/>
          </a:p>
          <a:p>
            <a:pPr indent="-228600" lvl="0" marL="4572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191300"/>
              </a:buClr>
              <a:buSzPts val="2400"/>
              <a:buFont typeface="Merriweather Sans"/>
              <a:buNone/>
            </a:pPr>
            <a:r>
              <a:t/>
            </a:r>
            <a:endParaRPr b="0"/>
          </a:p>
        </p:txBody>
      </p:sp>
      <p:sp>
        <p:nvSpPr>
          <p:cNvPr id="156" name="Google Shape;156;g266cf370e59_0_1"/>
          <p:cNvSpPr txBox="1"/>
          <p:nvPr>
            <p:ph type="title"/>
          </p:nvPr>
        </p:nvSpPr>
        <p:spPr>
          <a:xfrm>
            <a:off x="447922" y="26385"/>
            <a:ext cx="8197200" cy="9939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ncode Sans Black"/>
              <a:buNone/>
            </a:pPr>
            <a:r>
              <a:rPr lang="en-US"/>
              <a:t>Fellow Introduction and Break</a:t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266bc486359_0_74"/>
          <p:cNvSpPr txBox="1"/>
          <p:nvPr>
            <p:ph idx="1" type="body"/>
          </p:nvPr>
        </p:nvSpPr>
        <p:spPr>
          <a:xfrm>
            <a:off x="447923" y="1305217"/>
            <a:ext cx="8197200" cy="2365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191300"/>
              </a:buClr>
              <a:buSzPts val="1800"/>
              <a:buNone/>
            </a:pPr>
            <a:r>
              <a:rPr b="0" lang="en-US" sz="1800" u="sng">
                <a:solidFill>
                  <a:schemeClr val="hlink"/>
                </a:solidFill>
                <a:hlinkClick r:id="rId3"/>
              </a:rPr>
              <a:t>Use this Link</a:t>
            </a:r>
            <a:r>
              <a:rPr b="0" lang="en-US" sz="1800"/>
              <a:t>:</a:t>
            </a:r>
            <a:endParaRPr b="0"/>
          </a:p>
          <a:p>
            <a:pPr indent="-304800" lvl="0" marL="6858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191300"/>
              </a:buClr>
              <a:buSzPts val="1800"/>
              <a:buFont typeface="Arial"/>
              <a:buNone/>
            </a:pPr>
            <a:r>
              <a:t/>
            </a:r>
            <a:endParaRPr b="0" sz="1800"/>
          </a:p>
          <a:p>
            <a:pPr indent="-419100" lvl="0" marL="6858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191300"/>
              </a:buClr>
              <a:buSzPts val="1800"/>
              <a:buFont typeface="Open Sans"/>
              <a:buAutoNum type="arabicPeriod"/>
            </a:pPr>
            <a:r>
              <a:rPr b="0" lang="en-US" sz="1800"/>
              <a:t>Which are the three topics you are most excited about?</a:t>
            </a:r>
            <a:endParaRPr b="0" sz="1800"/>
          </a:p>
          <a:p>
            <a:pPr indent="-419100" lvl="0" marL="6858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191300"/>
              </a:buClr>
              <a:buSzPts val="1800"/>
              <a:buFont typeface="Open Sans"/>
              <a:buAutoNum type="arabicPeriod"/>
            </a:pPr>
            <a:r>
              <a:rPr b="0" lang="en-US" sz="1800"/>
              <a:t>Which are the three topics that are most relevant to your work?</a:t>
            </a:r>
            <a:endParaRPr b="0" sz="1800"/>
          </a:p>
          <a:p>
            <a:pPr indent="-419100" lvl="0" marL="6858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191300"/>
              </a:buClr>
              <a:buSzPts val="1800"/>
              <a:buFont typeface="Open Sans"/>
              <a:buAutoNum type="arabicPeriod"/>
            </a:pPr>
            <a:r>
              <a:rPr b="0" lang="en-US" sz="1800"/>
              <a:t>Any other topics of interests you wish to discuss?</a:t>
            </a:r>
            <a:endParaRPr b="0" sz="1800"/>
          </a:p>
          <a:p>
            <a:pPr indent="-419100" lvl="0" marL="6858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191300"/>
              </a:buClr>
              <a:buSzPts val="1800"/>
              <a:buFont typeface="Open Sans"/>
              <a:buAutoNum type="arabicPeriod"/>
            </a:pPr>
            <a:r>
              <a:rPr b="0" lang="en-US" sz="1800"/>
              <a:t>Any recommendations /expectations on teaching styles and methods?</a:t>
            </a:r>
            <a:endParaRPr b="0" sz="1800"/>
          </a:p>
        </p:txBody>
      </p:sp>
      <p:sp>
        <p:nvSpPr>
          <p:cNvPr id="162" name="Google Shape;162;g266bc486359_0_74"/>
          <p:cNvSpPr txBox="1"/>
          <p:nvPr>
            <p:ph type="title"/>
          </p:nvPr>
        </p:nvSpPr>
        <p:spPr>
          <a:xfrm>
            <a:off x="447922" y="26385"/>
            <a:ext cx="8197200" cy="9939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ncode Sans Black"/>
              <a:buNone/>
            </a:pPr>
            <a:r>
              <a:rPr lang="en-US"/>
              <a:t>Individual Think and Share </a:t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266bc486359_0_33"/>
          <p:cNvSpPr txBox="1"/>
          <p:nvPr>
            <p:ph type="title"/>
          </p:nvPr>
        </p:nvSpPr>
        <p:spPr>
          <a:xfrm>
            <a:off x="447922" y="26385"/>
            <a:ext cx="8197200" cy="9939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ncode Sans Black"/>
              <a:buNone/>
            </a:pPr>
            <a:r>
              <a:rPr lang="en-US"/>
              <a:t>Hackweek</a:t>
            </a:r>
            <a:endParaRPr/>
          </a:p>
        </p:txBody>
      </p:sp>
      <p:sp>
        <p:nvSpPr>
          <p:cNvPr id="168" name="Google Shape;168;g266bc486359_0_33"/>
          <p:cNvSpPr txBox="1"/>
          <p:nvPr>
            <p:ph idx="1" type="body"/>
          </p:nvPr>
        </p:nvSpPr>
        <p:spPr>
          <a:xfrm>
            <a:off x="447925" y="1305225"/>
            <a:ext cx="3598200" cy="281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4572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191300"/>
              </a:buClr>
              <a:buSzPts val="1800"/>
              <a:buFont typeface="Open Sans"/>
              <a:buChar char="&gt;"/>
            </a:pPr>
            <a:r>
              <a:rPr b="0" lang="en-US" sz="1800"/>
              <a:t>Week of </a:t>
            </a:r>
            <a:r>
              <a:rPr lang="en-US" sz="1800">
                <a:extLst>
                  <a:ext uri="http://customooxmlschemas.google.com/">
                    <go:slidesCustomData xmlns:go="http://customooxmlschemas.google.com/" textRoundtripDataId="1"/>
                  </a:ext>
                </a:extLst>
              </a:rPr>
              <a:t>June 22-2</a:t>
            </a:r>
            <a:r>
              <a:rPr lang="en-US" sz="1800"/>
              <a:t>6</a:t>
            </a:r>
            <a:r>
              <a:rPr b="0" lang="en-US" sz="1800"/>
              <a:t> on the University of Washington campus in Seattle</a:t>
            </a:r>
            <a:endParaRPr b="0" sz="1800"/>
          </a:p>
          <a:p>
            <a:pPr indent="0" lvl="0" marL="4572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2400"/>
              <a:buNone/>
            </a:pPr>
            <a:r>
              <a:t/>
            </a:r>
            <a:endParaRPr b="0" sz="1800"/>
          </a:p>
          <a:p>
            <a:pPr indent="-342900" lvl="0" marL="4572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1800"/>
              <a:buFont typeface="Open Sans"/>
              <a:buChar char="&gt;"/>
            </a:pPr>
            <a:r>
              <a:rPr b="0" lang="en-US" sz="1800"/>
              <a:t>We will share additional details as they’re finalized</a:t>
            </a:r>
            <a:endParaRPr b="0" sz="1800"/>
          </a:p>
          <a:p>
            <a:pPr indent="-228600" lvl="0" marL="4572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191300"/>
              </a:buClr>
              <a:buSzPts val="2400"/>
              <a:buFont typeface="Merriweather Sans"/>
              <a:buNone/>
            </a:pPr>
            <a:r>
              <a:t/>
            </a:r>
            <a:endParaRPr b="0"/>
          </a:p>
        </p:txBody>
      </p:sp>
      <p:pic>
        <p:nvPicPr>
          <p:cNvPr id="169" name="Google Shape;169;g266bc486359_0_3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215778" y="1315975"/>
            <a:ext cx="4392400" cy="251155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266bc486359_0_27"/>
          <p:cNvSpPr txBox="1"/>
          <p:nvPr>
            <p:ph type="title"/>
          </p:nvPr>
        </p:nvSpPr>
        <p:spPr>
          <a:xfrm>
            <a:off x="447922" y="26385"/>
            <a:ext cx="8197200" cy="9939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ncode Sans Black"/>
              <a:buNone/>
            </a:pPr>
            <a:r>
              <a:rPr lang="en-US"/>
              <a:t>Resources</a:t>
            </a:r>
            <a:endParaRPr/>
          </a:p>
        </p:txBody>
      </p:sp>
      <p:sp>
        <p:nvSpPr>
          <p:cNvPr id="175" name="Google Shape;175;g266bc486359_0_27"/>
          <p:cNvSpPr txBox="1"/>
          <p:nvPr>
            <p:ph idx="1" type="body"/>
          </p:nvPr>
        </p:nvSpPr>
        <p:spPr>
          <a:xfrm>
            <a:off x="473400" y="1096800"/>
            <a:ext cx="8197200" cy="3218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4572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191300"/>
              </a:buClr>
              <a:buSzPts val="1800"/>
              <a:buFont typeface="Arial"/>
              <a:buChar char="&gt;"/>
            </a:pPr>
            <a:r>
              <a:rPr lang="en-US" sz="1800"/>
              <a:t>Slack:</a:t>
            </a:r>
            <a:r>
              <a:rPr b="0" lang="en-US" sz="1800"/>
              <a:t> Your primary means of communication with those in the program. Feel free to send Victor a direct message about any program-related issue or question. Feel free to also reach out to your tutors using Slack</a:t>
            </a:r>
            <a:endParaRPr b="0" sz="1800"/>
          </a:p>
          <a:p>
            <a:pPr indent="0" lvl="0" marL="4572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2400"/>
              <a:buNone/>
            </a:pPr>
            <a:r>
              <a:t/>
            </a:r>
            <a:endParaRPr b="0" sz="100"/>
          </a:p>
          <a:p>
            <a:pPr indent="-342900" lvl="0" marL="4572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1800"/>
              <a:buFont typeface="Arial"/>
              <a:buChar char="&gt;"/>
            </a:pPr>
            <a:r>
              <a:rPr lang="en-US" sz="1800"/>
              <a:t>Canvas:</a:t>
            </a:r>
            <a:r>
              <a:rPr b="0" lang="en-US" sz="1800"/>
              <a:t> Your primary means of managing all the content from the program. Slides and videos will be shared here. Schedules will be updated here (if/when needed)</a:t>
            </a:r>
            <a:endParaRPr b="0" sz="1800"/>
          </a:p>
          <a:p>
            <a:pPr indent="0" lvl="0" marL="4572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2400"/>
              <a:buNone/>
            </a:pPr>
            <a:r>
              <a:t/>
            </a:r>
            <a:endParaRPr b="0" sz="400"/>
          </a:p>
          <a:p>
            <a:pPr indent="-342900" lvl="0" marL="4572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1800"/>
              <a:buFont typeface="Open Sans"/>
              <a:buChar char="&gt;"/>
            </a:pPr>
            <a:r>
              <a:rPr lang="en-US" sz="1800"/>
              <a:t>Github: </a:t>
            </a:r>
            <a:r>
              <a:rPr b="0" lang="en-US" sz="1800"/>
              <a:t>T</a:t>
            </a:r>
            <a:r>
              <a:rPr b="0" lang="en-US" sz="1800">
                <a:extLst>
                  <a:ext uri="http://customooxmlschemas.google.com/">
                    <go:slidesCustomData xmlns:go="http://customooxmlschemas.google.com/" textRoundtripDataId="2"/>
                  </a:ext>
                </a:extLst>
              </a:rPr>
              <a:t>his </a:t>
            </a:r>
            <a:r>
              <a:rPr b="0" lang="en-US" sz="1800" u="sng">
                <a:solidFill>
                  <a:schemeClr val="hlink"/>
                </a:solidFill>
                <a:hlinkClick r:id="rId3"/>
                <a:extLst>
                  <a:ext uri="http://customooxmlschemas.google.com/">
                    <go:slidesCustomData xmlns:go="http://customooxmlschemas.google.com/" textRoundtripDataId="3"/>
                  </a:ext>
                </a:extLst>
              </a:rPr>
              <a:t>GitHub repository</a:t>
            </a:r>
            <a:r>
              <a:rPr b="0" lang="en-US" sz="1800"/>
              <a:t> serves as a location for the program-related codes: </a:t>
            </a:r>
            <a:endParaRPr b="0" sz="1800"/>
          </a:p>
          <a:p>
            <a:pPr indent="-228600" lvl="0" marL="4572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191300"/>
              </a:buClr>
              <a:buSzPts val="2400"/>
              <a:buFont typeface="Merriweather Sans"/>
              <a:buNone/>
            </a:pPr>
            <a:r>
              <a:t/>
            </a:r>
            <a:endParaRPr b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10"/>
          <p:cNvSpPr txBox="1"/>
          <p:nvPr>
            <p:ph idx="1" type="body"/>
          </p:nvPr>
        </p:nvSpPr>
        <p:spPr>
          <a:xfrm>
            <a:off x="447925" y="1305227"/>
            <a:ext cx="8197200" cy="300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365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Open Sans"/>
              <a:buAutoNum type="arabicPeriod"/>
            </a:pPr>
            <a:r>
              <a:rPr b="0" i="0" lang="en-US" sz="1700" u="none" strike="noStrike">
                <a:solidFill>
                  <a:srgbClr val="000000"/>
                </a:solidFill>
              </a:rPr>
              <a:t>Introduce the instructors and the students to each other</a:t>
            </a:r>
            <a:endParaRPr b="0" i="0" sz="1700" u="none" strike="noStrike">
              <a:solidFill>
                <a:srgbClr val="000000"/>
              </a:solidFill>
            </a:endParaRPr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1700">
              <a:solidFill>
                <a:srgbClr val="000000"/>
              </a:solidFill>
            </a:endParaRPr>
          </a:p>
          <a:p>
            <a:pPr indent="-3365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Open Sans"/>
              <a:buAutoNum type="arabicPeriod"/>
            </a:pPr>
            <a:r>
              <a:rPr b="0" i="0" lang="en-US" sz="1700" u="none" strike="noStrike">
                <a:solidFill>
                  <a:srgbClr val="000000"/>
                </a:solidFill>
              </a:rPr>
              <a:t>Introduce </a:t>
            </a:r>
            <a:r>
              <a:rPr b="0" lang="en-US" sz="1700">
                <a:solidFill>
                  <a:srgbClr val="000000"/>
                </a:solidFill>
              </a:rPr>
              <a:t>foundational</a:t>
            </a:r>
            <a:r>
              <a:rPr b="0" i="0" lang="en-US" sz="1700" u="none" strike="noStrike">
                <a:solidFill>
                  <a:srgbClr val="000000"/>
                </a:solidFill>
              </a:rPr>
              <a:t> concepts: data science, AI, ML and human-centered, domain specific data science, data science in education</a:t>
            </a:r>
            <a:endParaRPr b="0" i="0" sz="1700" u="none" strike="noStrike">
              <a:solidFill>
                <a:srgbClr val="000000"/>
              </a:solidFill>
            </a:endParaRPr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1700">
              <a:solidFill>
                <a:srgbClr val="000000"/>
              </a:solidFill>
            </a:endParaRPr>
          </a:p>
          <a:p>
            <a:pPr indent="-3365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Open Sans"/>
              <a:buAutoNum type="arabicPeriod"/>
            </a:pPr>
            <a:r>
              <a:rPr b="0" i="0" lang="en-US" sz="1700" u="none" strike="noStrike">
                <a:solidFill>
                  <a:srgbClr val="000000"/>
                </a:solidFill>
              </a:rPr>
              <a:t>Introduce the human-centered data science cycle and </a:t>
            </a:r>
            <a:r>
              <a:rPr b="0" lang="en-US" sz="1700">
                <a:solidFill>
                  <a:srgbClr val="000000"/>
                </a:solidFill>
              </a:rPr>
              <a:t>e</a:t>
            </a:r>
            <a:r>
              <a:rPr b="0" i="0" lang="en-US" sz="1700" u="none" strike="noStrike">
                <a:solidFill>
                  <a:srgbClr val="000000"/>
                </a:solidFill>
              </a:rPr>
              <a:t>mphasize the role of governance and responsible AI/ML</a:t>
            </a:r>
            <a:endParaRPr b="0" i="0" sz="1700" u="none" strike="noStrike">
              <a:solidFill>
                <a:srgbClr val="000000"/>
              </a:solidFill>
            </a:endParaRPr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1700">
              <a:solidFill>
                <a:srgbClr val="000000"/>
              </a:solidFill>
            </a:endParaRPr>
          </a:p>
          <a:p>
            <a:pPr indent="-3365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Open Sans"/>
              <a:buAutoNum type="arabicPeriod"/>
            </a:pPr>
            <a:r>
              <a:rPr b="0" lang="en-US" sz="1700">
                <a:solidFill>
                  <a:schemeClr val="dk1"/>
                </a:solidFill>
              </a:rPr>
              <a:t>Provide an overview of the ISEA schedule and resources </a:t>
            </a:r>
            <a:endParaRPr b="0" sz="1700">
              <a:solidFill>
                <a:schemeClr val="dk1"/>
              </a:solidFill>
            </a:endParaRPr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1700">
              <a:solidFill>
                <a:schemeClr val="dk1"/>
              </a:solidFill>
            </a:endParaRPr>
          </a:p>
          <a:p>
            <a:pPr indent="-3365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Open Sans"/>
              <a:buAutoNum type="arabicPeriod"/>
            </a:pPr>
            <a:r>
              <a:rPr b="0" lang="en-US" sz="1700">
                <a:solidFill>
                  <a:schemeClr val="dk1"/>
                </a:solidFill>
              </a:rPr>
              <a:t>Get organized: logistics, data collection efforts</a:t>
            </a:r>
            <a:endParaRPr b="0" sz="2300"/>
          </a:p>
        </p:txBody>
      </p:sp>
      <p:sp>
        <p:nvSpPr>
          <p:cNvPr id="41" name="Google Shape;41;p10"/>
          <p:cNvSpPr txBox="1"/>
          <p:nvPr>
            <p:ph type="title"/>
          </p:nvPr>
        </p:nvSpPr>
        <p:spPr>
          <a:xfrm>
            <a:off x="447922" y="26385"/>
            <a:ext cx="8197109" cy="99377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ncode Sans Black"/>
              <a:buNone/>
            </a:pPr>
            <a:r>
              <a:rPr lang="en-US">
                <a:solidFill>
                  <a:srgbClr val="191300"/>
                </a:solidFill>
              </a:rPr>
              <a:t>Learning Objectives/Agenda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266bc486359_0_79"/>
          <p:cNvSpPr txBox="1"/>
          <p:nvPr>
            <p:ph type="title"/>
          </p:nvPr>
        </p:nvSpPr>
        <p:spPr>
          <a:xfrm>
            <a:off x="447922" y="26385"/>
            <a:ext cx="8197200" cy="9939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ncode Sans Black"/>
              <a:buNone/>
            </a:pPr>
            <a:r>
              <a:rPr lang="en-US"/>
              <a:t>Homework</a:t>
            </a:r>
            <a:endParaRPr/>
          </a:p>
        </p:txBody>
      </p:sp>
      <p:sp>
        <p:nvSpPr>
          <p:cNvPr id="181" name="Google Shape;181;g266bc486359_0_79"/>
          <p:cNvSpPr txBox="1"/>
          <p:nvPr>
            <p:ph idx="1" type="body"/>
          </p:nvPr>
        </p:nvSpPr>
        <p:spPr>
          <a:xfrm>
            <a:off x="447925" y="1305225"/>
            <a:ext cx="8197200" cy="3120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AutoNum type="arabicPeriod"/>
            </a:pPr>
            <a:r>
              <a:rPr b="0" i="0" lang="en-US" sz="1800" u="none" strike="noStrike">
                <a:solidFill>
                  <a:srgbClr val="000000"/>
                </a:solidFill>
              </a:rPr>
              <a:t>Preview next week’s materials (will be posted soon)</a:t>
            </a:r>
            <a:endParaRPr b="0" i="0" sz="1800" u="none" strike="noStrike">
              <a:solidFill>
                <a:srgbClr val="000000"/>
              </a:solidFill>
            </a:endParaRPr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t/>
            </a:r>
            <a:endParaRPr b="0" sz="900">
              <a:solidFill>
                <a:srgbClr val="000000"/>
              </a:solidFill>
            </a:endParaRPr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AutoNum type="arabicPeriod"/>
            </a:pPr>
            <a:r>
              <a:rPr b="0" lang="en-US" sz="1800">
                <a:solidFill>
                  <a:srgbClr val="000000"/>
                </a:solidFill>
              </a:rPr>
              <a:t>Learning about the basics of </a:t>
            </a:r>
            <a:r>
              <a:rPr b="0" i="0" lang="en-US" sz="1800" u="none" strike="noStrike">
                <a:solidFill>
                  <a:srgbClr val="000000"/>
                </a:solidFill>
              </a:rPr>
              <a:t>python programming </a:t>
            </a:r>
            <a:r>
              <a:rPr b="0" lang="en-US" sz="1800">
                <a:solidFill>
                  <a:srgbClr val="000000"/>
                </a:solidFill>
              </a:rPr>
              <a:t>and Colab environments: </a:t>
            </a:r>
            <a:endParaRPr b="0" sz="1800">
              <a:solidFill>
                <a:srgbClr val="000000"/>
              </a:solidFill>
            </a:endParaRPr>
          </a:p>
          <a:p>
            <a:pPr indent="-3175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Open Sans"/>
              <a:buChar char="–"/>
            </a:pPr>
            <a:r>
              <a:rPr b="0" lang="en-US" sz="1400" u="sng">
                <a:solidFill>
                  <a:srgbClr val="1155CC"/>
                </a:solidFill>
                <a:highlight>
                  <a:srgbClr val="FFFFFF"/>
                </a:highlight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https://pandas.pydata.org/Pandas_Cheat_Sheet.pdf</a:t>
            </a:r>
            <a:endParaRPr b="0"/>
          </a:p>
          <a:p>
            <a:pPr indent="-3175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Open Sans"/>
              <a:buChar char="–"/>
            </a:pPr>
            <a:r>
              <a:rPr b="0" lang="en-US" sz="1400" u="sng">
                <a:solidFill>
                  <a:srgbClr val="1155CC"/>
                </a:solidFill>
                <a:highlight>
                  <a:srgbClr val="FFFFFF"/>
                </a:highlight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https://jakevdp.github.io/PythonDataScienceHandbook/</a:t>
            </a:r>
            <a:endParaRPr b="0" sz="1400" u="sng">
              <a:solidFill>
                <a:srgbClr val="1155CC"/>
              </a:solidFill>
              <a:highlight>
                <a:srgbClr val="FFFFFF"/>
              </a:highlight>
            </a:endParaRPr>
          </a:p>
          <a:p>
            <a:pPr indent="-3175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Open Sans"/>
              <a:buChar char="–"/>
            </a:pPr>
            <a:r>
              <a:rPr b="0" lang="en-US" sz="1400" u="sng">
                <a:solidFill>
                  <a:schemeClr val="hlink"/>
                </a:solidFill>
                <a:highlight>
                  <a:srgbClr val="FFFFFF"/>
                </a:highlight>
                <a:hlinkClick r:id="rId5"/>
              </a:rPr>
              <a:t>https://colab.research.google.com/</a:t>
            </a:r>
            <a:endParaRPr b="0" sz="1400" u="sng">
              <a:solidFill>
                <a:srgbClr val="1155CC"/>
              </a:solidFill>
              <a:highlight>
                <a:srgbClr val="FFFFFF"/>
              </a:highlight>
            </a:endParaRPr>
          </a:p>
          <a:p>
            <a:pPr indent="-3175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Open Sans"/>
              <a:buChar char="–"/>
            </a:pPr>
            <a:r>
              <a:rPr b="0" lang="en-US" sz="1400" u="sng">
                <a:solidFill>
                  <a:schemeClr val="hlink"/>
                </a:solidFill>
                <a:hlinkClick r:id="rId6"/>
              </a:rPr>
              <a:t>https://www.statlearning.com/</a:t>
            </a:r>
            <a:endParaRPr b="0" sz="1400">
              <a:solidFill>
                <a:srgbClr val="000000"/>
              </a:solidFill>
            </a:endParaRPr>
          </a:p>
          <a:p>
            <a:pPr indent="0" lvl="0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t/>
            </a:r>
            <a:endParaRPr b="0" sz="500">
              <a:solidFill>
                <a:srgbClr val="000000"/>
              </a:solidFill>
            </a:endParaRPr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AutoNum type="arabicPeriod"/>
            </a:pPr>
            <a:r>
              <a:rPr b="0" lang="en-US" sz="1800">
                <a:solidFill>
                  <a:srgbClr val="000000"/>
                </a:solidFill>
              </a:rPr>
              <a:t>Complete the surveys </a:t>
            </a:r>
            <a:endParaRPr b="0" sz="1800">
              <a:solidFill>
                <a:srgbClr val="000000"/>
              </a:solidFill>
            </a:endParaRPr>
          </a:p>
          <a:p>
            <a:pPr indent="-3556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Char char="–"/>
            </a:pPr>
            <a:r>
              <a:rPr b="0" i="0" lang="en-US" sz="1800" u="none" strike="noStrike">
                <a:solidFill>
                  <a:srgbClr val="000000"/>
                </a:solidFill>
              </a:rPr>
              <a:t>Survey about </a:t>
            </a:r>
            <a:r>
              <a:rPr b="0" lang="en-US" sz="1800">
                <a:solidFill>
                  <a:srgbClr val="000000"/>
                </a:solidFill>
              </a:rPr>
              <a:t>your </a:t>
            </a:r>
            <a:r>
              <a:rPr b="0" i="0" lang="en-US" sz="1800" u="none" strike="noStrike">
                <a:solidFill>
                  <a:srgbClr val="000000"/>
                </a:solidFill>
              </a:rPr>
              <a:t>interests </a:t>
            </a:r>
            <a:r>
              <a:rPr b="0" lang="en-US" sz="1800">
                <a:solidFill>
                  <a:schemeClr val="dk1"/>
                </a:solidFill>
              </a:rPr>
              <a:t>(Link in slide #17)</a:t>
            </a:r>
            <a:endParaRPr b="0" i="0" sz="1800" u="none" strike="noStrike">
              <a:solidFill>
                <a:srgbClr val="000000"/>
              </a:solidFill>
            </a:endParaRPr>
          </a:p>
          <a:p>
            <a:pPr indent="-3429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–"/>
            </a:pPr>
            <a:r>
              <a:rPr b="0" lang="en-US" sz="1800" u="sng">
                <a:solidFill>
                  <a:schemeClr val="hlink"/>
                </a:solidFill>
                <a:hlinkClick r:id="rId7"/>
              </a:rPr>
              <a:t>ISEA Pre-Test survey</a:t>
            </a:r>
            <a:endParaRPr b="0" sz="1800">
              <a:solidFill>
                <a:srgbClr val="000000"/>
              </a:solidFill>
            </a:endParaRPr>
          </a:p>
          <a:p>
            <a:pPr indent="-3556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Char char="–"/>
            </a:pPr>
            <a:r>
              <a:rPr b="0" lang="en-US" sz="1800">
                <a:solidFill>
                  <a:srgbClr val="000000"/>
                </a:solidFill>
              </a:rPr>
              <a:t>P</a:t>
            </a:r>
            <a:r>
              <a:rPr b="0" i="0" lang="en-US" sz="1800" u="none" strike="noStrike">
                <a:solidFill>
                  <a:srgbClr val="000000"/>
                </a:solidFill>
              </a:rPr>
              <a:t>re-test of data science knowledge and skills</a:t>
            </a:r>
            <a:endParaRPr b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Google Shape;46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50650" y="1084487"/>
            <a:ext cx="6146085" cy="1808585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47;p12"/>
          <p:cNvSpPr txBox="1"/>
          <p:nvPr>
            <p:ph type="title"/>
          </p:nvPr>
        </p:nvSpPr>
        <p:spPr>
          <a:xfrm>
            <a:off x="447922" y="26385"/>
            <a:ext cx="8197200" cy="9939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ncode Sans Black"/>
              <a:buNone/>
            </a:pPr>
            <a:r>
              <a:rPr lang="en-US"/>
              <a:t>Instructors</a:t>
            </a:r>
            <a:endParaRPr/>
          </a:p>
        </p:txBody>
      </p:sp>
      <p:pic>
        <p:nvPicPr>
          <p:cNvPr id="48" name="Google Shape;48;p1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696737" y="1219042"/>
            <a:ext cx="1424963" cy="145138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Google Shape;49;p1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25425" y="2807034"/>
            <a:ext cx="2868997" cy="1589183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Google Shape;50;p1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452219" y="2795285"/>
            <a:ext cx="3103353" cy="1612681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Google Shape;51;p12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6980183" y="2955850"/>
            <a:ext cx="858000" cy="8580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52" name="Google Shape;52;p12"/>
          <p:cNvSpPr txBox="1"/>
          <p:nvPr/>
        </p:nvSpPr>
        <p:spPr>
          <a:xfrm>
            <a:off x="6838161" y="3877500"/>
            <a:ext cx="1142100" cy="369900"/>
          </a:xfrm>
          <a:prstGeom prst="rect">
            <a:avLst/>
          </a:prstGeom>
          <a:noFill/>
          <a:ln>
            <a:noFill/>
          </a:ln>
        </p:spPr>
        <p:txBody>
          <a:bodyPr anchorCtr="0" anchor="t" bIns="71475" lIns="71475" spcFirstLastPara="1" rIns="71475" wrap="square" tIns="7147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4"/>
              <a:buFont typeface="Arial"/>
              <a:buNone/>
            </a:pPr>
            <a:r>
              <a:rPr b="1" i="0" lang="en-US" sz="762" u="none" cap="none" strike="noStrike">
                <a:solidFill>
                  <a:srgbClr val="000000"/>
                </a:solidFill>
                <a:latin typeface="Lexend Deca"/>
                <a:ea typeface="Lexend Deca"/>
                <a:cs typeface="Lexend Deca"/>
                <a:sym typeface="Lexend Deca"/>
              </a:rPr>
              <a:t>Victor Tian</a:t>
            </a:r>
            <a:endParaRPr b="1" i="0" sz="762" u="none" cap="none" strike="noStrike">
              <a:solidFill>
                <a:srgbClr val="000000"/>
              </a:solidFill>
              <a:latin typeface="Lexend Deca"/>
              <a:ea typeface="Lexend Deca"/>
              <a:cs typeface="Lexend Deca"/>
              <a:sym typeface="Lexend Deca"/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4"/>
              <a:buFont typeface="Arial"/>
              <a:buNone/>
            </a:pPr>
            <a:r>
              <a:rPr b="0" i="0" lang="en-US" sz="703" u="none" cap="none" strike="noStrike">
                <a:solidFill>
                  <a:srgbClr val="6941C6"/>
                </a:solidFill>
                <a:latin typeface="Poppins"/>
                <a:ea typeface="Poppins"/>
                <a:cs typeface="Poppins"/>
                <a:sym typeface="Poppins"/>
              </a:rPr>
              <a:t>AI Edu Researcher </a:t>
            </a:r>
            <a:endParaRPr b="0" i="0" sz="703" u="none" cap="none" strike="noStrike">
              <a:solidFill>
                <a:srgbClr val="6941C6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3"/>
          <p:cNvSpPr/>
          <p:nvPr/>
        </p:nvSpPr>
        <p:spPr>
          <a:xfrm>
            <a:off x="4302413" y="882925"/>
            <a:ext cx="2742600" cy="2726100"/>
          </a:xfrm>
          <a:prstGeom prst="ellipse">
            <a:avLst/>
          </a:prstGeom>
          <a:solidFill>
            <a:srgbClr val="9900FF"/>
          </a:solidFill>
          <a:ln cap="flat" cmpd="sng" w="254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" name="Google Shape;58;p13"/>
          <p:cNvSpPr txBox="1"/>
          <p:nvPr>
            <p:ph type="title"/>
          </p:nvPr>
        </p:nvSpPr>
        <p:spPr>
          <a:xfrm>
            <a:off x="171200" y="1973150"/>
            <a:ext cx="2443500" cy="1735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ncode Sans Black"/>
              <a:buNone/>
            </a:pPr>
            <a:r>
              <a:rPr b="0" lang="en-US" sz="1800">
                <a:latin typeface="Open Sans Medium"/>
                <a:ea typeface="Open Sans Medium"/>
                <a:cs typeface="Open Sans Medium"/>
                <a:sym typeface="Open Sans Medium"/>
              </a:rPr>
              <a:t>A multidisciplinary, multisector intersection focus in AI/ML in educational science and product development</a:t>
            </a:r>
            <a:endParaRPr b="0" sz="1800">
              <a:latin typeface="Open Sans Medium"/>
              <a:ea typeface="Open Sans Medium"/>
              <a:cs typeface="Open Sans Medium"/>
              <a:sym typeface="Open Sans Medium"/>
            </a:endParaRPr>
          </a:p>
        </p:txBody>
      </p:sp>
      <p:grpSp>
        <p:nvGrpSpPr>
          <p:cNvPr id="59" name="Google Shape;59;p13"/>
          <p:cNvGrpSpPr/>
          <p:nvPr/>
        </p:nvGrpSpPr>
        <p:grpSpPr>
          <a:xfrm>
            <a:off x="3586719" y="774894"/>
            <a:ext cx="5426043" cy="3593737"/>
            <a:chOff x="2098633" y="604285"/>
            <a:chExt cx="6116608" cy="4084256"/>
          </a:xfrm>
        </p:grpSpPr>
        <p:sp>
          <p:nvSpPr>
            <p:cNvPr id="60" name="Google Shape;60;p13"/>
            <p:cNvSpPr/>
            <p:nvPr/>
          </p:nvSpPr>
          <p:spPr>
            <a:xfrm>
              <a:off x="2098633" y="604285"/>
              <a:ext cx="3962853" cy="4084256"/>
            </a:xfrm>
            <a:custGeom>
              <a:rect b="b" l="l" r="r" t="t"/>
              <a:pathLst>
                <a:path extrusionOk="0" h="2438400" w="2438400">
                  <a:moveTo>
                    <a:pt x="0" y="1219200"/>
                  </a:moveTo>
                  <a:cubicBezTo>
                    <a:pt x="0" y="545854"/>
                    <a:pt x="545854" y="0"/>
                    <a:pt x="1219200" y="0"/>
                  </a:cubicBezTo>
                  <a:cubicBezTo>
                    <a:pt x="1892546" y="0"/>
                    <a:pt x="2438400" y="545854"/>
                    <a:pt x="2438400" y="1219200"/>
                  </a:cubicBezTo>
                  <a:cubicBezTo>
                    <a:pt x="2438400" y="1892546"/>
                    <a:pt x="1892546" y="2438400"/>
                    <a:pt x="1219200" y="2438400"/>
                  </a:cubicBezTo>
                  <a:cubicBezTo>
                    <a:pt x="545854" y="2438400"/>
                    <a:pt x="0" y="1892546"/>
                    <a:pt x="0" y="1219200"/>
                  </a:cubicBezTo>
                  <a:close/>
                </a:path>
              </a:pathLst>
            </a:custGeom>
            <a:solidFill>
              <a:srgbClr val="4372C3">
                <a:alpha val="47843"/>
              </a:srgbClr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400" lIns="325100" spcFirstLastPara="1" rIns="325100" wrap="square" tIns="4267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b="0" i="0" lang="en-US" sz="20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Artificial Intelligence (AI)</a:t>
              </a:r>
              <a:endParaRPr b="0" i="0" sz="2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90000"/>
                </a:lnSpc>
                <a:spcBef>
                  <a:spcPts val="700"/>
                </a:spcBef>
                <a:spcAft>
                  <a:spcPts val="0"/>
                </a:spcAft>
                <a:buClr>
                  <a:srgbClr val="000000"/>
                </a:buClr>
                <a:buSzPts val="2500"/>
                <a:buFont typeface="Arial"/>
                <a:buNone/>
              </a:pPr>
              <a:r>
                <a:t/>
              </a:r>
              <a:endParaRPr b="0" i="0" sz="2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90000"/>
                </a:lnSpc>
                <a:spcBef>
                  <a:spcPts val="875"/>
                </a:spcBef>
                <a:spcAft>
                  <a:spcPts val="0"/>
                </a:spcAft>
                <a:buClr>
                  <a:srgbClr val="000000"/>
                </a:buClr>
                <a:buSzPts val="2500"/>
                <a:buFont typeface="Arial"/>
                <a:buNone/>
              </a:pPr>
              <a:r>
                <a:t/>
              </a:r>
              <a:endParaRPr b="0" i="0" sz="2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" name="Google Shape;61;p13"/>
            <p:cNvSpPr/>
            <p:nvPr/>
          </p:nvSpPr>
          <p:spPr>
            <a:xfrm>
              <a:off x="4533257" y="604286"/>
              <a:ext cx="3681984" cy="3962400"/>
            </a:xfrm>
            <a:custGeom>
              <a:rect b="b" l="l" r="r" t="t"/>
              <a:pathLst>
                <a:path extrusionOk="0" h="2438400" w="2438400">
                  <a:moveTo>
                    <a:pt x="0" y="1219200"/>
                  </a:moveTo>
                  <a:cubicBezTo>
                    <a:pt x="0" y="545854"/>
                    <a:pt x="545854" y="0"/>
                    <a:pt x="1219200" y="0"/>
                  </a:cubicBezTo>
                  <a:cubicBezTo>
                    <a:pt x="1892546" y="0"/>
                    <a:pt x="2438400" y="545854"/>
                    <a:pt x="2438400" y="1219200"/>
                  </a:cubicBezTo>
                  <a:cubicBezTo>
                    <a:pt x="2438400" y="1892546"/>
                    <a:pt x="1892546" y="2438400"/>
                    <a:pt x="1219200" y="2438400"/>
                  </a:cubicBezTo>
                  <a:cubicBezTo>
                    <a:pt x="545854" y="2438400"/>
                    <a:pt x="0" y="1892546"/>
                    <a:pt x="0" y="1219200"/>
                  </a:cubicBezTo>
                  <a:close/>
                </a:path>
              </a:pathLst>
            </a:custGeom>
            <a:solidFill>
              <a:srgbClr val="4372C3">
                <a:alpha val="47843"/>
              </a:srgbClr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67350" lIns="745725" spcFirstLastPara="1" rIns="229600" wrap="square" tIns="6299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b="0" i="0" lang="en-US" sz="20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Data Science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" name="Google Shape;62;p13"/>
            <p:cNvSpPr/>
            <p:nvPr/>
          </p:nvSpPr>
          <p:spPr>
            <a:xfrm>
              <a:off x="2742338" y="2128285"/>
              <a:ext cx="2438400" cy="2438400"/>
            </a:xfrm>
            <a:custGeom>
              <a:rect b="b" l="l" r="r" t="t"/>
              <a:pathLst>
                <a:path extrusionOk="0" h="2438400" w="2438400">
                  <a:moveTo>
                    <a:pt x="0" y="1219200"/>
                  </a:moveTo>
                  <a:cubicBezTo>
                    <a:pt x="0" y="545854"/>
                    <a:pt x="545854" y="0"/>
                    <a:pt x="1219200" y="0"/>
                  </a:cubicBezTo>
                  <a:cubicBezTo>
                    <a:pt x="1892546" y="0"/>
                    <a:pt x="2438400" y="545854"/>
                    <a:pt x="2438400" y="1219200"/>
                  </a:cubicBezTo>
                  <a:cubicBezTo>
                    <a:pt x="2438400" y="1892546"/>
                    <a:pt x="1892546" y="2438400"/>
                    <a:pt x="1219200" y="2438400"/>
                  </a:cubicBezTo>
                  <a:cubicBezTo>
                    <a:pt x="545854" y="2438400"/>
                    <a:pt x="0" y="1892546"/>
                    <a:pt x="0" y="1219200"/>
                  </a:cubicBezTo>
                  <a:close/>
                </a:path>
              </a:pathLst>
            </a:custGeom>
            <a:solidFill>
              <a:srgbClr val="4372C3">
                <a:alpha val="47843"/>
              </a:srgbClr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67350" lIns="229600" spcFirstLastPara="1" rIns="745725" wrap="square" tIns="6299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b="0" i="0" lang="en-US" sz="20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Machine Learning (ML)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3" name="Google Shape;63;p13"/>
          <p:cNvSpPr/>
          <p:nvPr/>
        </p:nvSpPr>
        <p:spPr>
          <a:xfrm>
            <a:off x="2614693" y="1119650"/>
            <a:ext cx="3395472" cy="3486912"/>
          </a:xfrm>
          <a:custGeom>
            <a:rect b="b" l="l" r="r" t="t"/>
            <a:pathLst>
              <a:path extrusionOk="0" h="2438400" w="2438400">
                <a:moveTo>
                  <a:pt x="0" y="1219200"/>
                </a:moveTo>
                <a:cubicBezTo>
                  <a:pt x="0" y="545854"/>
                  <a:pt x="545854" y="0"/>
                  <a:pt x="1219200" y="0"/>
                </a:cubicBezTo>
                <a:cubicBezTo>
                  <a:pt x="1892546" y="0"/>
                  <a:pt x="2438400" y="545854"/>
                  <a:pt x="2438400" y="1219200"/>
                </a:cubicBezTo>
                <a:cubicBezTo>
                  <a:pt x="2438400" y="1892546"/>
                  <a:pt x="1892546" y="2438400"/>
                  <a:pt x="1219200" y="2438400"/>
                </a:cubicBezTo>
                <a:cubicBezTo>
                  <a:pt x="545854" y="2438400"/>
                  <a:pt x="0" y="1892546"/>
                  <a:pt x="0" y="1219200"/>
                </a:cubicBezTo>
                <a:close/>
              </a:path>
            </a:pathLst>
          </a:custGeom>
          <a:solidFill>
            <a:srgbClr val="4372C3">
              <a:alpha val="47843"/>
            </a:srgbClr>
          </a:solidFill>
          <a:ln cap="flat" cmpd="sng" w="254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400" lIns="325100" spcFirstLastPara="1" rIns="325100" wrap="square" tIns="426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US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Software Engineering</a:t>
            </a:r>
            <a:endParaRPr b="0" i="0" sz="25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t/>
            </a:r>
            <a:endParaRPr b="0" i="0" sz="25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875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t/>
            </a:r>
            <a:endParaRPr b="0" i="0" sz="25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" name="Google Shape;64;p13"/>
          <p:cNvSpPr/>
          <p:nvPr/>
        </p:nvSpPr>
        <p:spPr>
          <a:xfrm>
            <a:off x="3975971" y="174519"/>
            <a:ext cx="3395472" cy="3486912"/>
          </a:xfrm>
          <a:custGeom>
            <a:rect b="b" l="l" r="r" t="t"/>
            <a:pathLst>
              <a:path extrusionOk="0" h="2438400" w="2438400">
                <a:moveTo>
                  <a:pt x="0" y="1219200"/>
                </a:moveTo>
                <a:cubicBezTo>
                  <a:pt x="0" y="545854"/>
                  <a:pt x="545854" y="0"/>
                  <a:pt x="1219200" y="0"/>
                </a:cubicBezTo>
                <a:cubicBezTo>
                  <a:pt x="1892546" y="0"/>
                  <a:pt x="2438400" y="545854"/>
                  <a:pt x="2438400" y="1219200"/>
                </a:cubicBezTo>
                <a:cubicBezTo>
                  <a:pt x="2438400" y="1892546"/>
                  <a:pt x="1892546" y="2438400"/>
                  <a:pt x="1219200" y="2438400"/>
                </a:cubicBezTo>
                <a:cubicBezTo>
                  <a:pt x="545854" y="2438400"/>
                  <a:pt x="0" y="1892546"/>
                  <a:pt x="0" y="1219200"/>
                </a:cubicBezTo>
                <a:close/>
              </a:path>
            </a:pathLst>
          </a:custGeom>
          <a:solidFill>
            <a:srgbClr val="4372C3">
              <a:alpha val="47843"/>
            </a:srgbClr>
          </a:solidFill>
          <a:ln cap="flat" cmpd="sng" w="254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400" lIns="325100" spcFirstLastPara="1" rIns="325100" wrap="square" tIns="426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US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Education and Learning Sciences</a:t>
            </a:r>
            <a:endParaRPr b="0" i="0" sz="25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t/>
            </a:r>
            <a:endParaRPr b="0" i="0" sz="25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875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t/>
            </a:r>
            <a:endParaRPr b="0" i="0" sz="25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" name="Google Shape;65;p13"/>
          <p:cNvSpPr txBox="1"/>
          <p:nvPr>
            <p:ph type="title"/>
          </p:nvPr>
        </p:nvSpPr>
        <p:spPr>
          <a:xfrm>
            <a:off x="447922" y="26385"/>
            <a:ext cx="8197200" cy="9939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ncode Sans Black"/>
              <a:buNone/>
            </a:pPr>
            <a:r>
              <a:rPr lang="en-US"/>
              <a:t>What is ISEA?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7"/>
          <p:cNvSpPr txBox="1"/>
          <p:nvPr>
            <p:ph idx="1" type="body"/>
          </p:nvPr>
        </p:nvSpPr>
        <p:spPr>
          <a:xfrm>
            <a:off x="447925" y="1305227"/>
            <a:ext cx="8197200" cy="2981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81000" lvl="0" marL="4572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191300"/>
              </a:buClr>
              <a:buSzPts val="2400"/>
              <a:buFont typeface="Merriweather Sans"/>
              <a:buChar char="&gt;"/>
            </a:pPr>
            <a:r>
              <a:rPr lang="en-US"/>
              <a:t>This field is moving so RAPIDLY!</a:t>
            </a:r>
            <a:endParaRPr/>
          </a:p>
          <a:p>
            <a:pPr indent="0" lvl="0" marL="4572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2400"/>
              <a:buNone/>
            </a:pPr>
            <a:r>
              <a:t/>
            </a:r>
            <a:endParaRPr/>
          </a:p>
          <a:p>
            <a:pPr indent="-381000" lvl="0" marL="4572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191300"/>
              </a:buClr>
              <a:buSzPts val="2400"/>
              <a:buFont typeface="Merriweather Sans"/>
              <a:buChar char="&gt;"/>
            </a:pPr>
            <a:r>
              <a:rPr lang="en-US"/>
              <a:t>The lines of different disciplines will blur even more. </a:t>
            </a:r>
            <a:endParaRPr/>
          </a:p>
          <a:p>
            <a:pPr indent="0" lvl="0" marL="4572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2400"/>
              <a:buNone/>
            </a:pPr>
            <a:r>
              <a:t/>
            </a:r>
            <a:endParaRPr/>
          </a:p>
          <a:p>
            <a:pPr indent="-381000" lvl="0" marL="4572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191300"/>
              </a:buClr>
              <a:buSzPts val="2400"/>
              <a:buFont typeface="Merriweather Sans"/>
              <a:buChar char="&gt;"/>
            </a:pPr>
            <a:r>
              <a:rPr lang="en-US"/>
              <a:t>A new generation of scholars and edtech workforce emerges.</a:t>
            </a:r>
            <a:endParaRPr/>
          </a:p>
          <a:p>
            <a:pPr indent="-228600" lvl="0" marL="4572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191300"/>
              </a:buClr>
              <a:buSzPts val="2400"/>
              <a:buFont typeface="Merriweather Sans"/>
              <a:buNone/>
            </a:pPr>
            <a:r>
              <a:t/>
            </a:r>
            <a:endParaRPr/>
          </a:p>
        </p:txBody>
      </p:sp>
      <p:sp>
        <p:nvSpPr>
          <p:cNvPr id="71" name="Google Shape;71;p7"/>
          <p:cNvSpPr txBox="1"/>
          <p:nvPr>
            <p:ph type="title"/>
          </p:nvPr>
        </p:nvSpPr>
        <p:spPr>
          <a:xfrm>
            <a:off x="447922" y="26385"/>
            <a:ext cx="8197109" cy="99377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ncode Sans Black"/>
              <a:buNone/>
            </a:pPr>
            <a:r>
              <a:rPr lang="en-US"/>
              <a:t>My Feeling About This Field: 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32e319385e5_0_13"/>
          <p:cNvSpPr txBox="1"/>
          <p:nvPr>
            <p:ph idx="1" type="body"/>
          </p:nvPr>
        </p:nvSpPr>
        <p:spPr>
          <a:xfrm>
            <a:off x="447923" y="1305217"/>
            <a:ext cx="8197200" cy="2365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700">
                <a:solidFill>
                  <a:schemeClr val="dk1"/>
                </a:solidFill>
                <a:highlight>
                  <a:schemeClr val="lt1"/>
                </a:highlight>
              </a:rPr>
              <a:t>Understanding AI Simply</a:t>
            </a:r>
            <a:endParaRPr sz="1700">
              <a:solidFill>
                <a:schemeClr val="dk1"/>
              </a:solidFill>
              <a:highlight>
                <a:schemeClr val="lt1"/>
              </a:highlight>
            </a:endParaRPr>
          </a:p>
          <a:p>
            <a:pPr indent="-336550" lvl="0" marL="45720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700"/>
              <a:buChar char="&gt;"/>
            </a:pPr>
            <a:r>
              <a:rPr b="0" lang="en-US" sz="1700">
                <a:solidFill>
                  <a:schemeClr val="dk1"/>
                </a:solidFill>
                <a:highlight>
                  <a:schemeClr val="lt1"/>
                </a:highlight>
              </a:rPr>
              <a:t>Artificial Intelligence (AI) is </a:t>
            </a:r>
            <a:r>
              <a:rPr lang="en-US" sz="1700">
                <a:solidFill>
                  <a:schemeClr val="dk1"/>
                </a:solidFill>
                <a:highlight>
                  <a:schemeClr val="lt1"/>
                </a:highlight>
              </a:rPr>
              <a:t>technology</a:t>
            </a:r>
            <a:r>
              <a:rPr b="0" lang="en-US" sz="1700">
                <a:solidFill>
                  <a:schemeClr val="dk1"/>
                </a:solidFill>
                <a:highlight>
                  <a:schemeClr val="lt1"/>
                </a:highlight>
              </a:rPr>
              <a:t> that helps </a:t>
            </a:r>
            <a:r>
              <a:rPr lang="en-US" sz="1700">
                <a:solidFill>
                  <a:schemeClr val="dk1"/>
                </a:solidFill>
                <a:highlight>
                  <a:schemeClr val="lt1"/>
                </a:highlight>
              </a:rPr>
              <a:t>computers think and learn </a:t>
            </a:r>
            <a:r>
              <a:rPr b="0" lang="en-US" sz="1700">
                <a:solidFill>
                  <a:schemeClr val="dk1"/>
                </a:solidFill>
                <a:highlight>
                  <a:schemeClr val="lt1"/>
                </a:highlight>
              </a:rPr>
              <a:t>in ways similar to humans.</a:t>
            </a:r>
            <a:endParaRPr b="0" sz="1700">
              <a:solidFill>
                <a:schemeClr val="dk1"/>
              </a:solidFill>
              <a:highlight>
                <a:schemeClr val="lt1"/>
              </a:highlight>
            </a:endParaRPr>
          </a:p>
          <a:p>
            <a:pPr indent="0" lvl="0" marL="45720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400"/>
              <a:buNone/>
            </a:pPr>
            <a:r>
              <a:t/>
            </a:r>
            <a:endParaRPr b="0" sz="1700">
              <a:solidFill>
                <a:schemeClr val="dk1"/>
              </a:solidFill>
              <a:highlight>
                <a:schemeClr val="lt1"/>
              </a:highlight>
            </a:endParaRPr>
          </a:p>
          <a:p>
            <a:pPr indent="-336550" lvl="0" marL="45720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700"/>
              <a:buChar char="&gt;"/>
            </a:pPr>
            <a:r>
              <a:rPr b="0" lang="en-US" sz="1700">
                <a:solidFill>
                  <a:schemeClr val="dk1"/>
                </a:solidFill>
                <a:highlight>
                  <a:schemeClr val="lt1"/>
                </a:highlight>
              </a:rPr>
              <a:t>At its core, AI </a:t>
            </a:r>
            <a:r>
              <a:rPr lang="en-US" sz="1700">
                <a:solidFill>
                  <a:schemeClr val="dk1"/>
                </a:solidFill>
                <a:highlight>
                  <a:schemeClr val="lt1"/>
                </a:highlight>
              </a:rPr>
              <a:t>uses math and computer code</a:t>
            </a:r>
            <a:r>
              <a:rPr b="0" lang="en-US" sz="1700">
                <a:solidFill>
                  <a:schemeClr val="dk1"/>
                </a:solidFill>
                <a:highlight>
                  <a:schemeClr val="lt1"/>
                </a:highlight>
              </a:rPr>
              <a:t> to:</a:t>
            </a:r>
            <a:endParaRPr b="0" sz="1700">
              <a:solidFill>
                <a:schemeClr val="dk1"/>
              </a:solidFill>
              <a:highlight>
                <a:schemeClr val="lt1"/>
              </a:highlight>
            </a:endParaRPr>
          </a:p>
          <a:p>
            <a:pPr indent="-336550" lvl="1" marL="9144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Char char="–"/>
            </a:pPr>
            <a:r>
              <a:rPr b="0" lang="en-US" sz="1700">
                <a:solidFill>
                  <a:schemeClr val="dk1"/>
                </a:solidFill>
                <a:highlight>
                  <a:schemeClr val="lt1"/>
                </a:highlight>
              </a:rPr>
              <a:t>Find patterns in large amounts of information</a:t>
            </a:r>
            <a:endParaRPr b="0" sz="1700">
              <a:solidFill>
                <a:schemeClr val="dk1"/>
              </a:solidFill>
              <a:highlight>
                <a:schemeClr val="lt1"/>
              </a:highlight>
            </a:endParaRPr>
          </a:p>
          <a:p>
            <a:pPr indent="-336550" lvl="1" marL="9144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Char char="–"/>
            </a:pPr>
            <a:r>
              <a:rPr b="0" lang="en-US" sz="1700">
                <a:solidFill>
                  <a:schemeClr val="dk1"/>
                </a:solidFill>
                <a:highlight>
                  <a:schemeClr val="lt1"/>
                </a:highlight>
              </a:rPr>
              <a:t>Learn from new information</a:t>
            </a:r>
            <a:endParaRPr b="0" sz="1700">
              <a:solidFill>
                <a:schemeClr val="dk1"/>
              </a:solidFill>
              <a:highlight>
                <a:schemeClr val="lt1"/>
              </a:highlight>
            </a:endParaRPr>
          </a:p>
          <a:p>
            <a:pPr indent="-336550" lvl="1" marL="9144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Char char="–"/>
            </a:pPr>
            <a:r>
              <a:rPr b="0" lang="en-US" sz="1700">
                <a:solidFill>
                  <a:schemeClr val="dk1"/>
                </a:solidFill>
                <a:highlight>
                  <a:schemeClr val="lt1"/>
                </a:highlight>
              </a:rPr>
              <a:t>Make decision, predictions or suggestions.</a:t>
            </a:r>
            <a:endParaRPr b="0" sz="1700">
              <a:solidFill>
                <a:schemeClr val="dk1"/>
              </a:solidFill>
              <a:highlight>
                <a:schemeClr val="lt1"/>
              </a:highlight>
            </a:endParaRPr>
          </a:p>
          <a:p>
            <a:pPr indent="0" lvl="0" marL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2400"/>
              <a:buNone/>
            </a:pPr>
            <a:r>
              <a:t/>
            </a:r>
            <a:endParaRPr sz="1700">
              <a:solidFill>
                <a:schemeClr val="dk1"/>
              </a:solidFill>
              <a:highlight>
                <a:schemeClr val="lt1"/>
              </a:highlight>
            </a:endParaRPr>
          </a:p>
        </p:txBody>
      </p:sp>
      <p:sp>
        <p:nvSpPr>
          <p:cNvPr id="77" name="Google Shape;77;g32e319385e5_0_13"/>
          <p:cNvSpPr txBox="1"/>
          <p:nvPr>
            <p:ph type="title"/>
          </p:nvPr>
        </p:nvSpPr>
        <p:spPr>
          <a:xfrm>
            <a:off x="447922" y="26385"/>
            <a:ext cx="8197200" cy="9939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US"/>
              <a:t>What is AI?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4"/>
          <p:cNvSpPr txBox="1"/>
          <p:nvPr>
            <p:ph type="title"/>
          </p:nvPr>
        </p:nvSpPr>
        <p:spPr>
          <a:xfrm>
            <a:off x="367553" y="278633"/>
            <a:ext cx="8368803" cy="744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US" sz="2000">
                <a:extLst>
                  <a:ext uri="http://customooxmlschemas.google.com/">
                    <go:slidesCustomData xmlns:go="http://customooxmlschemas.google.com/" textRoundtripDataId="0"/>
                  </a:ext>
                </a:extLst>
              </a:rPr>
              <a:t>AI and ML-Powered Data Science Methods Can Influence Many Aspects of Classroom Instruction</a:t>
            </a:r>
            <a:endParaRPr b="0" sz="2000">
              <a:latin typeface="Encode Sans"/>
              <a:ea typeface="Encode Sans"/>
              <a:cs typeface="Encode Sans"/>
              <a:sym typeface="Encode Sans"/>
            </a:endParaRPr>
          </a:p>
        </p:txBody>
      </p:sp>
      <p:grpSp>
        <p:nvGrpSpPr>
          <p:cNvPr id="83" name="Google Shape;83;p14"/>
          <p:cNvGrpSpPr/>
          <p:nvPr/>
        </p:nvGrpSpPr>
        <p:grpSpPr>
          <a:xfrm>
            <a:off x="5090621" y="2669426"/>
            <a:ext cx="1891398" cy="1705865"/>
            <a:chOff x="4303281" y="2158374"/>
            <a:chExt cx="1917087" cy="1854000"/>
          </a:xfrm>
        </p:grpSpPr>
        <p:sp>
          <p:nvSpPr>
            <p:cNvPr id="84" name="Google Shape;84;p14"/>
            <p:cNvSpPr/>
            <p:nvPr/>
          </p:nvSpPr>
          <p:spPr>
            <a:xfrm>
              <a:off x="4366368" y="2158374"/>
              <a:ext cx="1854000" cy="1854000"/>
            </a:xfrm>
            <a:prstGeom prst="ellipse">
              <a:avLst/>
            </a:prstGeom>
            <a:solidFill>
              <a:srgbClr val="0B7743"/>
            </a:solidFill>
            <a:ln cap="flat" cmpd="sng" w="28575">
              <a:solidFill>
                <a:srgbClr val="65F0A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" name="Google Shape;85;p14"/>
            <p:cNvSpPr txBox="1"/>
            <p:nvPr/>
          </p:nvSpPr>
          <p:spPr>
            <a:xfrm>
              <a:off x="4303281" y="2641562"/>
              <a:ext cx="1917087" cy="76850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1" i="0" lang="en-US" sz="1400" u="none" cap="none" strike="noStrike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Student </a:t>
              </a:r>
              <a:endParaRPr b="1" i="0" sz="14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indent="0" lvl="0" marL="0" marR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b="0" i="0" lang="en-US" sz="1100" u="none" cap="none" strike="noStrike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- Personalized and adaptive learning</a:t>
              </a:r>
              <a:endParaRPr b="0" i="0" sz="11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indent="0" lvl="0" marL="0" marR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b="0" i="0" lang="en-US" sz="1100" u="none" cap="none" strike="noStrike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(e.g., Dreambox)</a:t>
              </a:r>
              <a:endParaRPr b="0" i="0" sz="11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indent="0" lvl="0" marL="0" marR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b="0" i="0" lang="en-US" sz="1100" u="none" cap="none" strike="noStrike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- Multi-tiered supporting mechanisms (Panorama etc)</a:t>
              </a:r>
              <a:endParaRPr b="0" i="0" sz="11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86" name="Google Shape;86;p14"/>
          <p:cNvGrpSpPr/>
          <p:nvPr/>
        </p:nvGrpSpPr>
        <p:grpSpPr>
          <a:xfrm>
            <a:off x="1670340" y="2761046"/>
            <a:ext cx="1618357" cy="1603710"/>
            <a:chOff x="2986712" y="2158374"/>
            <a:chExt cx="1854000" cy="1854000"/>
          </a:xfrm>
        </p:grpSpPr>
        <p:sp>
          <p:nvSpPr>
            <p:cNvPr id="87" name="Google Shape;87;p14"/>
            <p:cNvSpPr/>
            <p:nvPr/>
          </p:nvSpPr>
          <p:spPr>
            <a:xfrm>
              <a:off x="2986712" y="2158374"/>
              <a:ext cx="1854000" cy="1854000"/>
            </a:xfrm>
            <a:prstGeom prst="ellipse">
              <a:avLst/>
            </a:prstGeom>
            <a:solidFill>
              <a:srgbClr val="0E9453"/>
            </a:solidFill>
            <a:ln cap="flat" cmpd="sng" w="28575">
              <a:solidFill>
                <a:srgbClr val="65F0A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" name="Google Shape;88;p14"/>
            <p:cNvSpPr txBox="1"/>
            <p:nvPr/>
          </p:nvSpPr>
          <p:spPr>
            <a:xfrm>
              <a:off x="3020700" y="2560396"/>
              <a:ext cx="1704900" cy="72630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1" i="0" lang="en-US" sz="1400" u="none" cap="none" strike="noStrike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Content</a:t>
              </a:r>
              <a:endParaRPr b="1" i="0" sz="14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indent="0" lvl="0" marL="0" marR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0" i="0" lang="en-US" sz="1400" u="none" cap="none" strike="noStrike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- </a:t>
              </a:r>
              <a:r>
                <a:rPr b="0" i="0" lang="en-US" sz="1100" u="none" cap="none" strike="noStrike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Curriculum and instructional material analysis and generation</a:t>
              </a:r>
              <a:br>
                <a:rPr b="0" i="0" lang="en-US" sz="1100" u="none" cap="none" strike="noStrike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</a:br>
              <a:r>
                <a:rPr b="0" i="0" lang="en-US" sz="1100" u="none" cap="none" strike="noStrike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(Canva, Pearson etc)</a:t>
              </a:r>
              <a:endParaRPr b="0" i="0" sz="11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89" name="Google Shape;89;p14"/>
          <p:cNvGrpSpPr/>
          <p:nvPr/>
        </p:nvGrpSpPr>
        <p:grpSpPr>
          <a:xfrm>
            <a:off x="3331992" y="1022624"/>
            <a:ext cx="1654695" cy="1646723"/>
            <a:chOff x="3811369" y="841564"/>
            <a:chExt cx="1854000" cy="1854000"/>
          </a:xfrm>
        </p:grpSpPr>
        <p:sp>
          <p:nvSpPr>
            <p:cNvPr id="90" name="Google Shape;90;p14"/>
            <p:cNvSpPr/>
            <p:nvPr/>
          </p:nvSpPr>
          <p:spPr>
            <a:xfrm>
              <a:off x="3811369" y="841564"/>
              <a:ext cx="1854000" cy="1854000"/>
            </a:xfrm>
            <a:prstGeom prst="ellipse">
              <a:avLst/>
            </a:prstGeom>
            <a:solidFill>
              <a:srgbClr val="085630"/>
            </a:solidFill>
            <a:ln cap="flat" cmpd="sng" w="28575">
              <a:solidFill>
                <a:srgbClr val="65F0A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" name="Google Shape;91;p14"/>
            <p:cNvSpPr txBox="1"/>
            <p:nvPr/>
          </p:nvSpPr>
          <p:spPr>
            <a:xfrm>
              <a:off x="4047121" y="1507884"/>
              <a:ext cx="1486500" cy="562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1" i="0" lang="en-US" sz="1400" u="none" cap="none" strike="noStrike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Teacher</a:t>
              </a:r>
              <a:endParaRPr b="1" i="0" sz="14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indent="0" lvl="0" marL="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b="0" i="0" lang="en-US" sz="1100" u="none" cap="none" strike="noStrike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- AI coaching and feedback (e.g., TeachFX and Edthena)</a:t>
              </a:r>
              <a:endParaRPr b="0" i="0" sz="11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sp>
        <p:nvSpPr>
          <p:cNvPr id="92" name="Google Shape;92;p14"/>
          <p:cNvSpPr/>
          <p:nvPr/>
        </p:nvSpPr>
        <p:spPr>
          <a:xfrm rot="2700000">
            <a:off x="3092711" y="2267357"/>
            <a:ext cx="300803" cy="803980"/>
          </a:xfrm>
          <a:prstGeom prst="upDown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" name="Google Shape;93;p14"/>
          <p:cNvSpPr/>
          <p:nvPr/>
        </p:nvSpPr>
        <p:spPr>
          <a:xfrm rot="5400000">
            <a:off x="3973951" y="2949480"/>
            <a:ext cx="300900" cy="1164000"/>
          </a:xfrm>
          <a:prstGeom prst="upDown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" name="Google Shape;94;p14"/>
          <p:cNvSpPr/>
          <p:nvPr/>
        </p:nvSpPr>
        <p:spPr>
          <a:xfrm rot="8100000">
            <a:off x="4961329" y="2250248"/>
            <a:ext cx="300803" cy="802708"/>
          </a:xfrm>
          <a:prstGeom prst="upDown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" name="Google Shape;95;p14"/>
          <p:cNvSpPr txBox="1"/>
          <p:nvPr/>
        </p:nvSpPr>
        <p:spPr>
          <a:xfrm>
            <a:off x="3424394" y="3656114"/>
            <a:ext cx="2119500" cy="45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-US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- Formative assessment,</a:t>
            </a:r>
            <a:endParaRPr b="0" i="0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-US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- Auto-grading,</a:t>
            </a:r>
            <a:endParaRPr b="0" i="0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-US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- Tutoring and feedback (e.g., Khanmigo) </a:t>
            </a:r>
            <a:endParaRPr b="0" i="0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" name="Google Shape;96;p14"/>
          <p:cNvSpPr txBox="1"/>
          <p:nvPr/>
        </p:nvSpPr>
        <p:spPr>
          <a:xfrm>
            <a:off x="243475" y="2008179"/>
            <a:ext cx="2984400" cy="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-US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- Teachers’ engagement with the materials, adoption, and feedback/Iteration</a:t>
            </a:r>
            <a:endParaRPr b="0" i="0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7" name="Google Shape;97;p14"/>
          <p:cNvSpPr txBox="1"/>
          <p:nvPr/>
        </p:nvSpPr>
        <p:spPr>
          <a:xfrm>
            <a:off x="5117725" y="1905376"/>
            <a:ext cx="2520300" cy="65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-US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- Communication with parents</a:t>
            </a:r>
            <a:endParaRPr b="0" i="0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-US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- Feedback to students </a:t>
            </a:r>
            <a:endParaRPr b="0" i="0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" name="Google Shape;98;p14"/>
          <p:cNvSpPr txBox="1"/>
          <p:nvPr/>
        </p:nvSpPr>
        <p:spPr>
          <a:xfrm>
            <a:off x="7276425" y="1026300"/>
            <a:ext cx="1369500" cy="19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-US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Comprehensive solutions: Colleague AI, MagicSchool, SchoolAI, </a:t>
            </a:r>
            <a:br>
              <a:rPr b="0" i="0" lang="en-US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br>
              <a:rPr b="0" i="0" lang="en-US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0" lang="en-US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Operation systems: Microsoft, Google</a:t>
            </a:r>
            <a:endParaRPr b="0" i="0" sz="1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5"/>
          <p:cNvSpPr txBox="1"/>
          <p:nvPr>
            <p:ph type="title"/>
          </p:nvPr>
        </p:nvSpPr>
        <p:spPr>
          <a:xfrm>
            <a:off x="447922" y="26385"/>
            <a:ext cx="8696078" cy="103710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ncode Sans Black"/>
              <a:buNone/>
            </a:pPr>
            <a:r>
              <a:rPr lang="en-US" sz="2000"/>
              <a:t>Dr. Sun’s Concept of AI As The Third Agent In Classroom Instruction: How AI will Transform Teaching and Learning?</a:t>
            </a:r>
            <a:endParaRPr sz="2000"/>
          </a:p>
        </p:txBody>
      </p:sp>
      <p:sp>
        <p:nvSpPr>
          <p:cNvPr id="104" name="Google Shape;104;p15"/>
          <p:cNvSpPr txBox="1"/>
          <p:nvPr>
            <p:ph idx="1" type="body"/>
          </p:nvPr>
        </p:nvSpPr>
        <p:spPr>
          <a:xfrm>
            <a:off x="447925" y="1305228"/>
            <a:ext cx="8197200" cy="3106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30200" lvl="0" marL="4572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191300"/>
              </a:buClr>
              <a:buSzPts val="1600"/>
              <a:buFont typeface="Arial"/>
              <a:buChar char="&gt;"/>
            </a:pPr>
            <a:r>
              <a:rPr lang="en-US" sz="2200"/>
              <a:t>See </a:t>
            </a:r>
            <a:r>
              <a:rPr lang="en-US" sz="2200" u="sng">
                <a:solidFill>
                  <a:schemeClr val="hlink"/>
                </a:solidFill>
                <a:hlinkClick r:id="rId3"/>
              </a:rPr>
              <a:t>Dr. Sun’s Blog </a:t>
            </a:r>
            <a:r>
              <a:rPr lang="en-US" sz="2200"/>
              <a:t>on Colleague AI’s Platform</a:t>
            </a:r>
            <a:endParaRPr sz="2200"/>
          </a:p>
        </p:txBody>
      </p:sp>
      <p:pic>
        <p:nvPicPr>
          <p:cNvPr id="105" name="Google Shape;105;p15"/>
          <p:cNvPicPr preferRelativeResize="0"/>
          <p:nvPr/>
        </p:nvPicPr>
        <p:blipFill rotWithShape="1">
          <a:blip r:embed="rId4">
            <a:alphaModFix/>
          </a:blip>
          <a:srcRect b="0" l="0" r="0" t="12072"/>
          <a:stretch/>
        </p:blipFill>
        <p:spPr>
          <a:xfrm>
            <a:off x="1691125" y="1791575"/>
            <a:ext cx="5143500" cy="25439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3bb940ff044_0_0"/>
          <p:cNvSpPr txBox="1"/>
          <p:nvPr>
            <p:ph idx="1" type="body"/>
          </p:nvPr>
        </p:nvSpPr>
        <p:spPr>
          <a:xfrm>
            <a:off x="447923" y="1305217"/>
            <a:ext cx="8197200" cy="2365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48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1" name="Google Shape;111;g3bb940ff044_0_0"/>
          <p:cNvSpPr txBox="1"/>
          <p:nvPr>
            <p:ph type="title"/>
          </p:nvPr>
        </p:nvSpPr>
        <p:spPr>
          <a:xfrm>
            <a:off x="447922" y="26385"/>
            <a:ext cx="8197200" cy="9939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u="sng">
                <a:solidFill>
                  <a:schemeClr val="hlink"/>
                </a:solidFill>
                <a:hlinkClick r:id="rId3"/>
              </a:rPr>
              <a:t>2026 AI Predictions</a:t>
            </a:r>
            <a:r>
              <a:rPr lang="en-US"/>
              <a:t> and K-12 Implications</a:t>
            </a:r>
            <a:endParaRPr/>
          </a:p>
        </p:txBody>
      </p:sp>
      <p:pic>
        <p:nvPicPr>
          <p:cNvPr id="112" name="Google Shape;112;g3bb940ff044_0_0"/>
          <p:cNvPicPr preferRelativeResize="0"/>
          <p:nvPr/>
        </p:nvPicPr>
        <p:blipFill rotWithShape="1">
          <a:blip r:embed="rId4">
            <a:alphaModFix/>
          </a:blip>
          <a:srcRect b="64097" l="0" r="0" t="0"/>
          <a:stretch/>
        </p:blipFill>
        <p:spPr>
          <a:xfrm>
            <a:off x="516450" y="1348050"/>
            <a:ext cx="6227674" cy="1966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1_Custom Design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2014-10-14T00:51:43Z</dcterms:created>
  <dc:creator>Alanya Cannon</dc:creator>
</cp:coreProperties>
</file>