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Lexend Deca Medium"/>
      <p:regular r:id="rId29"/>
      <p:bold r:id="rId30"/>
    </p:embeddedFont>
    <p:embeddedFont>
      <p:font typeface="Montserrat"/>
      <p:regular r:id="rId31"/>
      <p:bold r:id="rId32"/>
      <p:italic r:id="rId33"/>
      <p:boldItalic r:id="rId34"/>
    </p:embeddedFont>
    <p:embeddedFont>
      <p:font typeface="Inter"/>
      <p:regular r:id="rId35"/>
      <p:bold r:id="rId36"/>
      <p:italic r:id="rId37"/>
      <p:boldItalic r:id="rId38"/>
    </p:embeddedFont>
    <p:embeddedFont>
      <p:font typeface="Helvetica Neue"/>
      <p:regular r:id="rId39"/>
      <p:bold r:id="rId40"/>
      <p:italic r:id="rId41"/>
      <p:boldItalic r:id="rId42"/>
    </p:embeddedFont>
    <p:embeddedFont>
      <p:font typeface="Open Sans Medium"/>
      <p:regular r:id="rId43"/>
      <p:bold r:id="rId44"/>
      <p:italic r:id="rId45"/>
      <p:boldItalic r:id="rId46"/>
    </p:embeddedFont>
    <p:embeddedFont>
      <p:font typeface="Encode Sans Black"/>
      <p:bold r:id="rId47"/>
    </p:embeddedFont>
    <p:embeddedFont>
      <p:font typeface="Lexend Deca"/>
      <p:regular r:id="rId48"/>
      <p:bold r:id="rId49"/>
    </p:embeddedFont>
    <p:embeddedFont>
      <p:font typeface="Open Sans"/>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6">
          <p15:clr>
            <a:srgbClr val="A4A3A4"/>
          </p15:clr>
        </p15:guide>
      </p15:sldGuideLst>
    </p:ext>
    <p:ext uri="GoogleSlidesCustomDataVersion2">
      <go:slidesCustomData xmlns:go="http://customooxmlschemas.google.com/" r:id="rId54" roundtripDataSignature="AMtx7mjpt/F8Ee8MIyd7GC2gyf3lWJ59z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6"/>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HelveticaNeue-bold.fntdata"/><Relationship Id="rId42" Type="http://schemas.openxmlformats.org/officeDocument/2006/relationships/font" Target="fonts/HelveticaNeue-boldItalic.fntdata"/><Relationship Id="rId41" Type="http://schemas.openxmlformats.org/officeDocument/2006/relationships/font" Target="fonts/HelveticaNeue-italic.fntdata"/><Relationship Id="rId44" Type="http://schemas.openxmlformats.org/officeDocument/2006/relationships/font" Target="fonts/OpenSansMedium-bold.fntdata"/><Relationship Id="rId43" Type="http://schemas.openxmlformats.org/officeDocument/2006/relationships/font" Target="fonts/OpenSansMedium-regular.fntdata"/><Relationship Id="rId46" Type="http://schemas.openxmlformats.org/officeDocument/2006/relationships/font" Target="fonts/OpenSansMedium-boldItalic.fntdata"/><Relationship Id="rId45" Type="http://schemas.openxmlformats.org/officeDocument/2006/relationships/font" Target="fonts/OpenSansMedium-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LexendDeca-regular.fntdata"/><Relationship Id="rId47" Type="http://schemas.openxmlformats.org/officeDocument/2006/relationships/font" Target="fonts/EncodeSansBlack-bold.fntdata"/><Relationship Id="rId49" Type="http://schemas.openxmlformats.org/officeDocument/2006/relationships/font" Target="fonts/LexendDeca-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regular.fntdata"/><Relationship Id="rId30" Type="http://schemas.openxmlformats.org/officeDocument/2006/relationships/font" Target="fonts/LexendDecaMedium-bold.fntdata"/><Relationship Id="rId33" Type="http://schemas.openxmlformats.org/officeDocument/2006/relationships/font" Target="fonts/Montserrat-italic.fntdata"/><Relationship Id="rId32" Type="http://schemas.openxmlformats.org/officeDocument/2006/relationships/font" Target="fonts/Montserrat-bold.fntdata"/><Relationship Id="rId35" Type="http://schemas.openxmlformats.org/officeDocument/2006/relationships/font" Target="fonts/Inter-regular.fntdata"/><Relationship Id="rId34" Type="http://schemas.openxmlformats.org/officeDocument/2006/relationships/font" Target="fonts/Montserrat-boldItalic.fntdata"/><Relationship Id="rId37" Type="http://schemas.openxmlformats.org/officeDocument/2006/relationships/font" Target="fonts/Inter-italic.fntdata"/><Relationship Id="rId36" Type="http://schemas.openxmlformats.org/officeDocument/2006/relationships/font" Target="fonts/Inter-bold.fntdata"/><Relationship Id="rId39" Type="http://schemas.openxmlformats.org/officeDocument/2006/relationships/font" Target="fonts/HelveticaNeue-regular.fntdata"/><Relationship Id="rId38" Type="http://schemas.openxmlformats.org/officeDocument/2006/relationships/font" Target="fonts/Inter-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font" Target="fonts/LexendDecaMedium-regular.fntdata"/><Relationship Id="rId51" Type="http://schemas.openxmlformats.org/officeDocument/2006/relationships/font" Target="fonts/OpenSans-bold.fntdata"/><Relationship Id="rId50" Type="http://schemas.openxmlformats.org/officeDocument/2006/relationships/font" Target="fonts/OpenSans-regular.fntdata"/><Relationship Id="rId53" Type="http://schemas.openxmlformats.org/officeDocument/2006/relationships/font" Target="fonts/OpenSans-boldItalic.fntdata"/><Relationship Id="rId52" Type="http://schemas.openxmlformats.org/officeDocument/2006/relationships/font" Target="fonts/OpenSans-italic.fntdata"/><Relationship Id="rId11" Type="http://schemas.openxmlformats.org/officeDocument/2006/relationships/slide" Target="slides/slide6.xml"/><Relationship Id="rId10" Type="http://schemas.openxmlformats.org/officeDocument/2006/relationships/slide" Target="slides/slide5.xml"/><Relationship Id="rId54"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 name="Shape 26"/>
        <p:cNvGrpSpPr/>
        <p:nvPr/>
      </p:nvGrpSpPr>
      <p:grpSpPr>
        <a:xfrm>
          <a:off x="0" y="0"/>
          <a:ext cx="0" cy="0"/>
          <a:chOff x="0" y="0"/>
          <a:chExt cx="0" cy="0"/>
        </a:xfrm>
      </p:grpSpPr>
      <p:sp>
        <p:nvSpPr>
          <p:cNvPr id="27" name="Google Shape;2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 name="Google Shape;2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c23cf019b5_0_4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2" name="Google Shape;112;g3c23cf019b5_0_4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c23cf019b5_0_4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8" name="Google Shape;118;g3c23cf019b5_0_4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4" name="Google Shape;12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c23cf019b5_0_4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c23cf019b5_0_4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c23cf019b5_0_4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g3c23cf019b5_0_4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Clr>
                <a:schemeClr val="dk1"/>
              </a:buClr>
              <a:buSzPts val="1800"/>
              <a:buFont typeface="Arial"/>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5" name="Google Shape;145;p9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c23cf019b5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3c23cf019b5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c23cf019b5_0_4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3c23cf019b5_0_4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c27c6258d7_0_0:notes"/>
          <p:cNvSpPr/>
          <p:nvPr>
            <p:ph idx="2" type="sldImg"/>
          </p:nvPr>
        </p:nvSpPr>
        <p:spPr>
          <a:xfrm>
            <a:off x="857400" y="685800"/>
            <a:ext cx="3429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3c27c6258d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c27c6258d7_0_8:notes"/>
          <p:cNvSpPr/>
          <p:nvPr>
            <p:ph idx="2" type="sldImg"/>
          </p:nvPr>
        </p:nvSpPr>
        <p:spPr>
          <a:xfrm>
            <a:off x="857400" y="685800"/>
            <a:ext cx="3429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3c27c6258d7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g3c23eca7f39_7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 name="Google Shape;33;g3c23eca7f39_7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c23cf019b5_0_4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3c23cf019b5_0_4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c23cf019b5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c23cf019b5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c23cf019b5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3c23cf019b5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c23cf019b5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3c23cf019b5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g3c23eca7f39_7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9" name="Google Shape;39;g3c23eca7f39_7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5" name="Google Shape;4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t/>
            </a:r>
            <a:endParaRPr/>
          </a:p>
        </p:txBody>
      </p:sp>
      <p:sp>
        <p:nvSpPr>
          <p:cNvPr id="46" name="Google Shape;46;p1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 name="Google Shape;5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c23cf019b5_0_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g3c23cf019b5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Clr>
                <a:schemeClr val="dk1"/>
              </a:buClr>
              <a:buSzPts val="1800"/>
              <a:buFont typeface="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c23cf019b5_0_2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g3c23cf019b5_0_2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solidFill>
                  <a:schemeClr val="dk1"/>
                </a:solidFill>
              </a:rPr>
              <a:t>Copy and paste prompts - next slide</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US">
                <a:latin typeface="Helvetica Neue"/>
                <a:ea typeface="Helvetica Neue"/>
                <a:cs typeface="Helvetica Neue"/>
                <a:sym typeface="Helvetica Neue"/>
              </a:rPr>
              <a:t>Title: multiply using the associative property of operation </a:t>
            </a:r>
            <a:endParaRPr>
              <a:latin typeface="Helvetica Neue"/>
              <a:ea typeface="Helvetica Neue"/>
              <a:cs typeface="Helvetica Neue"/>
              <a:sym typeface="Helvetica Neue"/>
            </a:endParaRPr>
          </a:p>
          <a:p>
            <a:pPr indent="0" lvl="0" marL="0" rtl="0" algn="l">
              <a:lnSpc>
                <a:spcPct val="100000"/>
              </a:lnSpc>
              <a:spcBef>
                <a:spcPts val="0"/>
              </a:spcBef>
              <a:spcAft>
                <a:spcPts val="0"/>
              </a:spcAft>
              <a:buSzPts val="1100"/>
              <a:buNone/>
            </a:pPr>
            <a:r>
              <a:rPr lang="en-US">
                <a:latin typeface="Helvetica Neue"/>
                <a:ea typeface="Helvetica Neue"/>
                <a:cs typeface="Helvetica Neue"/>
                <a:sym typeface="Helvetica Neue"/>
              </a:rPr>
              <a:t>Objectives: </a:t>
            </a:r>
            <a:endParaRPr>
              <a:latin typeface="Helvetica Neue"/>
              <a:ea typeface="Helvetica Neue"/>
              <a:cs typeface="Helvetica Neue"/>
              <a:sym typeface="Helvetica Neue"/>
            </a:endParaRPr>
          </a:p>
          <a:p>
            <a:pPr indent="0" lvl="0" marL="457200" rtl="0" algn="l">
              <a:lnSpc>
                <a:spcPct val="100000"/>
              </a:lnSpc>
              <a:spcBef>
                <a:spcPts val="0"/>
              </a:spcBef>
              <a:spcAft>
                <a:spcPts val="0"/>
              </a:spcAft>
              <a:buSzPts val="1100"/>
              <a:buNone/>
            </a:pPr>
            <a:r>
              <a:t/>
            </a:r>
            <a:endParaRPr>
              <a:latin typeface="Helvetica Neue"/>
              <a:ea typeface="Helvetica Neue"/>
              <a:cs typeface="Helvetica Neue"/>
              <a:sym typeface="Helvetica Neue"/>
            </a:endParaRPr>
          </a:p>
          <a:p>
            <a:pPr indent="-298450" lvl="0" marL="457200" rtl="0" algn="l">
              <a:lnSpc>
                <a:spcPct val="100000"/>
              </a:lnSpc>
              <a:spcBef>
                <a:spcPts val="0"/>
              </a:spcBef>
              <a:spcAft>
                <a:spcPts val="0"/>
              </a:spcAft>
              <a:buSzPts val="1100"/>
              <a:buFont typeface="Arial"/>
              <a:buAutoNum type="arabicPeriod"/>
            </a:pPr>
            <a:r>
              <a:rPr lang="en-US">
                <a:latin typeface="Helvetica Neue"/>
                <a:ea typeface="Helvetica Neue"/>
                <a:cs typeface="Helvetica Neue"/>
                <a:sym typeface="Helvetica Neue"/>
              </a:rPr>
              <a:t>Students will first review how to conduct single digit multiplication.</a:t>
            </a:r>
            <a:endParaRPr/>
          </a:p>
          <a:p>
            <a:pPr indent="-298450" lvl="0" marL="457200" rtl="0" algn="l">
              <a:lnSpc>
                <a:spcPct val="100000"/>
              </a:lnSpc>
              <a:spcBef>
                <a:spcPts val="0"/>
              </a:spcBef>
              <a:spcAft>
                <a:spcPts val="0"/>
              </a:spcAft>
              <a:buSzPts val="1100"/>
              <a:buFont typeface="Arial"/>
              <a:buAutoNum type="arabicPeriod"/>
            </a:pPr>
            <a:r>
              <a:rPr lang="en-US">
                <a:latin typeface="Helvetica Neue"/>
                <a:ea typeface="Helvetica Neue"/>
                <a:cs typeface="Helvetica Neue"/>
                <a:sym typeface="Helvetica Neue"/>
              </a:rPr>
              <a:t>Students will be able to accurately understand the meaning of Associative property of multiplication. For example, 3 × 5 × 2 can be found by 3 × 5 = 15, then 15 × 2 = 30, or by 5 × 2 = 10, then 3 × 10 = 30.</a:t>
            </a:r>
            <a:endParaRPr/>
          </a:p>
          <a:p>
            <a:pPr indent="-298450" lvl="0" marL="457200" rtl="0" algn="l">
              <a:lnSpc>
                <a:spcPct val="100000"/>
              </a:lnSpc>
              <a:spcBef>
                <a:spcPts val="0"/>
              </a:spcBef>
              <a:spcAft>
                <a:spcPts val="0"/>
              </a:spcAft>
              <a:buSzPts val="1100"/>
              <a:buFont typeface="Arial"/>
              <a:buAutoNum type="arabicPeriod"/>
            </a:pPr>
            <a:r>
              <a:rPr lang="en-US">
                <a:latin typeface="Helvetica Neue"/>
                <a:ea typeface="Helvetica Neue"/>
                <a:cs typeface="Helvetica Neue"/>
                <a:sym typeface="Helvetica Neue"/>
              </a:rPr>
              <a:t>Students will be able to apply this knowledge to solve word problems or story problems involving products of whole numbers.</a:t>
            </a:r>
            <a:endParaRPr>
              <a:latin typeface="Helvetica Neue"/>
              <a:ea typeface="Helvetica Neue"/>
              <a:cs typeface="Helvetica Neue"/>
              <a:sym typeface="Helvetica Neue"/>
            </a:endParaRPr>
          </a:p>
          <a:p>
            <a:pPr indent="-298450" lvl="0" marL="457200" rtl="0" algn="l">
              <a:lnSpc>
                <a:spcPct val="100000"/>
              </a:lnSpc>
              <a:spcBef>
                <a:spcPts val="0"/>
              </a:spcBef>
              <a:spcAft>
                <a:spcPts val="0"/>
              </a:spcAft>
              <a:buSzPts val="1100"/>
              <a:buFont typeface="Arial"/>
              <a:buAutoNum type="arabicPeriod"/>
            </a:pPr>
            <a:r>
              <a:rPr lang="en-US">
                <a:latin typeface="Helvetica Neue"/>
                <a:ea typeface="Helvetica Neue"/>
                <a:cs typeface="Helvetica Neue"/>
                <a:sym typeface="Helvetica Neue"/>
              </a:rPr>
              <a:t>Option, embedding support for English Language Learners at each stage of the lesson</a:t>
            </a:r>
            <a:endParaRPr>
              <a:latin typeface="Helvetica Neue"/>
              <a:ea typeface="Helvetica Neue"/>
              <a:cs typeface="Helvetica Neue"/>
              <a:sym typeface="Helvetica Neue"/>
            </a:endParaRPr>
          </a:p>
          <a:p>
            <a:pPr indent="-298450" lvl="0" marL="457200" rtl="0" algn="l">
              <a:lnSpc>
                <a:spcPct val="100000"/>
              </a:lnSpc>
              <a:spcBef>
                <a:spcPts val="0"/>
              </a:spcBef>
              <a:spcAft>
                <a:spcPts val="0"/>
              </a:spcAft>
              <a:buSzPts val="1100"/>
              <a:buFont typeface="Arial"/>
              <a:buAutoNum type="arabicPeriod"/>
            </a:pPr>
            <a:r>
              <a:rPr lang="en-US">
                <a:latin typeface="Helvetica Neue"/>
                <a:ea typeface="Helvetica Neue"/>
                <a:cs typeface="Helvetica Neue"/>
                <a:sym typeface="Helvetica Neue"/>
              </a:rPr>
              <a:t>3.oa.b.5</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c23cf019b5_0_2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 name="Google Shape;93;g3c23cf019b5_0_2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c23cf019b5_0_2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 name="Google Shape;101;g3c23cf019b5_0_2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0" name="Shape 10"/>
        <p:cNvGrpSpPr/>
        <p:nvPr/>
      </p:nvGrpSpPr>
      <p:grpSpPr>
        <a:xfrm>
          <a:off x="0" y="0"/>
          <a:ext cx="0" cy="0"/>
          <a:chOff x="0" y="0"/>
          <a:chExt cx="0" cy="0"/>
        </a:xfrm>
      </p:grpSpPr>
      <p:sp>
        <p:nvSpPr>
          <p:cNvPr id="11" name="Google Shape;11;p6"/>
          <p:cNvSpPr txBox="1"/>
          <p:nvPr>
            <p:ph type="title"/>
          </p:nvPr>
        </p:nvSpPr>
        <p:spPr>
          <a:xfrm>
            <a:off x="460375" y="644993"/>
            <a:ext cx="6972300" cy="2641756"/>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191300"/>
              </a:buClr>
              <a:buSzPts val="5000"/>
              <a:buFont typeface="Encode Sans Black"/>
              <a:buNone/>
              <a:defRPr b="1" i="0" sz="5000" u="none" cap="none" strike="noStrike">
                <a:solidFill>
                  <a:srgbClr val="191300"/>
                </a:solidFill>
                <a:latin typeface="Encode Sans Black"/>
                <a:ea typeface="Encode Sans Black"/>
                <a:cs typeface="Encode Sans Black"/>
                <a:sym typeface="Encode Sans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 name="Google Shape;12;p6"/>
          <p:cNvPicPr preferRelativeResize="0"/>
          <p:nvPr/>
        </p:nvPicPr>
        <p:blipFill rotWithShape="1">
          <a:blip r:embed="rId2">
            <a:alphaModFix/>
          </a:blip>
          <a:srcRect b="0" l="0" r="0" t="0"/>
          <a:stretch/>
        </p:blipFill>
        <p:spPr>
          <a:xfrm>
            <a:off x="568081" y="3426449"/>
            <a:ext cx="1600200" cy="1397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13" name="Shape 13"/>
        <p:cNvGrpSpPr/>
        <p:nvPr/>
      </p:nvGrpSpPr>
      <p:grpSpPr>
        <a:xfrm>
          <a:off x="0" y="0"/>
          <a:ext cx="0" cy="0"/>
          <a:chOff x="0" y="0"/>
          <a:chExt cx="0" cy="0"/>
        </a:xfrm>
      </p:grpSpPr>
      <p:sp>
        <p:nvSpPr>
          <p:cNvPr id="14" name="Google Shape;14;p9"/>
          <p:cNvSpPr txBox="1"/>
          <p:nvPr>
            <p:ph idx="1" type="body"/>
          </p:nvPr>
        </p:nvSpPr>
        <p:spPr>
          <a:xfrm>
            <a:off x="447923" y="1305217"/>
            <a:ext cx="8197114" cy="2365901"/>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191300"/>
              </a:buClr>
              <a:buSzPts val="2400"/>
              <a:buFont typeface="Merriweather Sans"/>
              <a:buChar char="&gt;"/>
              <a:defRPr b="1" i="0" sz="2400" u="none" cap="none" strike="noStrike">
                <a:solidFill>
                  <a:srgbClr val="191300"/>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191300"/>
              </a:buClr>
              <a:buSzPts val="2000"/>
              <a:buFont typeface="Arial"/>
              <a:buChar char="–"/>
              <a:defRPr b="1" i="0" sz="2000" u="none" cap="none" strike="noStrike">
                <a:solidFill>
                  <a:srgbClr val="191300"/>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191300"/>
              </a:buClr>
              <a:buSzPts val="1800"/>
              <a:buFont typeface="Merriweather Sans"/>
              <a:buChar char="&gt;"/>
              <a:defRPr b="1" i="0" sz="1800" u="none" cap="none" strike="noStrike">
                <a:solidFill>
                  <a:srgbClr val="191300"/>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191300"/>
              </a:buClr>
              <a:buSzPts val="1600"/>
              <a:buFont typeface="Arial"/>
              <a:buChar char="–"/>
              <a:defRPr b="1" i="0" sz="1600" u="none" cap="none" strike="noStrike">
                <a:solidFill>
                  <a:srgbClr val="191300"/>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191300"/>
              </a:buClr>
              <a:buSzPts val="1400"/>
              <a:buFont typeface="Merriweather Sans"/>
              <a:buChar char="&gt;"/>
              <a:defRPr b="1" i="0" sz="1400" u="none" cap="none" strike="noStrike">
                <a:solidFill>
                  <a:srgbClr val="191300"/>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 name="Google Shape;15;p9"/>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3000"/>
              <a:buFont typeface="Encode Sans Black"/>
              <a:buNone/>
              <a:defRPr b="1" i="0" sz="3000" u="none" cap="none" strike="noStrike">
                <a:solidFill>
                  <a:schemeClr val="dk1"/>
                </a:solidFill>
                <a:latin typeface="Encode Sans Black"/>
                <a:ea typeface="Encode Sans Black"/>
                <a:cs typeface="Encode Sans Black"/>
                <a:sym typeface="Encode Sans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6" name="Google Shape;16;p9"/>
          <p:cNvPicPr preferRelativeResize="0"/>
          <p:nvPr/>
        </p:nvPicPr>
        <p:blipFill rotWithShape="1">
          <a:blip r:embed="rId2">
            <a:alphaModFix/>
          </a:blip>
          <a:srcRect b="0" l="0" r="0" t="0"/>
          <a:stretch/>
        </p:blipFill>
        <p:spPr>
          <a:xfrm>
            <a:off x="549031" y="1020608"/>
            <a:ext cx="1103781" cy="9636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17" name="Shape 17"/>
        <p:cNvGrpSpPr/>
        <p:nvPr/>
      </p:nvGrpSpPr>
      <p:grpSpPr>
        <a:xfrm>
          <a:off x="0" y="0"/>
          <a:ext cx="0" cy="0"/>
          <a:chOff x="0" y="0"/>
          <a:chExt cx="0" cy="0"/>
        </a:xfrm>
      </p:grpSpPr>
      <p:sp>
        <p:nvSpPr>
          <p:cNvPr id="18" name="Google Shape;18;g3c23cf019b5_0_211"/>
          <p:cNvSpPr txBox="1"/>
          <p:nvPr>
            <p:ph type="title"/>
          </p:nvPr>
        </p:nvSpPr>
        <p:spPr>
          <a:xfrm>
            <a:off x="5226600" y="1815550"/>
            <a:ext cx="2607600" cy="527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100"/>
              <a:buNone/>
              <a:defRPr sz="4000"/>
            </a:lvl1pPr>
            <a:lvl2pPr lvl="1" algn="l">
              <a:lnSpc>
                <a:spcPct val="100000"/>
              </a:lnSpc>
              <a:spcBef>
                <a:spcPts val="0"/>
              </a:spcBef>
              <a:spcAft>
                <a:spcPts val="0"/>
              </a:spcAft>
              <a:buSzPts val="2100"/>
              <a:buFont typeface="Montserrat"/>
              <a:buNone/>
              <a:defRPr b="1" sz="2100">
                <a:latin typeface="Montserrat"/>
                <a:ea typeface="Montserrat"/>
                <a:cs typeface="Montserrat"/>
                <a:sym typeface="Montserrat"/>
              </a:defRPr>
            </a:lvl2pPr>
            <a:lvl3pPr lvl="2" algn="l">
              <a:lnSpc>
                <a:spcPct val="100000"/>
              </a:lnSpc>
              <a:spcBef>
                <a:spcPts val="0"/>
              </a:spcBef>
              <a:spcAft>
                <a:spcPts val="0"/>
              </a:spcAft>
              <a:buSzPts val="2100"/>
              <a:buFont typeface="Montserrat"/>
              <a:buNone/>
              <a:defRPr b="1" sz="2100">
                <a:latin typeface="Montserrat"/>
                <a:ea typeface="Montserrat"/>
                <a:cs typeface="Montserrat"/>
                <a:sym typeface="Montserrat"/>
              </a:defRPr>
            </a:lvl3pPr>
            <a:lvl4pPr lvl="3" algn="l">
              <a:lnSpc>
                <a:spcPct val="100000"/>
              </a:lnSpc>
              <a:spcBef>
                <a:spcPts val="0"/>
              </a:spcBef>
              <a:spcAft>
                <a:spcPts val="0"/>
              </a:spcAft>
              <a:buSzPts val="2100"/>
              <a:buFont typeface="Montserrat"/>
              <a:buNone/>
              <a:defRPr b="1" sz="2100">
                <a:latin typeface="Montserrat"/>
                <a:ea typeface="Montserrat"/>
                <a:cs typeface="Montserrat"/>
                <a:sym typeface="Montserrat"/>
              </a:defRPr>
            </a:lvl4pPr>
            <a:lvl5pPr lvl="4" algn="l">
              <a:lnSpc>
                <a:spcPct val="100000"/>
              </a:lnSpc>
              <a:spcBef>
                <a:spcPts val="0"/>
              </a:spcBef>
              <a:spcAft>
                <a:spcPts val="0"/>
              </a:spcAft>
              <a:buSzPts val="2100"/>
              <a:buFont typeface="Montserrat"/>
              <a:buNone/>
              <a:defRPr b="1" sz="2100">
                <a:latin typeface="Montserrat"/>
                <a:ea typeface="Montserrat"/>
                <a:cs typeface="Montserrat"/>
                <a:sym typeface="Montserrat"/>
              </a:defRPr>
            </a:lvl5pPr>
            <a:lvl6pPr lvl="5" algn="l">
              <a:lnSpc>
                <a:spcPct val="100000"/>
              </a:lnSpc>
              <a:spcBef>
                <a:spcPts val="0"/>
              </a:spcBef>
              <a:spcAft>
                <a:spcPts val="0"/>
              </a:spcAft>
              <a:buSzPts val="2100"/>
              <a:buFont typeface="Montserrat"/>
              <a:buNone/>
              <a:defRPr b="1" sz="2100">
                <a:latin typeface="Montserrat"/>
                <a:ea typeface="Montserrat"/>
                <a:cs typeface="Montserrat"/>
                <a:sym typeface="Montserrat"/>
              </a:defRPr>
            </a:lvl6pPr>
            <a:lvl7pPr lvl="6" algn="l">
              <a:lnSpc>
                <a:spcPct val="100000"/>
              </a:lnSpc>
              <a:spcBef>
                <a:spcPts val="0"/>
              </a:spcBef>
              <a:spcAft>
                <a:spcPts val="0"/>
              </a:spcAft>
              <a:buSzPts val="2100"/>
              <a:buFont typeface="Montserrat"/>
              <a:buNone/>
              <a:defRPr b="1" sz="2100">
                <a:latin typeface="Montserrat"/>
                <a:ea typeface="Montserrat"/>
                <a:cs typeface="Montserrat"/>
                <a:sym typeface="Montserrat"/>
              </a:defRPr>
            </a:lvl7pPr>
            <a:lvl8pPr lvl="7" algn="l">
              <a:lnSpc>
                <a:spcPct val="100000"/>
              </a:lnSpc>
              <a:spcBef>
                <a:spcPts val="0"/>
              </a:spcBef>
              <a:spcAft>
                <a:spcPts val="0"/>
              </a:spcAft>
              <a:buSzPts val="2100"/>
              <a:buFont typeface="Montserrat"/>
              <a:buNone/>
              <a:defRPr b="1" sz="2100">
                <a:latin typeface="Montserrat"/>
                <a:ea typeface="Montserrat"/>
                <a:cs typeface="Montserrat"/>
                <a:sym typeface="Montserrat"/>
              </a:defRPr>
            </a:lvl8pPr>
            <a:lvl9pPr lvl="8" algn="l">
              <a:lnSpc>
                <a:spcPct val="100000"/>
              </a:lnSpc>
              <a:spcBef>
                <a:spcPts val="0"/>
              </a:spcBef>
              <a:spcAft>
                <a:spcPts val="0"/>
              </a:spcAft>
              <a:buSzPts val="2100"/>
              <a:buFont typeface="Montserrat"/>
              <a:buNone/>
              <a:defRPr b="1" sz="2100">
                <a:latin typeface="Montserrat"/>
                <a:ea typeface="Montserrat"/>
                <a:cs typeface="Montserrat"/>
                <a:sym typeface="Montserrat"/>
              </a:defRPr>
            </a:lvl9pPr>
          </a:lstStyle>
          <a:p/>
        </p:txBody>
      </p:sp>
      <p:sp>
        <p:nvSpPr>
          <p:cNvPr id="19" name="Google Shape;19;g3c23cf019b5_0_211"/>
          <p:cNvSpPr txBox="1"/>
          <p:nvPr>
            <p:ph idx="1" type="subTitle"/>
          </p:nvPr>
        </p:nvSpPr>
        <p:spPr>
          <a:xfrm>
            <a:off x="5226600" y="2305950"/>
            <a:ext cx="2607600" cy="1052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1pPr>
            <a:lvl2pPr lvl="1" algn="l">
              <a:lnSpc>
                <a:spcPct val="115000"/>
              </a:lnSpc>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2pPr>
            <a:lvl3pPr lvl="2" algn="l">
              <a:lnSpc>
                <a:spcPct val="115000"/>
              </a:lnSpc>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3pPr>
            <a:lvl4pPr lvl="3" algn="l">
              <a:lnSpc>
                <a:spcPct val="115000"/>
              </a:lnSpc>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4pPr>
            <a:lvl5pPr lvl="4" algn="l">
              <a:lnSpc>
                <a:spcPct val="115000"/>
              </a:lnSpc>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5pPr>
            <a:lvl6pPr lvl="5" algn="l">
              <a:lnSpc>
                <a:spcPct val="115000"/>
              </a:lnSpc>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6pPr>
            <a:lvl7pPr lvl="6" algn="l">
              <a:lnSpc>
                <a:spcPct val="115000"/>
              </a:lnSpc>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7pPr>
            <a:lvl8pPr lvl="7" algn="l">
              <a:lnSpc>
                <a:spcPct val="115000"/>
              </a:lnSpc>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8pPr>
            <a:lvl9pPr lvl="8" algn="l">
              <a:lnSpc>
                <a:spcPct val="115000"/>
              </a:lnSpc>
              <a:spcBef>
                <a:spcPts val="1600"/>
              </a:spcBef>
              <a:spcAft>
                <a:spcPts val="1600"/>
              </a:spcAft>
              <a:buClr>
                <a:srgbClr val="000000"/>
              </a:buClr>
              <a:buSzPts val="1400"/>
              <a:buFont typeface="Montserrat"/>
              <a:buNone/>
              <a:defRPr>
                <a:solidFill>
                  <a:srgbClr val="000000"/>
                </a:solidFill>
                <a:latin typeface="Montserrat"/>
                <a:ea typeface="Montserrat"/>
                <a:cs typeface="Montserrat"/>
                <a:sym typeface="Montserrat"/>
              </a:defRPr>
            </a:lvl9pPr>
          </a:lstStyle>
          <a:p/>
        </p:txBody>
      </p:sp>
      <p:sp>
        <p:nvSpPr>
          <p:cNvPr id="20" name="Google Shape;20;g3c23cf019b5_0_211"/>
          <p:cNvSpPr/>
          <p:nvPr/>
        </p:nvSpPr>
        <p:spPr>
          <a:xfrm>
            <a:off x="0" y="0"/>
            <a:ext cx="4572000" cy="5143500"/>
          </a:xfrm>
          <a:prstGeom prst="rect">
            <a:avLst/>
          </a:prstGeom>
          <a:solidFill>
            <a:srgbClr val="694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g3c23cf019b5_0_21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0E2A47"/>
                </a:solidFill>
                <a:latin typeface="Inter"/>
                <a:ea typeface="Inter"/>
                <a:cs typeface="Inter"/>
                <a:sym typeface="Inter"/>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0E2A47"/>
                </a:solidFill>
                <a:latin typeface="Inter"/>
                <a:ea typeface="Inter"/>
                <a:cs typeface="Inter"/>
                <a:sym typeface="Inter"/>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0E2A47"/>
                </a:solidFill>
                <a:latin typeface="Inter"/>
                <a:ea typeface="Inter"/>
                <a:cs typeface="Inter"/>
                <a:sym typeface="Inter"/>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0E2A47"/>
                </a:solidFill>
                <a:latin typeface="Inter"/>
                <a:ea typeface="Inter"/>
                <a:cs typeface="Inter"/>
                <a:sym typeface="Inter"/>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0E2A47"/>
                </a:solidFill>
                <a:latin typeface="Inter"/>
                <a:ea typeface="Inter"/>
                <a:cs typeface="Inter"/>
                <a:sym typeface="Inter"/>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0E2A47"/>
                </a:solidFill>
                <a:latin typeface="Inter"/>
                <a:ea typeface="Inter"/>
                <a:cs typeface="Inter"/>
                <a:sym typeface="Inter"/>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0E2A47"/>
                </a:solidFill>
                <a:latin typeface="Inter"/>
                <a:ea typeface="Inter"/>
                <a:cs typeface="Inter"/>
                <a:sym typeface="Inter"/>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0E2A47"/>
                </a:solidFill>
                <a:latin typeface="Inter"/>
                <a:ea typeface="Inter"/>
                <a:cs typeface="Inter"/>
                <a:sym typeface="Inter"/>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0E2A47"/>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 name="Shape 22"/>
        <p:cNvGrpSpPr/>
        <p:nvPr/>
      </p:nvGrpSpPr>
      <p:grpSpPr>
        <a:xfrm>
          <a:off x="0" y="0"/>
          <a:ext cx="0" cy="0"/>
          <a:chOff x="0" y="0"/>
          <a:chExt cx="0" cy="0"/>
        </a:xfrm>
      </p:grpSpPr>
      <p:sp>
        <p:nvSpPr>
          <p:cNvPr id="23" name="Google Shape;23;g3c23cf019b5_0_4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g3c23cf019b5_0_41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5" name="Google Shape;25;g3c23cf019b5_0_4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jpg"/><Relationship Id="rId9" Type="http://schemas.openxmlformats.org/officeDocument/2006/relationships/theme" Target="../theme/theme1.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descr="A purple text on a black background&#10;&#10;Description automatically generated" id="6" name="Google Shape;6;p5"/>
          <p:cNvPicPr preferRelativeResize="0"/>
          <p:nvPr/>
        </p:nvPicPr>
        <p:blipFill rotWithShape="1">
          <a:blip r:embed="rId1">
            <a:alphaModFix/>
          </a:blip>
          <a:srcRect b="13468" l="0" r="0" t="0"/>
          <a:stretch/>
        </p:blipFill>
        <p:spPr>
          <a:xfrm>
            <a:off x="2179964" y="4462911"/>
            <a:ext cx="2595310" cy="540651"/>
          </a:xfrm>
          <a:prstGeom prst="rect">
            <a:avLst/>
          </a:prstGeom>
          <a:noFill/>
          <a:ln>
            <a:noFill/>
          </a:ln>
        </p:spPr>
      </p:pic>
      <p:pic>
        <p:nvPicPr>
          <p:cNvPr descr="Blue text on a black background&#10;&#10;Description automatically generated" id="7" name="Google Shape;7;p5"/>
          <p:cNvPicPr preferRelativeResize="0"/>
          <p:nvPr/>
        </p:nvPicPr>
        <p:blipFill rotWithShape="1">
          <a:blip r:embed="rId2">
            <a:alphaModFix/>
          </a:blip>
          <a:srcRect b="0" l="0" r="0" t="0"/>
          <a:stretch/>
        </p:blipFill>
        <p:spPr>
          <a:xfrm>
            <a:off x="241242" y="4509786"/>
            <a:ext cx="1870118" cy="446903"/>
          </a:xfrm>
          <a:prstGeom prst="rect">
            <a:avLst/>
          </a:prstGeom>
          <a:noFill/>
          <a:ln>
            <a:noFill/>
          </a:ln>
        </p:spPr>
      </p:pic>
      <p:pic>
        <p:nvPicPr>
          <p:cNvPr descr="A green text on a black background&#10;&#10;Description automatically generated" id="8" name="Google Shape;8;p5"/>
          <p:cNvPicPr preferRelativeResize="0"/>
          <p:nvPr/>
        </p:nvPicPr>
        <p:blipFill rotWithShape="1">
          <a:blip r:embed="rId3">
            <a:alphaModFix/>
          </a:blip>
          <a:srcRect b="0" l="0" r="0" t="0"/>
          <a:stretch/>
        </p:blipFill>
        <p:spPr>
          <a:xfrm>
            <a:off x="7304492" y="4618318"/>
            <a:ext cx="1598266" cy="338371"/>
          </a:xfrm>
          <a:prstGeom prst="rect">
            <a:avLst/>
          </a:prstGeom>
          <a:noFill/>
          <a:ln>
            <a:noFill/>
          </a:ln>
        </p:spPr>
      </p:pic>
      <p:pic>
        <p:nvPicPr>
          <p:cNvPr descr="A logo for a university&#10;&#10;Description automatically generated" id="9" name="Google Shape;9;p5"/>
          <p:cNvPicPr preferRelativeResize="0"/>
          <p:nvPr/>
        </p:nvPicPr>
        <p:blipFill rotWithShape="1">
          <a:blip r:embed="rId4">
            <a:alphaModFix/>
          </a:blip>
          <a:srcRect b="41749" l="21010" r="13690" t="45012"/>
          <a:stretch/>
        </p:blipFill>
        <p:spPr>
          <a:xfrm>
            <a:off x="4843878" y="4411141"/>
            <a:ext cx="2392010" cy="62759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5"/>
    <p:sldLayoutId id="2147483650" r:id="rId6"/>
    <p:sldLayoutId id="2147483651" r:id="rId7"/>
    <p:sldLayoutId id="2147483652"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docs.google.com/presentation/d/13YU8tAKrIfW6R0UnQE6C5PEAkJhzsXqy/edit?usp=sharing&amp;ouid=108898996709563640990&amp;rtpof=true&amp;sd=true" TargetMode="External"/><Relationship Id="rId4" Type="http://schemas.openxmlformats.org/officeDocument/2006/relationships/hyperlink" Target="https://youtu.be/tUAliKA7CcE?si=SRJjLEoVdWXWJ6B5" TargetMode="External"/><Relationship Id="rId5" Type="http://schemas.openxmlformats.org/officeDocument/2006/relationships/hyperlink" Target="https://www.deeplearning.ai/short-courses/chatgpt-prompt-engineering-for-developers/" TargetMode="External"/><Relationship Id="rId6" Type="http://schemas.openxmlformats.org/officeDocument/2006/relationships/hyperlink" Target="https://www.youtube.com/watch?v=dOxUroR57xs&amp;ab_channel=ElvisSaravia"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platform.colleague.ai/interactive/5VKADJwBSwfe_xyoY9zE?s=j8jRFGxvkf" TargetMode="Externa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hyperlink" Target="https://platform.colleague.ai/interactive?docId=0uISkZkBSwfe_xyoJpNc&amp;id=bc5e85e5-fdf5-425f-8229-c204db26f034" TargetMode="Externa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2.png"/><Relationship Id="rId4" Type="http://schemas.openxmlformats.org/officeDocument/2006/relationships/hyperlink" Target="https://platform.colleague.ai/interactive/0uISkZkBSwfe_xyoJpNc?s=m-IFeQDnNJ" TargetMode="External"/><Relationship Id="rId5" Type="http://schemas.openxmlformats.org/officeDocument/2006/relationships/image" Target="../media/image17.png"/><Relationship Id="rId6"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docs.google.com/presentation/d/13YU8tAKrIfW6R0UnQE6C5PEAkJhzsXqy/edit?usp=sharing&amp;ouid=108898996709563640990&amp;rtpof=true&amp;sd=true" TargetMode="External"/><Relationship Id="rId4" Type="http://schemas.openxmlformats.org/officeDocument/2006/relationships/hyperlink" Target="https://youtu.be/tUAliKA7CcE?si=SRJjLEoVdWXWJ6B5"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colleague.ai/"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hyperlink" Target="https://docs.google.com/document/d/1BbVCpqG2XhfqdRlZnfoT3QIhgB27TlIZ/edit?usp=sharing&amp;ouid=108898996709563640990&amp;rtpof=true&amp;sd=true"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 name="Shape 29"/>
        <p:cNvGrpSpPr/>
        <p:nvPr/>
      </p:nvGrpSpPr>
      <p:grpSpPr>
        <a:xfrm>
          <a:off x="0" y="0"/>
          <a:ext cx="0" cy="0"/>
          <a:chOff x="0" y="0"/>
          <a:chExt cx="0" cy="0"/>
        </a:xfrm>
      </p:grpSpPr>
      <p:sp>
        <p:nvSpPr>
          <p:cNvPr id="30" name="Google Shape;30;p1"/>
          <p:cNvSpPr txBox="1"/>
          <p:nvPr>
            <p:ph type="title"/>
          </p:nvPr>
        </p:nvSpPr>
        <p:spPr>
          <a:xfrm>
            <a:off x="460375" y="751325"/>
            <a:ext cx="8220900" cy="36879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191300"/>
              </a:buClr>
              <a:buSzPts val="5000"/>
              <a:buFont typeface="Encode Sans Black"/>
              <a:buNone/>
            </a:pPr>
            <a:r>
              <a:rPr lang="en-US" sz="3900"/>
              <a:t>Teaching and </a:t>
            </a:r>
            <a:r>
              <a:rPr lang="en-US" sz="3900">
                <a:solidFill>
                  <a:srgbClr val="191300"/>
                </a:solidFill>
              </a:rPr>
              <a:t>Learning Theories and Learning Engineering</a:t>
            </a:r>
            <a:br>
              <a:rPr lang="en-US">
                <a:solidFill>
                  <a:srgbClr val="191300"/>
                </a:solidFill>
              </a:rPr>
            </a:br>
            <a:br>
              <a:rPr lang="en-US" sz="2400">
                <a:solidFill>
                  <a:srgbClr val="191300"/>
                </a:solidFill>
              </a:rPr>
            </a:br>
            <a:r>
              <a:rPr lang="en-US" sz="2400">
                <a:solidFill>
                  <a:srgbClr val="191300"/>
                </a:solidFill>
              </a:rPr>
              <a:t>ISEA Session </a:t>
            </a:r>
            <a:r>
              <a:rPr lang="en-US" sz="2400"/>
              <a:t>2</a:t>
            </a:r>
            <a:br>
              <a:rPr lang="en-US" sz="2400">
                <a:solidFill>
                  <a:srgbClr val="191300"/>
                </a:solidFill>
              </a:rPr>
            </a:br>
            <a:br>
              <a:rPr lang="en-US" sz="2400">
                <a:solidFill>
                  <a:srgbClr val="191300"/>
                </a:solidFill>
              </a:rPr>
            </a:br>
            <a:r>
              <a:rPr lang="en-US" sz="1600">
                <a:solidFill>
                  <a:srgbClr val="191300"/>
                </a:solidFill>
              </a:rPr>
              <a:t>Min Sun </a:t>
            </a:r>
            <a:endParaRPr sz="1600"/>
          </a:p>
          <a:p>
            <a:pPr indent="0" lvl="0" marL="0" rtl="0" algn="l">
              <a:lnSpc>
                <a:spcPct val="100000"/>
              </a:lnSpc>
              <a:spcBef>
                <a:spcPts val="0"/>
              </a:spcBef>
              <a:spcAft>
                <a:spcPts val="0"/>
              </a:spcAft>
              <a:buClr>
                <a:srgbClr val="191300"/>
              </a:buClr>
              <a:buSzPts val="5000"/>
              <a:buFont typeface="Encode Sans Black"/>
              <a:buNone/>
            </a:pPr>
            <a:r>
              <a:rPr lang="en-US" sz="1600">
                <a:solidFill>
                  <a:srgbClr val="191300"/>
                </a:solidFill>
              </a:rPr>
              <a:t>University of Washington</a:t>
            </a:r>
            <a:br>
              <a:rPr lang="en-US" sz="1600">
                <a:solidFill>
                  <a:srgbClr val="191300"/>
                </a:solidFill>
              </a:rPr>
            </a:br>
            <a:r>
              <a:rPr lang="en-US" sz="1600"/>
              <a:t>1</a:t>
            </a:r>
            <a:r>
              <a:rPr lang="en-US" sz="1600">
                <a:solidFill>
                  <a:srgbClr val="191300"/>
                </a:solidFill>
              </a:rPr>
              <a:t>.</a:t>
            </a:r>
            <a:r>
              <a:rPr lang="en-US" sz="1600"/>
              <a:t>30</a:t>
            </a:r>
            <a:r>
              <a:rPr lang="en-US" sz="1600">
                <a:solidFill>
                  <a:srgbClr val="191300"/>
                </a:solidFill>
              </a:rPr>
              <a:t>.202</a:t>
            </a:r>
            <a:r>
              <a:rPr lang="en-US" sz="1600"/>
              <a:t>6</a:t>
            </a:r>
            <a:endParaRPr sz="1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g3c23cf019b5_0_428"/>
          <p:cNvSpPr txBox="1"/>
          <p:nvPr>
            <p:ph idx="1" type="body"/>
          </p:nvPr>
        </p:nvSpPr>
        <p:spPr>
          <a:xfrm>
            <a:off x="447925" y="1305227"/>
            <a:ext cx="8197200" cy="29256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480"/>
              </a:spcBef>
              <a:spcAft>
                <a:spcPts val="0"/>
              </a:spcAft>
              <a:buClr>
                <a:srgbClr val="191300"/>
              </a:buClr>
              <a:buSzPts val="2400"/>
              <a:buFont typeface="Merriweather Sans"/>
              <a:buChar char="&gt;"/>
            </a:pPr>
            <a:r>
              <a:rPr b="1" lang="en-US" sz="2000"/>
              <a:t>Insufficient information</a:t>
            </a:r>
            <a:endParaRPr sz="2000"/>
          </a:p>
          <a:p>
            <a:pPr indent="-355600" lvl="1" marL="914400" rtl="0" algn="l">
              <a:lnSpc>
                <a:spcPct val="100000"/>
              </a:lnSpc>
              <a:spcBef>
                <a:spcPts val="400"/>
              </a:spcBef>
              <a:spcAft>
                <a:spcPts val="0"/>
              </a:spcAft>
              <a:buSzPts val="2000"/>
              <a:buChar char="–"/>
            </a:pPr>
            <a:r>
              <a:rPr lang="en-US" sz="1400"/>
              <a:t>The limited information processing capabilities of the human mind. In the face of cognitively demanding tasks—such as tasks requiring a substantial amount of choice and continuous, ongoing tasks—individuals tend to make choices based on faulty heuristics, or they avoid making decisions altogether (Mullainathan and Thaler 2000). </a:t>
            </a:r>
            <a:endParaRPr/>
          </a:p>
          <a:p>
            <a:pPr indent="-381000" lvl="0" marL="457200" marR="0" rtl="0" algn="l">
              <a:lnSpc>
                <a:spcPct val="100000"/>
              </a:lnSpc>
              <a:spcBef>
                <a:spcPts val="480"/>
              </a:spcBef>
              <a:spcAft>
                <a:spcPts val="0"/>
              </a:spcAft>
              <a:buClr>
                <a:srgbClr val="191300"/>
              </a:buClr>
              <a:buSzPts val="2400"/>
              <a:buFont typeface="Merriweather Sans"/>
              <a:buChar char="&gt;"/>
            </a:pPr>
            <a:r>
              <a:rPr b="1" lang="en-US" sz="2000"/>
              <a:t>Limited time, </a:t>
            </a:r>
            <a:r>
              <a:rPr lang="en-US" sz="2000"/>
              <a:t>limited attention</a:t>
            </a:r>
            <a:endParaRPr/>
          </a:p>
          <a:p>
            <a:pPr indent="-381000" lvl="0" marL="457200" marR="0" rtl="0" algn="l">
              <a:lnSpc>
                <a:spcPct val="100000"/>
              </a:lnSpc>
              <a:spcBef>
                <a:spcPts val="480"/>
              </a:spcBef>
              <a:spcAft>
                <a:spcPts val="0"/>
              </a:spcAft>
              <a:buClr>
                <a:srgbClr val="191300"/>
              </a:buClr>
              <a:buSzPts val="2400"/>
              <a:buFont typeface="Merriweather Sans"/>
              <a:buChar char="&gt;"/>
            </a:pPr>
            <a:r>
              <a:rPr lang="en-US" sz="2000"/>
              <a:t>Self-control and inconsistency</a:t>
            </a:r>
            <a:endParaRPr sz="2000"/>
          </a:p>
          <a:p>
            <a:pPr indent="-355600" lvl="0" marL="457200" marR="0" rtl="0" algn="l">
              <a:lnSpc>
                <a:spcPct val="100000"/>
              </a:lnSpc>
              <a:spcBef>
                <a:spcPts val="480"/>
              </a:spcBef>
              <a:spcAft>
                <a:spcPts val="0"/>
              </a:spcAft>
              <a:buSzPts val="2000"/>
              <a:buChar char="&gt;"/>
            </a:pPr>
            <a:r>
              <a:rPr lang="en-US" sz="2000"/>
              <a:t>Need to have gradual, actionable information</a:t>
            </a:r>
            <a:endParaRPr sz="2000"/>
          </a:p>
          <a:p>
            <a:pPr indent="-228600" lvl="0" marL="457200" marR="0" rtl="0" algn="l">
              <a:lnSpc>
                <a:spcPct val="100000"/>
              </a:lnSpc>
              <a:spcBef>
                <a:spcPts val="480"/>
              </a:spcBef>
              <a:spcAft>
                <a:spcPts val="0"/>
              </a:spcAft>
              <a:buClr>
                <a:srgbClr val="191300"/>
              </a:buClr>
              <a:buSzPts val="2400"/>
              <a:buFont typeface="Merriweather Sans"/>
              <a:buNone/>
            </a:pPr>
            <a:r>
              <a:t/>
            </a:r>
            <a:endParaRPr sz="2000"/>
          </a:p>
        </p:txBody>
      </p:sp>
      <p:sp>
        <p:nvSpPr>
          <p:cNvPr id="115" name="Google Shape;115;g3c23cf019b5_0_428"/>
          <p:cNvSpPr txBox="1"/>
          <p:nvPr>
            <p:ph type="title"/>
          </p:nvPr>
        </p:nvSpPr>
        <p:spPr>
          <a:xfrm>
            <a:off x="447925" y="26375"/>
            <a:ext cx="8876400" cy="9939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Use Case II. Nudging Theory Key Components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g3c23cf019b5_0_433"/>
          <p:cNvSpPr txBox="1"/>
          <p:nvPr>
            <p:ph type="title"/>
          </p:nvPr>
        </p:nvSpPr>
        <p:spPr>
          <a:xfrm>
            <a:off x="447922" y="26385"/>
            <a:ext cx="8197200" cy="9939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Examples of Nudging</a:t>
            </a:r>
            <a:endParaRPr/>
          </a:p>
        </p:txBody>
      </p:sp>
      <p:pic>
        <p:nvPicPr>
          <p:cNvPr id="121" name="Google Shape;121;g3c23cf019b5_0_433"/>
          <p:cNvPicPr preferRelativeResize="0"/>
          <p:nvPr/>
        </p:nvPicPr>
        <p:blipFill>
          <a:blip r:embed="rId3">
            <a:alphaModFix/>
          </a:blip>
          <a:stretch>
            <a:fillRect/>
          </a:stretch>
        </p:blipFill>
        <p:spPr>
          <a:xfrm>
            <a:off x="708700" y="1190935"/>
            <a:ext cx="7502592" cy="381841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3"/>
          <p:cNvSpPr txBox="1"/>
          <p:nvPr>
            <p:ph idx="1" type="body"/>
          </p:nvPr>
        </p:nvSpPr>
        <p:spPr>
          <a:xfrm>
            <a:off x="447923" y="1305217"/>
            <a:ext cx="8197114" cy="23659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480"/>
              </a:spcBef>
              <a:spcAft>
                <a:spcPts val="0"/>
              </a:spcAft>
              <a:buNone/>
            </a:pPr>
            <a:r>
              <a:t/>
            </a:r>
            <a:endParaRPr/>
          </a:p>
          <a:p>
            <a:pPr indent="-381000" lvl="0" marL="457200" marR="0" rtl="0" algn="l">
              <a:lnSpc>
                <a:spcPct val="100000"/>
              </a:lnSpc>
              <a:spcBef>
                <a:spcPts val="480"/>
              </a:spcBef>
              <a:spcAft>
                <a:spcPts val="0"/>
              </a:spcAft>
              <a:buSzPts val="2400"/>
              <a:buChar char="&gt;"/>
            </a:pPr>
            <a:r>
              <a:rPr lang="en-US"/>
              <a:t>Elinor’s Talking to me! Conversational AI into Children’s Narrative Science Programming</a:t>
            </a:r>
            <a:endParaRPr/>
          </a:p>
          <a:p>
            <a:pPr indent="-336550" lvl="1" marL="914400" marR="0" rtl="0" algn="l">
              <a:lnSpc>
                <a:spcPct val="100000"/>
              </a:lnSpc>
              <a:spcBef>
                <a:spcPts val="480"/>
              </a:spcBef>
              <a:spcAft>
                <a:spcPts val="0"/>
              </a:spcAft>
              <a:buSzPts val="1700"/>
              <a:buChar char="–"/>
            </a:pPr>
            <a:r>
              <a:rPr lang="en-US" sz="1700"/>
              <a:t>Ask </a:t>
            </a:r>
            <a:r>
              <a:rPr lang="en-US" sz="1700">
                <a:solidFill>
                  <a:srgbClr val="B45F06"/>
                </a:solidFill>
              </a:rPr>
              <a:t>questions</a:t>
            </a:r>
            <a:r>
              <a:rPr lang="en-US" sz="1700"/>
              <a:t> stimulates thoughtful responses</a:t>
            </a:r>
            <a:endParaRPr sz="1700"/>
          </a:p>
          <a:p>
            <a:pPr indent="-336550" lvl="1" marL="914400" marR="0" rtl="0" algn="l">
              <a:lnSpc>
                <a:spcPct val="100000"/>
              </a:lnSpc>
              <a:spcBef>
                <a:spcPts val="480"/>
              </a:spcBef>
              <a:spcAft>
                <a:spcPts val="0"/>
              </a:spcAft>
              <a:buSzPts val="1700"/>
              <a:buChar char="–"/>
            </a:pPr>
            <a:r>
              <a:rPr lang="en-US" sz="1700">
                <a:solidFill>
                  <a:srgbClr val="BF9000"/>
                </a:solidFill>
              </a:rPr>
              <a:t>Feedback </a:t>
            </a:r>
            <a:r>
              <a:rPr lang="en-US" sz="1700"/>
              <a:t>continues the conversation around the particular topic</a:t>
            </a:r>
            <a:endParaRPr sz="1700"/>
          </a:p>
          <a:p>
            <a:pPr indent="-336550" lvl="1" marL="914400" marR="0" rtl="0" algn="l">
              <a:lnSpc>
                <a:spcPct val="100000"/>
              </a:lnSpc>
              <a:spcBef>
                <a:spcPts val="480"/>
              </a:spcBef>
              <a:spcAft>
                <a:spcPts val="0"/>
              </a:spcAft>
              <a:buSzPts val="1700"/>
              <a:buChar char="–"/>
            </a:pPr>
            <a:r>
              <a:rPr lang="en-US" sz="1700">
                <a:solidFill>
                  <a:srgbClr val="B45F06"/>
                </a:solidFill>
              </a:rPr>
              <a:t>Scaffolding</a:t>
            </a:r>
            <a:r>
              <a:rPr lang="en-US" sz="1700"/>
              <a:t> helps children better participate</a:t>
            </a:r>
            <a:endParaRPr sz="1700"/>
          </a:p>
        </p:txBody>
      </p:sp>
      <p:sp>
        <p:nvSpPr>
          <p:cNvPr id="127" name="Google Shape;127;p3"/>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Use Case III. Other Learning Science Theories Built into Technology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g3c23cf019b5_0_439"/>
          <p:cNvSpPr txBox="1"/>
          <p:nvPr>
            <p:ph idx="1" type="body"/>
          </p:nvPr>
        </p:nvSpPr>
        <p:spPr>
          <a:xfrm>
            <a:off x="447925" y="1305221"/>
            <a:ext cx="8197200" cy="1137900"/>
          </a:xfrm>
          <a:prstGeom prst="rect">
            <a:avLst/>
          </a:prstGeom>
        </p:spPr>
        <p:txBody>
          <a:bodyPr anchorCtr="0" anchor="t" bIns="45700" lIns="91425" spcFirstLastPara="1" rIns="91425" wrap="square" tIns="45700">
            <a:noAutofit/>
          </a:bodyPr>
          <a:lstStyle/>
          <a:p>
            <a:pPr indent="0" lvl="0" marL="0" rtl="0" algn="l">
              <a:spcBef>
                <a:spcPts val="480"/>
              </a:spcBef>
              <a:spcAft>
                <a:spcPts val="0"/>
              </a:spcAft>
              <a:buNone/>
            </a:pPr>
            <a:r>
              <a:rPr lang="en-US"/>
              <a:t>Zone of Proximal Concepts + Nudging + Socratic Questions</a:t>
            </a:r>
            <a:br>
              <a:rPr lang="en-US"/>
            </a:br>
            <a:br>
              <a:rPr lang="en-US"/>
            </a:br>
            <a:endParaRPr/>
          </a:p>
        </p:txBody>
      </p:sp>
      <p:sp>
        <p:nvSpPr>
          <p:cNvPr id="133" name="Google Shape;133;g3c23cf019b5_0_439"/>
          <p:cNvSpPr txBox="1"/>
          <p:nvPr>
            <p:ph type="title"/>
          </p:nvPr>
        </p:nvSpPr>
        <p:spPr>
          <a:xfrm>
            <a:off x="447922" y="26385"/>
            <a:ext cx="8197200" cy="993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Colleague AI’s Tutoring</a:t>
            </a:r>
            <a:endParaRPr/>
          </a:p>
        </p:txBody>
      </p:sp>
      <p:pic>
        <p:nvPicPr>
          <p:cNvPr id="134" name="Google Shape;134;g3c23cf019b5_0_439" title="Screenshot 2026-01-29 at 4.50.15 PM.png"/>
          <p:cNvPicPr preferRelativeResize="0"/>
          <p:nvPr/>
        </p:nvPicPr>
        <p:blipFill>
          <a:blip r:embed="rId3">
            <a:alphaModFix/>
          </a:blip>
          <a:stretch>
            <a:fillRect/>
          </a:stretch>
        </p:blipFill>
        <p:spPr>
          <a:xfrm>
            <a:off x="494375" y="0"/>
            <a:ext cx="7899776" cy="5990026"/>
          </a:xfrm>
          <a:prstGeom prst="rect">
            <a:avLst/>
          </a:prstGeom>
          <a:noFill/>
          <a:ln>
            <a:noFill/>
          </a:ln>
        </p:spPr>
      </p:pic>
      <p:pic>
        <p:nvPicPr>
          <p:cNvPr id="135" name="Google Shape;135;g3c23cf019b5_0_439"/>
          <p:cNvPicPr preferRelativeResize="0"/>
          <p:nvPr/>
        </p:nvPicPr>
        <p:blipFill>
          <a:blip r:embed="rId4">
            <a:alphaModFix/>
          </a:blip>
          <a:stretch>
            <a:fillRect/>
          </a:stretch>
        </p:blipFill>
        <p:spPr>
          <a:xfrm>
            <a:off x="147497" y="565794"/>
            <a:ext cx="7791427" cy="40935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3c23cf019b5_0_453"/>
          <p:cNvSpPr txBox="1"/>
          <p:nvPr>
            <p:ph type="title"/>
          </p:nvPr>
        </p:nvSpPr>
        <p:spPr>
          <a:xfrm>
            <a:off x="281825" y="259700"/>
            <a:ext cx="4144800" cy="52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t/>
            </a:r>
            <a:endParaRPr sz="2000">
              <a:solidFill>
                <a:schemeClr val="lt1"/>
              </a:solidFill>
              <a:latin typeface="Open Sans Medium"/>
              <a:ea typeface="Open Sans Medium"/>
              <a:cs typeface="Open Sans Medium"/>
              <a:sym typeface="Open Sans Medium"/>
            </a:endParaRPr>
          </a:p>
        </p:txBody>
      </p:sp>
      <p:sp>
        <p:nvSpPr>
          <p:cNvPr id="141" name="Google Shape;141;g3c23cf019b5_0_45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
        <p:nvSpPr>
          <p:cNvPr id="142" name="Google Shape;142;g3c23cf019b5_0_453"/>
          <p:cNvSpPr txBox="1"/>
          <p:nvPr>
            <p:ph idx="1" type="subTitle"/>
          </p:nvPr>
        </p:nvSpPr>
        <p:spPr>
          <a:xfrm>
            <a:off x="189575" y="1392300"/>
            <a:ext cx="4144800" cy="3512400"/>
          </a:xfrm>
          <a:prstGeom prst="rect">
            <a:avLst/>
          </a:prstGeom>
          <a:noFill/>
          <a:ln>
            <a:noFill/>
          </a:ln>
        </p:spPr>
        <p:txBody>
          <a:bodyPr anchorCtr="0" anchor="t" bIns="91425" lIns="91425" spcFirstLastPara="1" rIns="91425" wrap="square" tIns="91425">
            <a:noAutofit/>
          </a:bodyPr>
          <a:lstStyle/>
          <a:p>
            <a:pPr indent="0" lvl="0" marL="85725" rtl="0" algn="l">
              <a:lnSpc>
                <a:spcPct val="115000"/>
              </a:lnSpc>
              <a:spcBef>
                <a:spcPts val="0"/>
              </a:spcBef>
              <a:spcAft>
                <a:spcPts val="0"/>
              </a:spcAft>
              <a:buSzPts val="1800"/>
              <a:buNone/>
            </a:pPr>
            <a:r>
              <a:rPr b="1" lang="en-US" sz="2500">
                <a:solidFill>
                  <a:schemeClr val="lt1"/>
                </a:solidFill>
                <a:latin typeface="Open Sans"/>
                <a:ea typeface="Open Sans"/>
                <a:cs typeface="Open Sans"/>
                <a:sym typeface="Open Sans"/>
              </a:rPr>
              <a:t>Section II. Build Your Own Tools</a:t>
            </a:r>
            <a:endParaRPr sz="2500">
              <a:solidFill>
                <a:schemeClr val="lt1"/>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92"/>
          <p:cNvSpPr txBox="1"/>
          <p:nvPr>
            <p:ph idx="1" type="body"/>
          </p:nvPr>
        </p:nvSpPr>
        <p:spPr>
          <a:xfrm>
            <a:off x="447925" y="1305228"/>
            <a:ext cx="8197200" cy="3255600"/>
          </a:xfrm>
          <a:prstGeom prst="rect">
            <a:avLst/>
          </a:prstGeom>
          <a:noFill/>
          <a:ln>
            <a:noFill/>
          </a:ln>
        </p:spPr>
        <p:txBody>
          <a:bodyPr anchorCtr="0" anchor="t" bIns="45700" lIns="91425" spcFirstLastPara="1" rIns="91425" wrap="square" tIns="45700">
            <a:noAutofit/>
          </a:bodyPr>
          <a:lstStyle/>
          <a:p>
            <a:pPr indent="-342900" lvl="0" marL="457200" marR="0" rtl="0" algn="l">
              <a:lnSpc>
                <a:spcPct val="100000"/>
              </a:lnSpc>
              <a:spcBef>
                <a:spcPts val="480"/>
              </a:spcBef>
              <a:spcAft>
                <a:spcPts val="0"/>
              </a:spcAft>
              <a:buClr>
                <a:srgbClr val="191300"/>
              </a:buClr>
              <a:buSzPts val="1800"/>
              <a:buFont typeface="Open Sans"/>
              <a:buChar char="&gt;"/>
            </a:pPr>
            <a:r>
              <a:rPr b="0" lang="en-US" sz="1800" u="sng">
                <a:solidFill>
                  <a:srgbClr val="1155CC"/>
                </a:solidFill>
                <a:highlight>
                  <a:srgbClr val="FFFFFF"/>
                </a:highlight>
                <a:hlinkClick r:id="rId3">
                  <a:extLst>
                    <a:ext uri="{A12FA001-AC4F-418D-AE19-62706E023703}">
                      <ahyp:hlinkClr val="tx"/>
                    </a:ext>
                  </a:extLst>
                </a:hlinkClick>
              </a:rPr>
              <a:t>How to write effective prompts</a:t>
            </a:r>
            <a:r>
              <a:rPr b="0" lang="en-US" sz="1800">
                <a:solidFill>
                  <a:srgbClr val="222222"/>
                </a:solidFill>
                <a:highlight>
                  <a:srgbClr val="FFFFFF"/>
                </a:highlight>
              </a:rPr>
              <a:t>. The</a:t>
            </a:r>
            <a:r>
              <a:rPr b="0" lang="en-US" sz="1800" u="sng">
                <a:solidFill>
                  <a:srgbClr val="1155CC"/>
                </a:solidFill>
                <a:highlight>
                  <a:srgbClr val="FFFFFF"/>
                </a:highlight>
                <a:hlinkClick r:id="rId4">
                  <a:extLst>
                    <a:ext uri="{A12FA001-AC4F-418D-AE19-62706E023703}">
                      <ahyp:hlinkClr val="tx"/>
                    </a:ext>
                  </a:extLst>
                </a:hlinkClick>
              </a:rPr>
              <a:t> video</a:t>
            </a:r>
            <a:r>
              <a:rPr b="0" lang="en-US" sz="1800">
                <a:solidFill>
                  <a:srgbClr val="222222"/>
                </a:solidFill>
                <a:highlight>
                  <a:srgbClr val="FFFFFF"/>
                </a:highlight>
              </a:rPr>
              <a:t> recording. </a:t>
            </a:r>
            <a:endParaRPr b="0" sz="1800">
              <a:solidFill>
                <a:srgbClr val="222222"/>
              </a:solidFill>
              <a:highlight>
                <a:srgbClr val="FFFFFF"/>
              </a:highlight>
            </a:endParaRPr>
          </a:p>
          <a:p>
            <a:pPr indent="-342900" lvl="1" marL="914400" marR="0" rtl="0" algn="l">
              <a:lnSpc>
                <a:spcPct val="100000"/>
              </a:lnSpc>
              <a:spcBef>
                <a:spcPts val="480"/>
              </a:spcBef>
              <a:spcAft>
                <a:spcPts val="0"/>
              </a:spcAft>
              <a:buClr>
                <a:srgbClr val="222222"/>
              </a:buClr>
              <a:buSzPts val="1800"/>
              <a:buFont typeface="Open Sans"/>
              <a:buChar char="–"/>
            </a:pPr>
            <a:r>
              <a:rPr b="0" lang="en-US" sz="1800">
                <a:solidFill>
                  <a:srgbClr val="222222"/>
                </a:solidFill>
                <a:highlight>
                  <a:srgbClr val="FFFFFF"/>
                </a:highlight>
              </a:rPr>
              <a:t>Zero shot Prompting</a:t>
            </a:r>
            <a:endParaRPr b="0" sz="1800">
              <a:solidFill>
                <a:srgbClr val="222222"/>
              </a:solidFill>
              <a:highlight>
                <a:srgbClr val="FFFFFF"/>
              </a:highlight>
            </a:endParaRPr>
          </a:p>
          <a:p>
            <a:pPr indent="-342900" lvl="1" marL="914400" marR="0" rtl="0" algn="l">
              <a:lnSpc>
                <a:spcPct val="100000"/>
              </a:lnSpc>
              <a:spcBef>
                <a:spcPts val="480"/>
              </a:spcBef>
              <a:spcAft>
                <a:spcPts val="0"/>
              </a:spcAft>
              <a:buClr>
                <a:srgbClr val="222222"/>
              </a:buClr>
              <a:buSzPts val="1800"/>
              <a:buFont typeface="Open Sans"/>
              <a:buChar char="–"/>
            </a:pPr>
            <a:r>
              <a:rPr b="0" lang="en-US" sz="1800">
                <a:solidFill>
                  <a:srgbClr val="222222"/>
                </a:solidFill>
                <a:highlight>
                  <a:srgbClr val="FFFFFF"/>
                </a:highlight>
              </a:rPr>
              <a:t>One or two shot prompting</a:t>
            </a:r>
            <a:endParaRPr b="0" sz="1800">
              <a:solidFill>
                <a:srgbClr val="222222"/>
              </a:solidFill>
              <a:highlight>
                <a:srgbClr val="FFFFFF"/>
              </a:highlight>
            </a:endParaRPr>
          </a:p>
          <a:p>
            <a:pPr indent="-342900" lvl="1" marL="914400" marR="0" rtl="0" algn="l">
              <a:lnSpc>
                <a:spcPct val="100000"/>
              </a:lnSpc>
              <a:spcBef>
                <a:spcPts val="480"/>
              </a:spcBef>
              <a:spcAft>
                <a:spcPts val="0"/>
              </a:spcAft>
              <a:buClr>
                <a:srgbClr val="222222"/>
              </a:buClr>
              <a:buSzPts val="1800"/>
              <a:buFont typeface="Open Sans"/>
              <a:buChar char="–"/>
            </a:pPr>
            <a:r>
              <a:rPr b="0" lang="en-US" sz="1800">
                <a:solidFill>
                  <a:srgbClr val="222222"/>
                </a:solidFill>
                <a:highlight>
                  <a:srgbClr val="FFFFFF"/>
                </a:highlight>
              </a:rPr>
              <a:t>Chain of thought </a:t>
            </a:r>
            <a:endParaRPr b="0" sz="1800">
              <a:solidFill>
                <a:srgbClr val="222222"/>
              </a:solidFill>
              <a:highlight>
                <a:srgbClr val="FFFFFF"/>
              </a:highlight>
            </a:endParaRPr>
          </a:p>
          <a:p>
            <a:pPr indent="0" lvl="0" marL="0" marR="0" rtl="0" algn="l">
              <a:lnSpc>
                <a:spcPct val="100000"/>
              </a:lnSpc>
              <a:spcBef>
                <a:spcPts val="480"/>
              </a:spcBef>
              <a:spcAft>
                <a:spcPts val="0"/>
              </a:spcAft>
              <a:buSzPts val="2400"/>
              <a:buNone/>
            </a:pPr>
            <a:r>
              <a:t/>
            </a:r>
            <a:endParaRPr b="0" sz="2000"/>
          </a:p>
          <a:p>
            <a:pPr indent="0" lvl="0" marL="0" marR="0" rtl="0" algn="l">
              <a:lnSpc>
                <a:spcPct val="100000"/>
              </a:lnSpc>
              <a:spcBef>
                <a:spcPts val="480"/>
              </a:spcBef>
              <a:spcAft>
                <a:spcPts val="0"/>
              </a:spcAft>
              <a:buSzPts val="2400"/>
              <a:buNone/>
            </a:pPr>
            <a:r>
              <a:t/>
            </a:r>
            <a:endParaRPr b="0" sz="2000"/>
          </a:p>
          <a:p>
            <a:pPr indent="0" lvl="0" marL="0" marR="0" rtl="0" algn="l">
              <a:lnSpc>
                <a:spcPct val="100000"/>
              </a:lnSpc>
              <a:spcBef>
                <a:spcPts val="480"/>
              </a:spcBef>
              <a:spcAft>
                <a:spcPts val="0"/>
              </a:spcAft>
              <a:buSzPts val="2400"/>
              <a:buNone/>
            </a:pPr>
            <a:r>
              <a:t/>
            </a:r>
            <a:endParaRPr b="0" sz="2000"/>
          </a:p>
          <a:p>
            <a:pPr indent="0" lvl="0" marL="0" marR="0" rtl="0" algn="l">
              <a:lnSpc>
                <a:spcPct val="100000"/>
              </a:lnSpc>
              <a:spcBef>
                <a:spcPts val="480"/>
              </a:spcBef>
              <a:spcAft>
                <a:spcPts val="0"/>
              </a:spcAft>
              <a:buSzPts val="2400"/>
              <a:buNone/>
            </a:pPr>
            <a:r>
              <a:rPr b="0" lang="en-US" sz="1200"/>
              <a:t>Resources to learn more about prompt engineering: </a:t>
            </a:r>
            <a:endParaRPr b="0" sz="1200"/>
          </a:p>
          <a:p>
            <a:pPr indent="-304800" lvl="0" marL="457200" marR="0" rtl="0" algn="l">
              <a:lnSpc>
                <a:spcPct val="100000"/>
              </a:lnSpc>
              <a:spcBef>
                <a:spcPts val="480"/>
              </a:spcBef>
              <a:spcAft>
                <a:spcPts val="0"/>
              </a:spcAft>
              <a:buSzPts val="1200"/>
              <a:buAutoNum type="arabicPeriod"/>
            </a:pPr>
            <a:r>
              <a:rPr b="0" lang="en-US" sz="1200" u="sng">
                <a:solidFill>
                  <a:schemeClr val="hlink"/>
                </a:solidFill>
                <a:hlinkClick r:id="rId5"/>
              </a:rPr>
              <a:t>https://www.deeplearning.ai/short-courses/chatgpt-prompt-engineering-for-developers/</a:t>
            </a:r>
            <a:endParaRPr b="0" sz="1200"/>
          </a:p>
          <a:p>
            <a:pPr indent="-304800" lvl="0" marL="457200" marR="0" rtl="0" algn="l">
              <a:lnSpc>
                <a:spcPct val="100000"/>
              </a:lnSpc>
              <a:spcBef>
                <a:spcPts val="0"/>
              </a:spcBef>
              <a:spcAft>
                <a:spcPts val="0"/>
              </a:spcAft>
              <a:buSzPts val="1200"/>
              <a:buAutoNum type="arabicPeriod"/>
            </a:pPr>
            <a:r>
              <a:rPr b="0" lang="en-US" sz="1200" u="sng">
                <a:solidFill>
                  <a:schemeClr val="hlink"/>
                </a:solidFill>
                <a:hlinkClick r:id="rId6"/>
              </a:rPr>
              <a:t>https://www.youtube.com/watch?v=dOxUroR57xs&amp;ab_channel=ElvisSaravia</a:t>
            </a:r>
            <a:endParaRPr b="0" sz="1200"/>
          </a:p>
        </p:txBody>
      </p:sp>
      <p:sp>
        <p:nvSpPr>
          <p:cNvPr id="148" name="Google Shape;148;p92"/>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Gen-AI Prompt Design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3c23cf019b5_0_2"/>
          <p:cNvSpPr txBox="1"/>
          <p:nvPr>
            <p:ph idx="1" type="body"/>
          </p:nvPr>
        </p:nvSpPr>
        <p:spPr>
          <a:xfrm>
            <a:off x="473398" y="1081017"/>
            <a:ext cx="8197200" cy="2365800"/>
          </a:xfrm>
          <a:prstGeom prst="rect">
            <a:avLst/>
          </a:prstGeom>
        </p:spPr>
        <p:txBody>
          <a:bodyPr anchorCtr="0" anchor="t" bIns="45700" lIns="91425" spcFirstLastPara="1" rIns="91425" wrap="square" tIns="45700">
            <a:noAutofit/>
          </a:bodyPr>
          <a:lstStyle/>
          <a:p>
            <a:pPr indent="0" lvl="0" marL="0" rtl="0" algn="l">
              <a:spcBef>
                <a:spcPts val="480"/>
              </a:spcBef>
              <a:spcAft>
                <a:spcPts val="0"/>
              </a:spcAft>
              <a:buClr>
                <a:schemeClr val="dk1"/>
              </a:buClr>
              <a:buSzPts val="1100"/>
              <a:buFont typeface="Arial"/>
              <a:buNone/>
            </a:pPr>
            <a:r>
              <a:rPr b="0" lang="en-US" sz="1200"/>
              <a:t>Build a homework submission and grading tool. The question is: the length of the Colorado River is about 1450___. A: inches B. feet C. yards, D miles. </a:t>
            </a:r>
            <a:endParaRPr b="0" sz="1200"/>
          </a:p>
          <a:p>
            <a:pPr indent="0" lvl="0" marL="0" rtl="0" algn="l">
              <a:spcBef>
                <a:spcPts val="480"/>
              </a:spcBef>
              <a:spcAft>
                <a:spcPts val="0"/>
              </a:spcAft>
              <a:buClr>
                <a:schemeClr val="dk1"/>
              </a:buClr>
              <a:buSzPts val="1100"/>
              <a:buFont typeface="Arial"/>
              <a:buNone/>
            </a:pPr>
            <a:r>
              <a:t/>
            </a:r>
            <a:endParaRPr b="0" sz="1200"/>
          </a:p>
          <a:p>
            <a:pPr indent="0" lvl="0" marL="0" rtl="0" algn="l">
              <a:spcBef>
                <a:spcPts val="480"/>
              </a:spcBef>
              <a:spcAft>
                <a:spcPts val="0"/>
              </a:spcAft>
              <a:buClr>
                <a:schemeClr val="dk1"/>
              </a:buClr>
              <a:buSzPts val="1100"/>
              <a:buFont typeface="Arial"/>
              <a:buNone/>
            </a:pPr>
            <a:r>
              <a:rPr b="0" lang="en-US" sz="1200"/>
              <a:t>The correct answer is D. </a:t>
            </a:r>
            <a:endParaRPr b="0" sz="1200"/>
          </a:p>
          <a:p>
            <a:pPr indent="0" lvl="0" marL="0" rtl="0" algn="l">
              <a:spcBef>
                <a:spcPts val="480"/>
              </a:spcBef>
              <a:spcAft>
                <a:spcPts val="0"/>
              </a:spcAft>
              <a:buClr>
                <a:schemeClr val="dk1"/>
              </a:buClr>
              <a:buSzPts val="1100"/>
              <a:buFont typeface="Arial"/>
              <a:buNone/>
            </a:pPr>
            <a:r>
              <a:t/>
            </a:r>
            <a:endParaRPr b="0" sz="1200"/>
          </a:p>
          <a:p>
            <a:pPr indent="0" lvl="0" marL="0" rtl="0" algn="l">
              <a:spcBef>
                <a:spcPts val="480"/>
              </a:spcBef>
              <a:spcAft>
                <a:spcPts val="0"/>
              </a:spcAft>
              <a:buClr>
                <a:schemeClr val="dk1"/>
              </a:buClr>
              <a:buSzPts val="1100"/>
              <a:buFont typeface="Arial"/>
              <a:buNone/>
            </a:pPr>
            <a:r>
              <a:rPr b="0" lang="en-US" sz="1200"/>
              <a:t>The workflow of tool is:</a:t>
            </a:r>
            <a:endParaRPr b="0" sz="1200"/>
          </a:p>
          <a:p>
            <a:pPr indent="0" lvl="0" marL="0" rtl="0" algn="l">
              <a:spcBef>
                <a:spcPts val="480"/>
              </a:spcBef>
              <a:spcAft>
                <a:spcPts val="0"/>
              </a:spcAft>
              <a:buClr>
                <a:schemeClr val="dk1"/>
              </a:buClr>
              <a:buSzPts val="1100"/>
              <a:buFont typeface="Arial"/>
              <a:buNone/>
            </a:pPr>
            <a:r>
              <a:t/>
            </a:r>
            <a:endParaRPr b="0" sz="1200"/>
          </a:p>
          <a:p>
            <a:pPr indent="0" lvl="0" marL="0" rtl="0" algn="l">
              <a:spcBef>
                <a:spcPts val="480"/>
              </a:spcBef>
              <a:spcAft>
                <a:spcPts val="0"/>
              </a:spcAft>
              <a:buClr>
                <a:schemeClr val="dk1"/>
              </a:buClr>
              <a:buSzPts val="1100"/>
              <a:buFont typeface="Arial"/>
              <a:buNone/>
            </a:pPr>
            <a:r>
              <a:rPr b="0" lang="en-US" sz="1200"/>
              <a:t>1. upload file function so that my students can upload their file.</a:t>
            </a:r>
            <a:endParaRPr b="0" sz="1200"/>
          </a:p>
          <a:p>
            <a:pPr indent="0" lvl="0" marL="0" rtl="0" algn="l">
              <a:spcBef>
                <a:spcPts val="480"/>
              </a:spcBef>
              <a:spcAft>
                <a:spcPts val="0"/>
              </a:spcAft>
              <a:buClr>
                <a:schemeClr val="dk1"/>
              </a:buClr>
              <a:buSzPts val="1100"/>
              <a:buFont typeface="Arial"/>
              <a:buNone/>
            </a:pPr>
            <a:r>
              <a:rPr b="0" lang="en-US" sz="1200"/>
              <a:t>2. once students uploaded, grade it.</a:t>
            </a:r>
            <a:endParaRPr b="0" sz="1200"/>
          </a:p>
          <a:p>
            <a:pPr indent="0" lvl="0" marL="0" rtl="0" algn="l">
              <a:spcBef>
                <a:spcPts val="480"/>
              </a:spcBef>
              <a:spcAft>
                <a:spcPts val="0"/>
              </a:spcAft>
              <a:buClr>
                <a:schemeClr val="dk1"/>
              </a:buClr>
              <a:buSzPts val="1100"/>
              <a:buFont typeface="Arial"/>
              <a:buNone/>
            </a:pPr>
            <a:r>
              <a:rPr b="0" lang="en-US" sz="1200"/>
              <a:t>3. print feedback to them. Using Vygotsky's Zone of Proximal Development, Generate feedback that: (1) identifies the specific error and the underlying misconception , (2) poses one Socratic question that guides the student to recognize their error without giving the answer, (3) includes one encouraging statement that frames the error as a learning opportunity. Use language accessible to 2nd graders and maintain a warm, growth-oriented tone. Avoid: giving the correct answer directly, using discouraging language, or overwhelming the student with multiple concepts at once.</a:t>
            </a:r>
            <a:endParaRPr b="0" sz="1200"/>
          </a:p>
          <a:p>
            <a:pPr indent="0" lvl="0" marL="0" rtl="0" algn="l">
              <a:spcBef>
                <a:spcPts val="480"/>
              </a:spcBef>
              <a:spcAft>
                <a:spcPts val="0"/>
              </a:spcAft>
              <a:buNone/>
            </a:pPr>
            <a:r>
              <a:t/>
            </a:r>
            <a:endParaRPr b="0" sz="1200"/>
          </a:p>
        </p:txBody>
      </p:sp>
      <p:sp>
        <p:nvSpPr>
          <p:cNvPr id="154" name="Google Shape;154;g3c23cf019b5_0_2"/>
          <p:cNvSpPr txBox="1"/>
          <p:nvPr>
            <p:ph type="title"/>
          </p:nvPr>
        </p:nvSpPr>
        <p:spPr>
          <a:xfrm>
            <a:off x="447922" y="26385"/>
            <a:ext cx="8197200" cy="993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Use Colleague AI Interactive to Build Some Tools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3c23cf019b5_0_460"/>
          <p:cNvSpPr txBox="1"/>
          <p:nvPr>
            <p:ph idx="1" type="body"/>
          </p:nvPr>
        </p:nvSpPr>
        <p:spPr>
          <a:xfrm>
            <a:off x="447923" y="1305217"/>
            <a:ext cx="8197200" cy="2365800"/>
          </a:xfrm>
          <a:prstGeom prst="rect">
            <a:avLst/>
          </a:prstGeom>
        </p:spPr>
        <p:txBody>
          <a:bodyPr anchorCtr="0" anchor="t" bIns="45700" lIns="91425" spcFirstLastPara="1" rIns="91425" wrap="square" tIns="45700">
            <a:noAutofit/>
          </a:bodyPr>
          <a:lstStyle/>
          <a:p>
            <a:pPr indent="0" lvl="0" marL="0" rtl="0" algn="l">
              <a:spcBef>
                <a:spcPts val="480"/>
              </a:spcBef>
              <a:spcAft>
                <a:spcPts val="0"/>
              </a:spcAft>
              <a:buNone/>
            </a:pPr>
            <a:r>
              <a:t/>
            </a:r>
            <a:endParaRPr/>
          </a:p>
        </p:txBody>
      </p:sp>
      <p:sp>
        <p:nvSpPr>
          <p:cNvPr id="160" name="Google Shape;160;g3c23cf019b5_0_460"/>
          <p:cNvSpPr txBox="1"/>
          <p:nvPr>
            <p:ph type="title"/>
          </p:nvPr>
        </p:nvSpPr>
        <p:spPr>
          <a:xfrm>
            <a:off x="447922" y="26385"/>
            <a:ext cx="8197200" cy="993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3"/>
              </a:rPr>
              <a:t>Colleague AI Homework Submission Tool</a:t>
            </a:r>
            <a:endParaRPr/>
          </a:p>
        </p:txBody>
      </p:sp>
      <p:pic>
        <p:nvPicPr>
          <p:cNvPr id="161" name="Google Shape;161;g3c23cf019b5_0_460" title="Screenshot 2026-01-29 at 5.14.16 PM.png"/>
          <p:cNvPicPr preferRelativeResize="0"/>
          <p:nvPr/>
        </p:nvPicPr>
        <p:blipFill>
          <a:blip r:embed="rId4">
            <a:alphaModFix/>
          </a:blip>
          <a:stretch>
            <a:fillRect/>
          </a:stretch>
        </p:blipFill>
        <p:spPr>
          <a:xfrm>
            <a:off x="946900" y="1305225"/>
            <a:ext cx="7199252" cy="38722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3c27c6258d7_0_0"/>
          <p:cNvSpPr txBox="1"/>
          <p:nvPr>
            <p:ph type="title"/>
          </p:nvPr>
        </p:nvSpPr>
        <p:spPr>
          <a:xfrm>
            <a:off x="1439175" y="48275"/>
            <a:ext cx="72579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Clr>
                <a:schemeClr val="dk1"/>
              </a:buClr>
              <a:buSzPts val="1100"/>
              <a:buFont typeface="Arial"/>
              <a:buNone/>
            </a:pPr>
            <a:r>
              <a:rPr b="1" lang="en-US" sz="2000" u="sng">
                <a:solidFill>
                  <a:schemeClr val="hlink"/>
                </a:solidFill>
                <a:latin typeface="Lexend Deca"/>
                <a:ea typeface="Lexend Deca"/>
                <a:cs typeface="Lexend Deca"/>
                <a:sym typeface="Lexend Deca"/>
                <a:hlinkClick r:id="rId3"/>
              </a:rPr>
              <a:t>Resources Allocation</a:t>
            </a:r>
            <a:endParaRPr b="1" sz="2000">
              <a:latin typeface="Lexend Deca"/>
              <a:ea typeface="Lexend Deca"/>
              <a:cs typeface="Lexend Deca"/>
              <a:sym typeface="Lexend Deca"/>
            </a:endParaRPr>
          </a:p>
        </p:txBody>
      </p:sp>
      <p:sp>
        <p:nvSpPr>
          <p:cNvPr id="167" name="Google Shape;167;g3c27c6258d7_0_0"/>
          <p:cNvSpPr txBox="1"/>
          <p:nvPr>
            <p:ph idx="1" type="body"/>
          </p:nvPr>
        </p:nvSpPr>
        <p:spPr>
          <a:xfrm>
            <a:off x="241800" y="334196"/>
            <a:ext cx="8781000" cy="465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900">
                <a:latin typeface="Lexend Deca"/>
                <a:ea typeface="Lexend Deca"/>
                <a:cs typeface="Lexend Deca"/>
                <a:sym typeface="Lexend Deca"/>
              </a:rPr>
              <a:t>Context:</a:t>
            </a:r>
            <a:endParaRPr sz="900">
              <a:latin typeface="Lexend Deca"/>
              <a:ea typeface="Lexend Deca"/>
              <a:cs typeface="Lexend Deca"/>
              <a:sym typeface="Lexend Deca"/>
            </a:endParaRPr>
          </a:p>
          <a:p>
            <a:pPr indent="0" lvl="0" marL="0" rtl="0" algn="l">
              <a:spcBef>
                <a:spcPts val="0"/>
              </a:spcBef>
              <a:spcAft>
                <a:spcPts val="0"/>
              </a:spcAft>
              <a:buClr>
                <a:schemeClr val="dk1"/>
              </a:buClr>
              <a:buSzPts val="1100"/>
              <a:buFont typeface="Arial"/>
              <a:buNone/>
            </a:pPr>
            <a:r>
              <a:rPr lang="en-US" sz="900">
                <a:latin typeface="Lexend Deca"/>
                <a:ea typeface="Lexend Deca"/>
                <a:cs typeface="Lexend Deca"/>
                <a:sym typeface="Lexend Deca"/>
              </a:rPr>
              <a:t>You are an expert in school finance and resources allocation. The Superintendent, Mr M, provides you a set of information, as attached. The district is conducting strategic planning to optimize resources to improve student performance on state standardized test scores and graduation rate.</a:t>
            </a:r>
            <a:endParaRPr sz="900">
              <a:latin typeface="Lexend Deca"/>
              <a:ea typeface="Lexend Deca"/>
              <a:cs typeface="Lexend Deca"/>
              <a:sym typeface="Lexend Deca"/>
            </a:endParaRPr>
          </a:p>
          <a:p>
            <a:pPr indent="0" lvl="0" marL="0" rtl="0" algn="l">
              <a:spcBef>
                <a:spcPts val="0"/>
              </a:spcBef>
              <a:spcAft>
                <a:spcPts val="0"/>
              </a:spcAft>
              <a:buNone/>
            </a:pPr>
            <a:r>
              <a:t/>
            </a:r>
            <a:endParaRPr sz="900">
              <a:latin typeface="Lexend Deca"/>
              <a:ea typeface="Lexend Deca"/>
              <a:cs typeface="Lexend Deca"/>
              <a:sym typeface="Lexend Deca"/>
            </a:endParaRPr>
          </a:p>
          <a:p>
            <a:pPr indent="0" lvl="0" marL="0" rtl="0" algn="l">
              <a:spcBef>
                <a:spcPts val="0"/>
              </a:spcBef>
              <a:spcAft>
                <a:spcPts val="0"/>
              </a:spcAft>
              <a:buClr>
                <a:schemeClr val="dk1"/>
              </a:buClr>
              <a:buSzPts val="1100"/>
              <a:buFont typeface="Arial"/>
              <a:buNone/>
            </a:pPr>
            <a:r>
              <a:rPr lang="en-US" sz="900">
                <a:latin typeface="Lexend Deca"/>
                <a:ea typeface="Lexend Deca"/>
                <a:cs typeface="Lexend Deca"/>
                <a:sym typeface="Lexend Deca"/>
              </a:rPr>
              <a:t>The District's Challenge:</a:t>
            </a:r>
            <a:endParaRPr sz="900">
              <a:latin typeface="Lexend Deca"/>
              <a:ea typeface="Lexend Deca"/>
              <a:cs typeface="Lexend Deca"/>
              <a:sym typeface="Lexend Deca"/>
            </a:endParaRPr>
          </a:p>
          <a:p>
            <a:pPr indent="0" lvl="0" marL="0" rtl="0" algn="l">
              <a:spcBef>
                <a:spcPts val="0"/>
              </a:spcBef>
              <a:spcAft>
                <a:spcPts val="0"/>
              </a:spcAft>
              <a:buClr>
                <a:schemeClr val="dk1"/>
              </a:buClr>
              <a:buSzPts val="1100"/>
              <a:buFont typeface="Arial"/>
              <a:buNone/>
            </a:pPr>
            <a:r>
              <a:rPr lang="en-US" sz="900">
                <a:latin typeface="Lexend Deca"/>
                <a:ea typeface="Lexend Deca"/>
                <a:cs typeface="Lexend Deca"/>
                <a:sym typeface="Lexend Deca"/>
              </a:rPr>
              <a:t>The district has fixed amount of resources as indicated by the expenditure per pupil annually. However, inflation is increasing operational costs. Mr M must optimize resources to:</a:t>
            </a:r>
            <a:endParaRPr sz="900">
              <a:latin typeface="Lexend Deca"/>
              <a:ea typeface="Lexend Deca"/>
              <a:cs typeface="Lexend Deca"/>
              <a:sym typeface="Lexend Deca"/>
            </a:endParaRPr>
          </a:p>
          <a:p>
            <a:pPr indent="0" lvl="0" marL="0" rtl="0" algn="l">
              <a:spcBef>
                <a:spcPts val="0"/>
              </a:spcBef>
              <a:spcAft>
                <a:spcPts val="0"/>
              </a:spcAft>
              <a:buClr>
                <a:schemeClr val="dk1"/>
              </a:buClr>
              <a:buSzPts val="1100"/>
              <a:buFont typeface="Arial"/>
              <a:buNone/>
            </a:pPr>
            <a:r>
              <a:rPr lang="en-US" sz="900">
                <a:latin typeface="Lexend Deca"/>
                <a:ea typeface="Lexend Deca"/>
                <a:cs typeface="Lexend Deca"/>
                <a:sym typeface="Lexend Deca"/>
              </a:rPr>
              <a:t>1. Maintain high-quality instruction.</a:t>
            </a:r>
            <a:endParaRPr sz="900">
              <a:latin typeface="Lexend Deca"/>
              <a:ea typeface="Lexend Deca"/>
              <a:cs typeface="Lexend Deca"/>
              <a:sym typeface="Lexend Deca"/>
            </a:endParaRPr>
          </a:p>
          <a:p>
            <a:pPr indent="0" lvl="0" marL="0" rtl="0" algn="l">
              <a:spcBef>
                <a:spcPts val="0"/>
              </a:spcBef>
              <a:spcAft>
                <a:spcPts val="0"/>
              </a:spcAft>
              <a:buClr>
                <a:schemeClr val="dk1"/>
              </a:buClr>
              <a:buSzPts val="1100"/>
              <a:buFont typeface="Arial"/>
              <a:buNone/>
            </a:pPr>
            <a:r>
              <a:rPr lang="en-US" sz="900">
                <a:latin typeface="Lexend Deca"/>
                <a:ea typeface="Lexend Deca"/>
                <a:cs typeface="Lexend Deca"/>
                <a:sym typeface="Lexend Deca"/>
              </a:rPr>
              <a:t>2. Support growing needs in multilingual learners (MLs).</a:t>
            </a:r>
            <a:endParaRPr sz="900">
              <a:latin typeface="Lexend Deca"/>
              <a:ea typeface="Lexend Deca"/>
              <a:cs typeface="Lexend Deca"/>
              <a:sym typeface="Lexend Deca"/>
            </a:endParaRPr>
          </a:p>
          <a:p>
            <a:pPr indent="0" lvl="0" marL="0" rtl="0" algn="l">
              <a:spcBef>
                <a:spcPts val="0"/>
              </a:spcBef>
              <a:spcAft>
                <a:spcPts val="0"/>
              </a:spcAft>
              <a:buClr>
                <a:schemeClr val="dk1"/>
              </a:buClr>
              <a:buSzPts val="1100"/>
              <a:buFont typeface="Arial"/>
              <a:buNone/>
            </a:pPr>
            <a:r>
              <a:rPr lang="en-US" sz="900">
                <a:latin typeface="Lexend Deca"/>
                <a:ea typeface="Lexend Deca"/>
                <a:cs typeface="Lexend Deca"/>
                <a:sym typeface="Lexend Deca"/>
              </a:rPr>
              <a:t>3. The district will be soon asked to implement new state learning standards without additional new funding.</a:t>
            </a:r>
            <a:endParaRPr sz="900">
              <a:latin typeface="Lexend Deca"/>
              <a:ea typeface="Lexend Deca"/>
              <a:cs typeface="Lexend Deca"/>
              <a:sym typeface="Lexend Deca"/>
            </a:endParaRPr>
          </a:p>
          <a:p>
            <a:pPr indent="0" lvl="0" marL="0" rtl="0" algn="l">
              <a:spcBef>
                <a:spcPts val="0"/>
              </a:spcBef>
              <a:spcAft>
                <a:spcPts val="0"/>
              </a:spcAft>
              <a:buClr>
                <a:schemeClr val="dk1"/>
              </a:buClr>
              <a:buSzPts val="1100"/>
              <a:buFont typeface="Arial"/>
              <a:buNone/>
            </a:pPr>
            <a:r>
              <a:rPr lang="en-US" sz="900">
                <a:latin typeface="Lexend Deca"/>
                <a:ea typeface="Lexend Deca"/>
                <a:cs typeface="Lexend Deca"/>
                <a:sym typeface="Lexend Deca"/>
              </a:rPr>
              <a:t>4. Address staff requests for professional development in AI integration and project-based learning.</a:t>
            </a:r>
            <a:endParaRPr sz="900">
              <a:latin typeface="Lexend Deca"/>
              <a:ea typeface="Lexend Deca"/>
              <a:cs typeface="Lexend Deca"/>
              <a:sym typeface="Lexend Deca"/>
            </a:endParaRPr>
          </a:p>
          <a:p>
            <a:pPr indent="0" lvl="0" marL="0" rtl="0" algn="l">
              <a:spcBef>
                <a:spcPts val="0"/>
              </a:spcBef>
              <a:spcAft>
                <a:spcPts val="0"/>
              </a:spcAft>
              <a:buClr>
                <a:schemeClr val="dk1"/>
              </a:buClr>
              <a:buSzPts val="1100"/>
              <a:buFont typeface="Arial"/>
              <a:buNone/>
            </a:pPr>
            <a:r>
              <a:t/>
            </a:r>
            <a:endParaRPr sz="900">
              <a:latin typeface="Lexend Deca"/>
              <a:ea typeface="Lexend Deca"/>
              <a:cs typeface="Lexend Deca"/>
              <a:sym typeface="Lexend Deca"/>
            </a:endParaRPr>
          </a:p>
          <a:p>
            <a:pPr indent="0" lvl="0" marL="0" rtl="0" algn="l">
              <a:spcBef>
                <a:spcPts val="0"/>
              </a:spcBef>
              <a:spcAft>
                <a:spcPts val="0"/>
              </a:spcAft>
              <a:buClr>
                <a:schemeClr val="dk1"/>
              </a:buClr>
              <a:buSzPts val="1100"/>
              <a:buFont typeface="Arial"/>
              <a:buNone/>
            </a:pPr>
            <a:r>
              <a:rPr lang="en-US" sz="900">
                <a:latin typeface="Lexend Deca"/>
                <a:ea typeface="Lexend Deca"/>
                <a:cs typeface="Lexend Deca"/>
                <a:sym typeface="Lexend Deca"/>
              </a:rPr>
              <a:t>Key Constraints:</a:t>
            </a:r>
            <a:endParaRPr sz="900">
              <a:latin typeface="Lexend Deca"/>
              <a:ea typeface="Lexend Deca"/>
              <a:cs typeface="Lexend Deca"/>
              <a:sym typeface="Lexend Deca"/>
            </a:endParaRPr>
          </a:p>
          <a:p>
            <a:pPr indent="0" lvl="0" marL="0" rtl="0" algn="l">
              <a:spcBef>
                <a:spcPts val="0"/>
              </a:spcBef>
              <a:spcAft>
                <a:spcPts val="0"/>
              </a:spcAft>
              <a:buClr>
                <a:schemeClr val="dk1"/>
              </a:buClr>
              <a:buSzPts val="1100"/>
              <a:buFont typeface="Arial"/>
              <a:buNone/>
            </a:pPr>
            <a:r>
              <a:rPr lang="en-US" sz="900">
                <a:latin typeface="Lexend Deca"/>
                <a:ea typeface="Lexend Deca"/>
                <a:cs typeface="Lexend Deca"/>
                <a:sym typeface="Lexend Deca"/>
              </a:rPr>
              <a:t>1. Fixed Costs: Salaries and benefits consume 82% of the total budget.</a:t>
            </a:r>
            <a:endParaRPr sz="900">
              <a:latin typeface="Lexend Deca"/>
              <a:ea typeface="Lexend Deca"/>
              <a:cs typeface="Lexend Deca"/>
              <a:sym typeface="Lexend Deca"/>
            </a:endParaRPr>
          </a:p>
          <a:p>
            <a:pPr indent="0" lvl="0" marL="0" rtl="0" algn="l">
              <a:spcBef>
                <a:spcPts val="0"/>
              </a:spcBef>
              <a:spcAft>
                <a:spcPts val="0"/>
              </a:spcAft>
              <a:buClr>
                <a:schemeClr val="dk1"/>
              </a:buClr>
              <a:buSzPts val="1100"/>
              <a:buFont typeface="Arial"/>
              <a:buNone/>
            </a:pPr>
            <a:r>
              <a:rPr lang="en-US" sz="900">
                <a:latin typeface="Lexend Deca"/>
                <a:ea typeface="Lexend Deca"/>
                <a:cs typeface="Lexend Deca"/>
                <a:sym typeface="Lexend Deca"/>
              </a:rPr>
              <a:t>2. Restricted Funds: Title I and Title III allocations must specifically support low-income and multilingual learner programs.</a:t>
            </a:r>
            <a:endParaRPr sz="900">
              <a:latin typeface="Lexend Deca"/>
              <a:ea typeface="Lexend Deca"/>
              <a:cs typeface="Lexend Deca"/>
              <a:sym typeface="Lexend Deca"/>
            </a:endParaRPr>
          </a:p>
          <a:p>
            <a:pPr indent="0" lvl="0" marL="0" rtl="0" algn="l">
              <a:spcBef>
                <a:spcPts val="0"/>
              </a:spcBef>
              <a:spcAft>
                <a:spcPts val="0"/>
              </a:spcAft>
              <a:buClr>
                <a:schemeClr val="dk1"/>
              </a:buClr>
              <a:buSzPts val="1100"/>
              <a:buFont typeface="Arial"/>
              <a:buNone/>
            </a:pPr>
            <a:r>
              <a:t/>
            </a:r>
            <a:endParaRPr sz="900">
              <a:latin typeface="Lexend Deca"/>
              <a:ea typeface="Lexend Deca"/>
              <a:cs typeface="Lexend Deca"/>
              <a:sym typeface="Lexend Deca"/>
            </a:endParaRPr>
          </a:p>
          <a:p>
            <a:pPr indent="0" lvl="0" marL="0" rtl="0" algn="l">
              <a:spcBef>
                <a:spcPts val="0"/>
              </a:spcBef>
              <a:spcAft>
                <a:spcPts val="0"/>
              </a:spcAft>
              <a:buClr>
                <a:schemeClr val="dk1"/>
              </a:buClr>
              <a:buSzPts val="1100"/>
              <a:buFont typeface="Arial"/>
              <a:buNone/>
            </a:pPr>
            <a:r>
              <a:rPr lang="en-US" sz="900">
                <a:latin typeface="Lexend Deca"/>
                <a:ea typeface="Lexend Deca"/>
                <a:cs typeface="Lexend Deca"/>
                <a:sym typeface="Lexend Deca"/>
              </a:rPr>
              <a:t>Decision Points for The Superintendent:</a:t>
            </a:r>
            <a:endParaRPr sz="900">
              <a:latin typeface="Lexend Deca"/>
              <a:ea typeface="Lexend Deca"/>
              <a:cs typeface="Lexend Deca"/>
              <a:sym typeface="Lexend Deca"/>
            </a:endParaRPr>
          </a:p>
          <a:p>
            <a:pPr indent="0" lvl="0" marL="0" rtl="0" algn="l">
              <a:spcBef>
                <a:spcPts val="0"/>
              </a:spcBef>
              <a:spcAft>
                <a:spcPts val="0"/>
              </a:spcAft>
              <a:buClr>
                <a:schemeClr val="dk1"/>
              </a:buClr>
              <a:buSzPts val="1100"/>
              <a:buFont typeface="Arial"/>
              <a:buNone/>
            </a:pPr>
            <a:r>
              <a:rPr lang="en-US" sz="900">
                <a:latin typeface="Lexend Deca"/>
                <a:ea typeface="Lexend Deca"/>
                <a:cs typeface="Lexend Deca"/>
                <a:sym typeface="Lexend Deca"/>
              </a:rPr>
              <a:t>Mr. M has about $550,000 of discretionary funds after accounting for fixed and restricted costs. He must decide how to allocate this among several competing priorities:</a:t>
            </a:r>
            <a:endParaRPr sz="900">
              <a:latin typeface="Lexend Deca"/>
              <a:ea typeface="Lexend Deca"/>
              <a:cs typeface="Lexend Deca"/>
              <a:sym typeface="Lexend Deca"/>
            </a:endParaRPr>
          </a:p>
          <a:p>
            <a:pPr indent="0" lvl="0" marL="0" rtl="0" algn="l">
              <a:spcBef>
                <a:spcPts val="0"/>
              </a:spcBef>
              <a:spcAft>
                <a:spcPts val="0"/>
              </a:spcAft>
              <a:buClr>
                <a:schemeClr val="dk1"/>
              </a:buClr>
              <a:buSzPts val="1100"/>
              <a:buFont typeface="Arial"/>
              <a:buNone/>
            </a:pPr>
            <a:r>
              <a:rPr lang="en-US" sz="900">
                <a:latin typeface="Lexend Deca"/>
                <a:ea typeface="Lexend Deca"/>
                <a:cs typeface="Lexend Deca"/>
                <a:sym typeface="Lexend Deca"/>
              </a:rPr>
              <a:t>1. Expanding after-school tutoring and Saturday math academies. Estimated cost: $200,000.</a:t>
            </a:r>
            <a:endParaRPr sz="900">
              <a:latin typeface="Lexend Deca"/>
              <a:ea typeface="Lexend Deca"/>
              <a:cs typeface="Lexend Deca"/>
              <a:sym typeface="Lexend Deca"/>
            </a:endParaRPr>
          </a:p>
          <a:p>
            <a:pPr indent="0" lvl="0" marL="0" rtl="0" algn="l">
              <a:spcBef>
                <a:spcPts val="0"/>
              </a:spcBef>
              <a:spcAft>
                <a:spcPts val="0"/>
              </a:spcAft>
              <a:buClr>
                <a:schemeClr val="dk1"/>
              </a:buClr>
              <a:buSzPts val="1100"/>
              <a:buFont typeface="Arial"/>
              <a:buNone/>
            </a:pPr>
            <a:r>
              <a:rPr lang="en-US" sz="900">
                <a:latin typeface="Lexend Deca"/>
                <a:ea typeface="Lexend Deca"/>
                <a:cs typeface="Lexend Deca"/>
                <a:sym typeface="Lexend Deca"/>
              </a:rPr>
              <a:t>2. Technology Upgrade to incorporate AI tools and training for staff. Estimated cost: $220,000.</a:t>
            </a:r>
            <a:endParaRPr sz="900">
              <a:latin typeface="Lexend Deca"/>
              <a:ea typeface="Lexend Deca"/>
              <a:cs typeface="Lexend Deca"/>
              <a:sym typeface="Lexend Deca"/>
            </a:endParaRPr>
          </a:p>
          <a:p>
            <a:pPr indent="0" lvl="0" marL="0" rtl="0" algn="l">
              <a:spcBef>
                <a:spcPts val="0"/>
              </a:spcBef>
              <a:spcAft>
                <a:spcPts val="0"/>
              </a:spcAft>
              <a:buClr>
                <a:schemeClr val="dk1"/>
              </a:buClr>
              <a:buSzPts val="1100"/>
              <a:buFont typeface="Arial"/>
              <a:buNone/>
            </a:pPr>
            <a:r>
              <a:rPr lang="en-US" sz="900">
                <a:latin typeface="Lexend Deca"/>
                <a:ea typeface="Lexend Deca"/>
                <a:cs typeface="Lexend Deca"/>
                <a:sym typeface="Lexend Deca"/>
              </a:rPr>
              <a:t>3. Support new state learning standards implementation:  Estimated cost: $180,000.</a:t>
            </a:r>
            <a:endParaRPr sz="900">
              <a:latin typeface="Lexend Deca"/>
              <a:ea typeface="Lexend Deca"/>
              <a:cs typeface="Lexend Deca"/>
              <a:sym typeface="Lexend Deca"/>
            </a:endParaRPr>
          </a:p>
          <a:p>
            <a:pPr indent="0" lvl="0" marL="0" rtl="0" algn="l">
              <a:spcBef>
                <a:spcPts val="0"/>
              </a:spcBef>
              <a:spcAft>
                <a:spcPts val="0"/>
              </a:spcAft>
              <a:buClr>
                <a:schemeClr val="dk1"/>
              </a:buClr>
              <a:buSzPts val="1100"/>
              <a:buFont typeface="Arial"/>
              <a:buNone/>
            </a:pPr>
            <a:r>
              <a:t/>
            </a:r>
            <a:endParaRPr sz="900">
              <a:latin typeface="Lexend Deca"/>
              <a:ea typeface="Lexend Deca"/>
              <a:cs typeface="Lexend Deca"/>
              <a:sym typeface="Lexend Deca"/>
            </a:endParaRPr>
          </a:p>
          <a:p>
            <a:pPr indent="0" lvl="0" marL="0" rtl="0" algn="l">
              <a:spcBef>
                <a:spcPts val="0"/>
              </a:spcBef>
              <a:spcAft>
                <a:spcPts val="0"/>
              </a:spcAft>
              <a:buClr>
                <a:schemeClr val="dk1"/>
              </a:buClr>
              <a:buSzPts val="1100"/>
              <a:buFont typeface="Arial"/>
              <a:buNone/>
            </a:pPr>
            <a:r>
              <a:rPr lang="en-US" sz="900">
                <a:latin typeface="Lexend Deca"/>
                <a:ea typeface="Lexend Deca"/>
                <a:cs typeface="Lexend Deca"/>
                <a:sym typeface="Lexend Deca"/>
              </a:rPr>
              <a:t>Your tasks: </a:t>
            </a:r>
            <a:endParaRPr sz="900">
              <a:latin typeface="Lexend Deca"/>
              <a:ea typeface="Lexend Deca"/>
              <a:cs typeface="Lexend Deca"/>
              <a:sym typeface="Lexend Deca"/>
            </a:endParaRPr>
          </a:p>
          <a:p>
            <a:pPr indent="0" lvl="0" marL="0" rtl="0" algn="l">
              <a:spcBef>
                <a:spcPts val="0"/>
              </a:spcBef>
              <a:spcAft>
                <a:spcPts val="0"/>
              </a:spcAft>
              <a:buClr>
                <a:schemeClr val="dk1"/>
              </a:buClr>
              <a:buSzPts val="1100"/>
              <a:buFont typeface="Arial"/>
              <a:buNone/>
            </a:pPr>
            <a:r>
              <a:rPr lang="en-US" sz="900">
                <a:latin typeface="Lexend Deca"/>
                <a:ea typeface="Lexend Deca"/>
                <a:cs typeface="Lexend Deca"/>
                <a:sym typeface="Lexend Deca"/>
              </a:rPr>
              <a:t>1. Develop a budget allocation proposal that balances instructional quality, equity, technology, and student support. The main idea is to leverage AI to improve staff efficiency and personalize learning for diverse learners. If you use any formula or prediction, please make sure to reveal the equation and be explicit. </a:t>
            </a:r>
            <a:endParaRPr sz="900">
              <a:latin typeface="Lexend Deca"/>
              <a:ea typeface="Lexend Deca"/>
              <a:cs typeface="Lexend Deca"/>
              <a:sym typeface="Lexend Deca"/>
            </a:endParaRPr>
          </a:p>
          <a:p>
            <a:pPr indent="0" lvl="0" marL="0" rtl="0" algn="l">
              <a:spcBef>
                <a:spcPts val="0"/>
              </a:spcBef>
              <a:spcAft>
                <a:spcPts val="0"/>
              </a:spcAft>
              <a:buClr>
                <a:schemeClr val="dk1"/>
              </a:buClr>
              <a:buSzPts val="1100"/>
              <a:buFont typeface="Arial"/>
              <a:buNone/>
            </a:pPr>
            <a:r>
              <a:rPr lang="en-US" sz="900">
                <a:latin typeface="Lexend Deca"/>
                <a:ea typeface="Lexend Deca"/>
                <a:cs typeface="Lexend Deca"/>
                <a:sym typeface="Lexend Deca"/>
              </a:rPr>
              <a:t>2. Justify trade-offs to the school board and community stakeholders.</a:t>
            </a:r>
            <a:endParaRPr sz="900">
              <a:latin typeface="Lexend Deca"/>
              <a:ea typeface="Lexend Deca"/>
              <a:cs typeface="Lexend Deca"/>
              <a:sym typeface="Lexend Deca"/>
            </a:endParaRPr>
          </a:p>
          <a:p>
            <a:pPr indent="0" lvl="0" marL="0" rtl="0" algn="l">
              <a:spcBef>
                <a:spcPts val="0"/>
              </a:spcBef>
              <a:spcAft>
                <a:spcPts val="0"/>
              </a:spcAft>
              <a:buNone/>
            </a:pPr>
            <a:r>
              <a:rPr lang="en-US" sz="900">
                <a:latin typeface="Lexend Deca"/>
                <a:ea typeface="Lexend Deca"/>
                <a:cs typeface="Lexend Deca"/>
                <a:sym typeface="Lexend Deca"/>
              </a:rPr>
              <a:t>3. Demonstrate how the chosen allocation will optimize resources to raise student achievement and graduation rate.</a:t>
            </a:r>
            <a:endParaRPr sz="900">
              <a:latin typeface="Lexend Deca"/>
              <a:ea typeface="Lexend Deca"/>
              <a:cs typeface="Lexend Deca"/>
              <a:sym typeface="Lexend Deca"/>
            </a:endParaRPr>
          </a:p>
        </p:txBody>
      </p:sp>
      <p:sp>
        <p:nvSpPr>
          <p:cNvPr id="168" name="Google Shape;168;g3c27c6258d7_0_0"/>
          <p:cNvSpPr/>
          <p:nvPr/>
        </p:nvSpPr>
        <p:spPr>
          <a:xfrm>
            <a:off x="-22975" y="722100"/>
            <a:ext cx="91800" cy="4421400"/>
          </a:xfrm>
          <a:prstGeom prst="rect">
            <a:avLst/>
          </a:prstGeom>
          <a:solidFill>
            <a:srgbClr val="F4F4F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g3c27c6258d7_0_0"/>
          <p:cNvSpPr/>
          <p:nvPr/>
        </p:nvSpPr>
        <p:spPr>
          <a:xfrm>
            <a:off x="-22975" y="0"/>
            <a:ext cx="91800" cy="843600"/>
          </a:xfrm>
          <a:prstGeom prst="rect">
            <a:avLst/>
          </a:prstGeom>
          <a:solidFill>
            <a:srgbClr val="795AC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0" name="Google Shape;170;g3c27c6258d7_0_0"/>
          <p:cNvPicPr preferRelativeResize="0"/>
          <p:nvPr/>
        </p:nvPicPr>
        <p:blipFill rotWithShape="1">
          <a:blip r:embed="rId4">
            <a:alphaModFix/>
          </a:blip>
          <a:srcRect b="0" l="0" r="0" t="0"/>
          <a:stretch/>
        </p:blipFill>
        <p:spPr>
          <a:xfrm>
            <a:off x="1031526" y="76540"/>
            <a:ext cx="336124" cy="5161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3c27c6258d7_0_8"/>
          <p:cNvSpPr txBox="1"/>
          <p:nvPr>
            <p:ph type="title"/>
          </p:nvPr>
        </p:nvSpPr>
        <p:spPr>
          <a:xfrm>
            <a:off x="311700" y="48272"/>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b="1" lang="en-US" sz="2000">
                <a:solidFill>
                  <a:schemeClr val="dk1"/>
                </a:solidFill>
                <a:latin typeface="Lexend Deca"/>
                <a:ea typeface="Lexend Deca"/>
                <a:cs typeface="Lexend Deca"/>
                <a:sym typeface="Lexend Deca"/>
              </a:rPr>
              <a:t>Resources Allocation (2)</a:t>
            </a:r>
            <a:endParaRPr b="1" sz="2000">
              <a:latin typeface="Lexend Deca"/>
              <a:ea typeface="Lexend Deca"/>
              <a:cs typeface="Lexend Deca"/>
              <a:sym typeface="Lexend Deca"/>
            </a:endParaRPr>
          </a:p>
        </p:txBody>
      </p:sp>
      <p:sp>
        <p:nvSpPr>
          <p:cNvPr id="176" name="Google Shape;176;g3c27c6258d7_0_8"/>
          <p:cNvSpPr txBox="1"/>
          <p:nvPr>
            <p:ph idx="1" type="body"/>
          </p:nvPr>
        </p:nvSpPr>
        <p:spPr>
          <a:xfrm>
            <a:off x="508550" y="620975"/>
            <a:ext cx="4678500" cy="62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sz="1200">
                <a:latin typeface="Lexend Deca"/>
                <a:ea typeface="Lexend Deca"/>
                <a:cs typeface="Lexend Deca"/>
                <a:sym typeface="Lexend Deca"/>
              </a:rPr>
              <a:t>District data are attached to the prompt</a:t>
            </a:r>
            <a:endParaRPr b="1" sz="1200">
              <a:latin typeface="Lexend Deca"/>
              <a:ea typeface="Lexend Deca"/>
              <a:cs typeface="Lexend Deca"/>
              <a:sym typeface="Lexend Deca"/>
            </a:endParaRPr>
          </a:p>
        </p:txBody>
      </p:sp>
      <p:sp>
        <p:nvSpPr>
          <p:cNvPr id="177" name="Google Shape;177;g3c27c6258d7_0_8"/>
          <p:cNvSpPr/>
          <p:nvPr/>
        </p:nvSpPr>
        <p:spPr>
          <a:xfrm>
            <a:off x="-22975" y="722100"/>
            <a:ext cx="91800" cy="4421400"/>
          </a:xfrm>
          <a:prstGeom prst="rect">
            <a:avLst/>
          </a:prstGeom>
          <a:solidFill>
            <a:srgbClr val="F4F4F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g3c27c6258d7_0_8"/>
          <p:cNvSpPr/>
          <p:nvPr/>
        </p:nvSpPr>
        <p:spPr>
          <a:xfrm>
            <a:off x="-22975" y="0"/>
            <a:ext cx="91800" cy="843600"/>
          </a:xfrm>
          <a:prstGeom prst="rect">
            <a:avLst/>
          </a:prstGeom>
          <a:solidFill>
            <a:srgbClr val="795AC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9" name="Google Shape;179;g3c27c6258d7_0_8"/>
          <p:cNvPicPr preferRelativeResize="0"/>
          <p:nvPr/>
        </p:nvPicPr>
        <p:blipFill>
          <a:blip r:embed="rId3">
            <a:alphaModFix/>
          </a:blip>
          <a:stretch>
            <a:fillRect/>
          </a:stretch>
        </p:blipFill>
        <p:spPr>
          <a:xfrm>
            <a:off x="249900" y="1053400"/>
            <a:ext cx="4326949" cy="3908474"/>
          </a:xfrm>
          <a:prstGeom prst="rect">
            <a:avLst/>
          </a:prstGeom>
          <a:noFill/>
          <a:ln>
            <a:noFill/>
          </a:ln>
        </p:spPr>
      </p:pic>
      <p:sp>
        <p:nvSpPr>
          <p:cNvPr id="180" name="Google Shape;180;g3c27c6258d7_0_8"/>
          <p:cNvSpPr txBox="1"/>
          <p:nvPr>
            <p:ph idx="1" type="body"/>
          </p:nvPr>
        </p:nvSpPr>
        <p:spPr>
          <a:xfrm>
            <a:off x="5085375" y="432100"/>
            <a:ext cx="3843000" cy="62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sz="1200" u="sng">
                <a:solidFill>
                  <a:schemeClr val="hlink"/>
                </a:solidFill>
                <a:latin typeface="Lexend Deca"/>
                <a:ea typeface="Lexend Deca"/>
                <a:cs typeface="Lexend Deca"/>
                <a:sym typeface="Lexend Deca"/>
                <a:hlinkClick r:id="rId4"/>
              </a:rPr>
              <a:t>Colleague AI’ Generated Resources Allocation</a:t>
            </a:r>
            <a:endParaRPr b="1" sz="1200">
              <a:latin typeface="Lexend Deca"/>
              <a:ea typeface="Lexend Deca"/>
              <a:cs typeface="Lexend Deca"/>
              <a:sym typeface="Lexend Deca"/>
            </a:endParaRPr>
          </a:p>
        </p:txBody>
      </p:sp>
      <p:pic>
        <p:nvPicPr>
          <p:cNvPr id="181" name="Google Shape;181;g3c27c6258d7_0_8"/>
          <p:cNvPicPr preferRelativeResize="0"/>
          <p:nvPr/>
        </p:nvPicPr>
        <p:blipFill>
          <a:blip r:embed="rId5">
            <a:alphaModFix/>
          </a:blip>
          <a:stretch>
            <a:fillRect/>
          </a:stretch>
        </p:blipFill>
        <p:spPr>
          <a:xfrm>
            <a:off x="4678550" y="1053400"/>
            <a:ext cx="4366177" cy="3850350"/>
          </a:xfrm>
          <a:prstGeom prst="rect">
            <a:avLst/>
          </a:prstGeom>
          <a:noFill/>
          <a:ln>
            <a:noFill/>
          </a:ln>
        </p:spPr>
      </p:pic>
      <p:pic>
        <p:nvPicPr>
          <p:cNvPr id="182" name="Google Shape;182;g3c27c6258d7_0_8"/>
          <p:cNvPicPr preferRelativeResize="0"/>
          <p:nvPr/>
        </p:nvPicPr>
        <p:blipFill rotWithShape="1">
          <a:blip r:embed="rId6">
            <a:alphaModFix/>
          </a:blip>
          <a:srcRect b="0" l="0" r="0" t="0"/>
          <a:stretch/>
        </p:blipFill>
        <p:spPr>
          <a:xfrm>
            <a:off x="4576849" y="272503"/>
            <a:ext cx="508525" cy="78089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 name="Shape 34"/>
        <p:cNvGrpSpPr/>
        <p:nvPr/>
      </p:nvGrpSpPr>
      <p:grpSpPr>
        <a:xfrm>
          <a:off x="0" y="0"/>
          <a:ext cx="0" cy="0"/>
          <a:chOff x="0" y="0"/>
          <a:chExt cx="0" cy="0"/>
        </a:xfrm>
      </p:grpSpPr>
      <p:sp>
        <p:nvSpPr>
          <p:cNvPr id="35" name="Google Shape;35;g3c23eca7f39_7_15"/>
          <p:cNvSpPr txBox="1"/>
          <p:nvPr>
            <p:ph type="title"/>
          </p:nvPr>
        </p:nvSpPr>
        <p:spPr>
          <a:xfrm>
            <a:off x="447922" y="26385"/>
            <a:ext cx="8197200" cy="993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Data from the Week 1 Intake</a:t>
            </a:r>
            <a:endParaRPr/>
          </a:p>
        </p:txBody>
      </p:sp>
      <p:pic>
        <p:nvPicPr>
          <p:cNvPr descr="Forms response chart. Question title: Which are the three topics you are most excited about? (select all that apply). Number of responses: 20 responses." id="36" name="Google Shape;36;g3c23eca7f39_7_15" title="Which are the three topics you are most excited about? (select all that apply)"/>
          <p:cNvPicPr preferRelativeResize="0"/>
          <p:nvPr/>
        </p:nvPicPr>
        <p:blipFill>
          <a:blip r:embed="rId3">
            <a:alphaModFix/>
          </a:blip>
          <a:stretch>
            <a:fillRect/>
          </a:stretch>
        </p:blipFill>
        <p:spPr>
          <a:xfrm>
            <a:off x="1252088" y="1020276"/>
            <a:ext cx="6639826" cy="333937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3c23cf019b5_0_448"/>
          <p:cNvSpPr txBox="1"/>
          <p:nvPr>
            <p:ph idx="1" type="body"/>
          </p:nvPr>
        </p:nvSpPr>
        <p:spPr>
          <a:xfrm>
            <a:off x="447923" y="1305217"/>
            <a:ext cx="8197200" cy="2365800"/>
          </a:xfrm>
          <a:prstGeom prst="rect">
            <a:avLst/>
          </a:prstGeom>
        </p:spPr>
        <p:txBody>
          <a:bodyPr anchorCtr="0" anchor="t" bIns="45700" lIns="91425" spcFirstLastPara="1" rIns="91425" wrap="square" tIns="45700">
            <a:noAutofit/>
          </a:bodyPr>
          <a:lstStyle/>
          <a:p>
            <a:pPr indent="-381000" lvl="0" marL="457200" rtl="0" algn="l">
              <a:spcBef>
                <a:spcPts val="480"/>
              </a:spcBef>
              <a:spcAft>
                <a:spcPts val="0"/>
              </a:spcAft>
              <a:buSzPts val="2400"/>
              <a:buAutoNum type="arabicPeriod"/>
            </a:pPr>
            <a:r>
              <a:rPr lang="en-US"/>
              <a:t>Share whatever you created to Slack channel</a:t>
            </a:r>
            <a:endParaRPr/>
          </a:p>
          <a:p>
            <a:pPr indent="-381000" lvl="0" marL="457200" rtl="0" algn="l">
              <a:spcBef>
                <a:spcPts val="0"/>
              </a:spcBef>
              <a:spcAft>
                <a:spcPts val="0"/>
              </a:spcAft>
              <a:buSzPts val="2400"/>
              <a:buAutoNum type="arabicPeriod"/>
            </a:pPr>
            <a:r>
              <a:rPr lang="en-US"/>
              <a:t>Continue improve your coding skills</a:t>
            </a:r>
            <a:endParaRPr/>
          </a:p>
          <a:p>
            <a:pPr indent="-381000" lvl="0" marL="457200" rtl="0" algn="l">
              <a:spcBef>
                <a:spcPts val="480"/>
              </a:spcBef>
              <a:spcAft>
                <a:spcPts val="0"/>
              </a:spcAft>
              <a:buSzPts val="2400"/>
              <a:buAutoNum type="arabicPeriod"/>
            </a:pPr>
            <a:r>
              <a:rPr lang="en-US"/>
              <a:t>Review Prompting skills: </a:t>
            </a:r>
            <a:br>
              <a:rPr lang="en-US"/>
            </a:br>
            <a:r>
              <a:rPr b="0" lang="en-US" sz="1800" u="sng">
                <a:solidFill>
                  <a:srgbClr val="1155CC"/>
                </a:solidFill>
                <a:highlight>
                  <a:schemeClr val="lt1"/>
                </a:highlight>
                <a:hlinkClick r:id="rId3">
                  <a:extLst>
                    <a:ext uri="{A12FA001-AC4F-418D-AE19-62706E023703}">
                      <ahyp:hlinkClr val="tx"/>
                    </a:ext>
                  </a:extLst>
                </a:hlinkClick>
              </a:rPr>
              <a:t>How to write effective prompts</a:t>
            </a:r>
            <a:r>
              <a:rPr b="0" lang="en-US" sz="1800">
                <a:solidFill>
                  <a:srgbClr val="222222"/>
                </a:solidFill>
                <a:highlight>
                  <a:schemeClr val="lt1"/>
                </a:highlight>
              </a:rPr>
              <a:t>. The</a:t>
            </a:r>
            <a:r>
              <a:rPr b="0" lang="en-US" sz="1800" u="sng">
                <a:solidFill>
                  <a:srgbClr val="1155CC"/>
                </a:solidFill>
                <a:highlight>
                  <a:schemeClr val="lt1"/>
                </a:highlight>
                <a:hlinkClick r:id="rId4">
                  <a:extLst>
                    <a:ext uri="{A12FA001-AC4F-418D-AE19-62706E023703}">
                      <ahyp:hlinkClr val="tx"/>
                    </a:ext>
                  </a:extLst>
                </a:hlinkClick>
              </a:rPr>
              <a:t> video</a:t>
            </a:r>
            <a:r>
              <a:rPr b="0" lang="en-US" sz="1800">
                <a:solidFill>
                  <a:srgbClr val="222222"/>
                </a:solidFill>
                <a:highlight>
                  <a:schemeClr val="lt1"/>
                </a:highlight>
              </a:rPr>
              <a:t> recording. </a:t>
            </a:r>
            <a:endParaRPr/>
          </a:p>
        </p:txBody>
      </p:sp>
      <p:sp>
        <p:nvSpPr>
          <p:cNvPr id="188" name="Google Shape;188;g3c23cf019b5_0_448"/>
          <p:cNvSpPr txBox="1"/>
          <p:nvPr>
            <p:ph type="title"/>
          </p:nvPr>
        </p:nvSpPr>
        <p:spPr>
          <a:xfrm>
            <a:off x="447922" y="26385"/>
            <a:ext cx="8197200" cy="993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Homework</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3c23cf019b5_0_16"/>
          <p:cNvSpPr txBox="1"/>
          <p:nvPr>
            <p:ph type="title"/>
          </p:nvPr>
        </p:nvSpPr>
        <p:spPr>
          <a:xfrm>
            <a:off x="473397" y="-187590"/>
            <a:ext cx="8197200" cy="993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Data from the Pre-Survey</a:t>
            </a:r>
            <a:endParaRPr/>
          </a:p>
        </p:txBody>
      </p:sp>
      <p:pic>
        <p:nvPicPr>
          <p:cNvPr id="194" name="Google Shape;194;g3c23cf019b5_0_16" title="Chart"/>
          <p:cNvPicPr preferRelativeResize="0"/>
          <p:nvPr/>
        </p:nvPicPr>
        <p:blipFill>
          <a:blip r:embed="rId3">
            <a:alphaModFix/>
          </a:blip>
          <a:stretch>
            <a:fillRect/>
          </a:stretch>
        </p:blipFill>
        <p:spPr>
          <a:xfrm>
            <a:off x="1901275" y="853300"/>
            <a:ext cx="6838574" cy="36096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3c23cf019b5_0_21"/>
          <p:cNvSpPr txBox="1"/>
          <p:nvPr>
            <p:ph type="title"/>
          </p:nvPr>
        </p:nvSpPr>
        <p:spPr>
          <a:xfrm>
            <a:off x="447922" y="26385"/>
            <a:ext cx="8197200" cy="993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Data from the Pre-Survey</a:t>
            </a:r>
            <a:endParaRPr/>
          </a:p>
        </p:txBody>
      </p:sp>
      <p:pic>
        <p:nvPicPr>
          <p:cNvPr id="200" name="Google Shape;200;g3c23cf019b5_0_21" title="Chart"/>
          <p:cNvPicPr preferRelativeResize="0"/>
          <p:nvPr/>
        </p:nvPicPr>
        <p:blipFill>
          <a:blip r:embed="rId3">
            <a:alphaModFix/>
          </a:blip>
          <a:stretch>
            <a:fillRect/>
          </a:stretch>
        </p:blipFill>
        <p:spPr>
          <a:xfrm>
            <a:off x="784500" y="1020276"/>
            <a:ext cx="7574999" cy="3550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3c23cf019b5_0_26"/>
          <p:cNvSpPr txBox="1"/>
          <p:nvPr>
            <p:ph type="title"/>
          </p:nvPr>
        </p:nvSpPr>
        <p:spPr>
          <a:xfrm>
            <a:off x="447922" y="26385"/>
            <a:ext cx="8197200" cy="993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Data from the Pre-Survey</a:t>
            </a:r>
            <a:endParaRPr/>
          </a:p>
        </p:txBody>
      </p:sp>
      <p:pic>
        <p:nvPicPr>
          <p:cNvPr id="206" name="Google Shape;206;g3c23cf019b5_0_26" title="Chart"/>
          <p:cNvPicPr preferRelativeResize="0"/>
          <p:nvPr/>
        </p:nvPicPr>
        <p:blipFill>
          <a:blip r:embed="rId3">
            <a:alphaModFix/>
          </a:blip>
          <a:stretch>
            <a:fillRect/>
          </a:stretch>
        </p:blipFill>
        <p:spPr>
          <a:xfrm>
            <a:off x="1783287" y="1020275"/>
            <a:ext cx="5577426" cy="3448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 name="Shape 40"/>
        <p:cNvGrpSpPr/>
        <p:nvPr/>
      </p:nvGrpSpPr>
      <p:grpSpPr>
        <a:xfrm>
          <a:off x="0" y="0"/>
          <a:ext cx="0" cy="0"/>
          <a:chOff x="0" y="0"/>
          <a:chExt cx="0" cy="0"/>
        </a:xfrm>
      </p:grpSpPr>
      <p:sp>
        <p:nvSpPr>
          <p:cNvPr id="41" name="Google Shape;41;g3c23eca7f39_7_21"/>
          <p:cNvSpPr txBox="1"/>
          <p:nvPr>
            <p:ph type="title"/>
          </p:nvPr>
        </p:nvSpPr>
        <p:spPr>
          <a:xfrm>
            <a:off x="447922" y="26385"/>
            <a:ext cx="8197200" cy="993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Data from the Week 1 Intake</a:t>
            </a:r>
            <a:endParaRPr/>
          </a:p>
        </p:txBody>
      </p:sp>
      <p:pic>
        <p:nvPicPr>
          <p:cNvPr descr="Forms response chart. Question title: Which are the three topics most relevant to your work? (select all that apply). Number of responses: 20 responses." id="42" name="Google Shape;42;g3c23eca7f39_7_21" title="Which are the three topics most relevant to your work? (select all that apply)"/>
          <p:cNvPicPr preferRelativeResize="0"/>
          <p:nvPr/>
        </p:nvPicPr>
        <p:blipFill>
          <a:blip r:embed="rId3">
            <a:alphaModFix/>
          </a:blip>
          <a:stretch>
            <a:fillRect/>
          </a:stretch>
        </p:blipFill>
        <p:spPr>
          <a:xfrm>
            <a:off x="1134575" y="1020275"/>
            <a:ext cx="6823900" cy="3431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sp>
        <p:nvSpPr>
          <p:cNvPr id="48" name="Google Shape;48;p10"/>
          <p:cNvSpPr txBox="1"/>
          <p:nvPr>
            <p:ph type="title"/>
          </p:nvPr>
        </p:nvSpPr>
        <p:spPr>
          <a:xfrm>
            <a:off x="447922" y="542260"/>
            <a:ext cx="8197109" cy="477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3000"/>
              <a:buFont typeface="Encode Sans Black"/>
              <a:buNone/>
            </a:pPr>
            <a:r>
              <a:rPr lang="en-US"/>
              <a:t>Overview of today</a:t>
            </a:r>
            <a:endParaRPr/>
          </a:p>
        </p:txBody>
      </p:sp>
      <p:sp>
        <p:nvSpPr>
          <p:cNvPr id="49" name="Google Shape;49;p10"/>
          <p:cNvSpPr txBox="1"/>
          <p:nvPr>
            <p:ph idx="1" type="body"/>
          </p:nvPr>
        </p:nvSpPr>
        <p:spPr>
          <a:xfrm>
            <a:off x="447675" y="1304925"/>
            <a:ext cx="8197850" cy="2947407"/>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480"/>
              </a:spcBef>
              <a:spcAft>
                <a:spcPts val="0"/>
              </a:spcAft>
              <a:buNone/>
            </a:pPr>
            <a:r>
              <a:rPr lang="en-US" sz="1400"/>
              <a:t>Use </a:t>
            </a:r>
            <a:r>
              <a:rPr b="0" lang="en-US" sz="1400"/>
              <a:t>Colleague AI as examples to illustrate</a:t>
            </a:r>
            <a:endParaRPr b="0" sz="1400"/>
          </a:p>
          <a:p>
            <a:pPr indent="0" lvl="0" marL="0" rtl="0" algn="l">
              <a:lnSpc>
                <a:spcPct val="100000"/>
              </a:lnSpc>
              <a:spcBef>
                <a:spcPts val="480"/>
              </a:spcBef>
              <a:spcAft>
                <a:spcPts val="0"/>
              </a:spcAft>
              <a:buNone/>
            </a:pPr>
            <a:r>
              <a:t/>
            </a:r>
            <a:endParaRPr sz="1400">
              <a:solidFill>
                <a:schemeClr val="dk1"/>
              </a:solidFill>
            </a:endParaRPr>
          </a:p>
          <a:p>
            <a:pPr indent="-317500" lvl="0" marL="457200" rtl="0" algn="l">
              <a:lnSpc>
                <a:spcPct val="100000"/>
              </a:lnSpc>
              <a:spcBef>
                <a:spcPts val="480"/>
              </a:spcBef>
              <a:spcAft>
                <a:spcPts val="0"/>
              </a:spcAft>
              <a:buClr>
                <a:schemeClr val="dk1"/>
              </a:buClr>
              <a:buSzPts val="1400"/>
              <a:buAutoNum type="arabicPeriod"/>
            </a:pPr>
            <a:r>
              <a:rPr lang="en-US" sz="1400">
                <a:solidFill>
                  <a:schemeClr val="dk1"/>
                </a:solidFill>
              </a:rPr>
              <a:t>Analyze</a:t>
            </a:r>
            <a:r>
              <a:rPr b="0" lang="en-US" sz="1400">
                <a:solidFill>
                  <a:schemeClr val="dk1"/>
                </a:solidFill>
              </a:rPr>
              <a:t> how foundational learning theories can be systematically integrated into educational technology design and data science applications within K-12 environments; </a:t>
            </a:r>
            <a:endParaRPr b="0" sz="1400">
              <a:solidFill>
                <a:schemeClr val="dk1"/>
              </a:solidFill>
            </a:endParaRPr>
          </a:p>
          <a:p>
            <a:pPr indent="-317500" lvl="0" marL="457200" rtl="0" algn="l">
              <a:lnSpc>
                <a:spcPct val="100000"/>
              </a:lnSpc>
              <a:spcBef>
                <a:spcPts val="0"/>
              </a:spcBef>
              <a:spcAft>
                <a:spcPts val="0"/>
              </a:spcAft>
              <a:buClr>
                <a:schemeClr val="dk1"/>
              </a:buClr>
              <a:buSzPts val="1400"/>
              <a:buAutoNum type="arabicPeriod"/>
            </a:pPr>
            <a:r>
              <a:rPr lang="en-US" sz="1400">
                <a:solidFill>
                  <a:schemeClr val="dk1"/>
                </a:solidFill>
              </a:rPr>
              <a:t>Examine</a:t>
            </a:r>
            <a:r>
              <a:rPr b="0" lang="en-US" sz="1400">
                <a:solidFill>
                  <a:schemeClr val="dk1"/>
                </a:solidFill>
              </a:rPr>
              <a:t> three distinct scenarios involving math instruction generation, teacher professional development through behavioral nudging, and adaptive tutoring systems to determine which theoretical frameworks best support each educational context. </a:t>
            </a:r>
            <a:endParaRPr b="0" sz="1400">
              <a:solidFill>
                <a:schemeClr val="dk1"/>
              </a:solidFill>
            </a:endParaRPr>
          </a:p>
          <a:p>
            <a:pPr indent="-317500" lvl="0" marL="457200" rtl="0" algn="l">
              <a:lnSpc>
                <a:spcPct val="100000"/>
              </a:lnSpc>
              <a:spcBef>
                <a:spcPts val="0"/>
              </a:spcBef>
              <a:spcAft>
                <a:spcPts val="0"/>
              </a:spcAft>
              <a:buClr>
                <a:schemeClr val="dk1"/>
              </a:buClr>
              <a:buSzPts val="1400"/>
              <a:buAutoNum type="arabicPeriod"/>
            </a:pPr>
            <a:r>
              <a:rPr lang="en-US" sz="1400">
                <a:solidFill>
                  <a:schemeClr val="dk1"/>
                </a:solidFill>
              </a:rPr>
              <a:t>Create </a:t>
            </a:r>
            <a:r>
              <a:rPr b="0" lang="en-US" sz="1400">
                <a:solidFill>
                  <a:schemeClr val="dk1"/>
                </a:solidFill>
              </a:rPr>
              <a:t>your own teaching and learning theory embedded tools using prompting</a:t>
            </a:r>
            <a:endParaRPr b="0" sz="1400">
              <a:solidFill>
                <a:schemeClr val="dk1"/>
              </a:solidFill>
            </a:endParaRPr>
          </a:p>
          <a:p>
            <a:pPr indent="-233363" lvl="0" marL="385763" rtl="0" algn="l">
              <a:lnSpc>
                <a:spcPct val="100000"/>
              </a:lnSpc>
              <a:spcBef>
                <a:spcPts val="480"/>
              </a:spcBef>
              <a:spcAft>
                <a:spcPts val="0"/>
              </a:spcAft>
              <a:buSzPts val="2400"/>
              <a:buFont typeface="Calibri"/>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1"/>
          <p:cNvSpPr txBox="1"/>
          <p:nvPr>
            <p:ph idx="1" type="body"/>
          </p:nvPr>
        </p:nvSpPr>
        <p:spPr>
          <a:xfrm>
            <a:off x="328612" y="1629004"/>
            <a:ext cx="2600325" cy="2365901"/>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480"/>
              </a:spcBef>
              <a:spcAft>
                <a:spcPts val="0"/>
              </a:spcAft>
              <a:buClr>
                <a:srgbClr val="191300"/>
              </a:buClr>
              <a:buSzPts val="2400"/>
              <a:buFont typeface="Merriweather Sans"/>
              <a:buNone/>
            </a:pPr>
            <a:r>
              <a:rPr lang="en-US" sz="1800"/>
              <a:t>Learning science concepts can inform each step of this process</a:t>
            </a:r>
            <a:endParaRPr sz="1800"/>
          </a:p>
        </p:txBody>
      </p:sp>
      <p:sp>
        <p:nvSpPr>
          <p:cNvPr id="55" name="Google Shape;55;p11"/>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Educational Software Development Cycle</a:t>
            </a:r>
            <a:endParaRPr/>
          </a:p>
        </p:txBody>
      </p:sp>
      <p:grpSp>
        <p:nvGrpSpPr>
          <p:cNvPr id="56" name="Google Shape;56;p11"/>
          <p:cNvGrpSpPr/>
          <p:nvPr/>
        </p:nvGrpSpPr>
        <p:grpSpPr>
          <a:xfrm>
            <a:off x="3532803" y="1017004"/>
            <a:ext cx="3854804" cy="3592090"/>
            <a:chOff x="932478" y="-3156"/>
            <a:chExt cx="3854804" cy="3592090"/>
          </a:xfrm>
        </p:grpSpPr>
        <p:sp>
          <p:nvSpPr>
            <p:cNvPr id="57" name="Google Shape;57;p11"/>
            <p:cNvSpPr/>
            <p:nvPr/>
          </p:nvSpPr>
          <p:spPr>
            <a:xfrm>
              <a:off x="1063835" y="-3156"/>
              <a:ext cx="3592090" cy="3592090"/>
            </a:xfrm>
            <a:custGeom>
              <a:rect b="b" l="l" r="r" t="t"/>
              <a:pathLst>
                <a:path extrusionOk="0" h="120000" w="120000">
                  <a:moveTo>
                    <a:pt x="74659" y="5340"/>
                  </a:moveTo>
                  <a:lnTo>
                    <a:pt x="74659" y="5340"/>
                  </a:lnTo>
                  <a:cubicBezTo>
                    <a:pt x="100572" y="12289"/>
                    <a:pt x="118044" y="36478"/>
                    <a:pt x="116498" y="63261"/>
                  </a:cubicBezTo>
                  <a:cubicBezTo>
                    <a:pt x="114952" y="90045"/>
                    <a:pt x="94812" y="112063"/>
                    <a:pt x="68272" y="115984"/>
                  </a:cubicBezTo>
                  <a:cubicBezTo>
                    <a:pt x="41732" y="119906"/>
                    <a:pt x="16085" y="104653"/>
                    <a:pt x="6860" y="79461"/>
                  </a:cubicBezTo>
                  <a:cubicBezTo>
                    <a:pt x="-2366" y="54269"/>
                    <a:pt x="7364" y="26061"/>
                    <a:pt x="30159" y="11915"/>
                  </a:cubicBezTo>
                  <a:lnTo>
                    <a:pt x="28623" y="8887"/>
                  </a:lnTo>
                  <a:lnTo>
                    <a:pt x="35824" y="12355"/>
                  </a:lnTo>
                  <a:lnTo>
                    <a:pt x="34571" y="20609"/>
                  </a:lnTo>
                  <a:lnTo>
                    <a:pt x="33035" y="17582"/>
                  </a:lnTo>
                  <a:lnTo>
                    <a:pt x="33035" y="17582"/>
                  </a:lnTo>
                  <a:cubicBezTo>
                    <a:pt x="12969" y="30338"/>
                    <a:pt x="4587" y="55409"/>
                    <a:pt x="12944" y="77668"/>
                  </a:cubicBezTo>
                  <a:cubicBezTo>
                    <a:pt x="21302" y="99928"/>
                    <a:pt x="44114" y="113286"/>
                    <a:pt x="67616" y="109683"/>
                  </a:cubicBezTo>
                  <a:cubicBezTo>
                    <a:pt x="91119" y="106080"/>
                    <a:pt x="108881" y="86502"/>
                    <a:pt x="110187" y="62761"/>
                  </a:cubicBezTo>
                  <a:cubicBezTo>
                    <a:pt x="111493" y="39019"/>
                    <a:pt x="95985" y="17611"/>
                    <a:pt x="73020" y="11452"/>
                  </a:cubicBezTo>
                  <a:close/>
                </a:path>
              </a:pathLst>
            </a:custGeom>
            <a:solidFill>
              <a:srgbClr val="CCD3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11"/>
            <p:cNvSpPr/>
            <p:nvPr/>
          </p:nvSpPr>
          <p:spPr>
            <a:xfrm>
              <a:off x="2194483" y="1858"/>
              <a:ext cx="1330794" cy="665397"/>
            </a:xfrm>
            <a:prstGeom prst="roundRect">
              <a:avLst>
                <a:gd fmla="val 16667"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11"/>
            <p:cNvSpPr txBox="1"/>
            <p:nvPr/>
          </p:nvSpPr>
          <p:spPr>
            <a:xfrm>
              <a:off x="2226965" y="34340"/>
              <a:ext cx="1265830" cy="60043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rgbClr val="000000"/>
                </a:buClr>
                <a:buSzPts val="1300"/>
                <a:buFont typeface="Arial"/>
                <a:buNone/>
              </a:pPr>
              <a:r>
                <a:rPr b="0" i="0" lang="en-US" sz="1300" u="none" cap="none" strike="noStrike">
                  <a:solidFill>
                    <a:schemeClr val="lt1"/>
                  </a:solidFill>
                  <a:latin typeface="Arial"/>
                  <a:ea typeface="Arial"/>
                  <a:cs typeface="Arial"/>
                  <a:sym typeface="Arial"/>
                </a:rPr>
                <a:t>Planning </a:t>
              </a:r>
              <a:endParaRPr b="0" i="0" sz="1300" u="none" cap="none" strike="noStrike">
                <a:solidFill>
                  <a:schemeClr val="lt1"/>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1300"/>
                <a:buFont typeface="Arial"/>
                <a:buNone/>
              </a:pPr>
              <a:r>
                <a:rPr b="0" i="0" lang="en-US" sz="1100" u="none" cap="none" strike="noStrike">
                  <a:solidFill>
                    <a:schemeClr val="lt1"/>
                  </a:solidFill>
                  <a:latin typeface="Arial"/>
                  <a:ea typeface="Arial"/>
                  <a:cs typeface="Arial"/>
                  <a:sym typeface="Arial"/>
                </a:rPr>
                <a:t>(Market Research)</a:t>
              </a:r>
              <a:endParaRPr b="0" i="0" sz="1100" u="none" cap="none" strike="noStrike">
                <a:solidFill>
                  <a:srgbClr val="000000"/>
                </a:solidFill>
                <a:latin typeface="Arial"/>
                <a:ea typeface="Arial"/>
                <a:cs typeface="Arial"/>
                <a:sym typeface="Arial"/>
              </a:endParaRPr>
            </a:p>
          </p:txBody>
        </p:sp>
        <p:sp>
          <p:nvSpPr>
            <p:cNvPr id="60" name="Google Shape;60;p11"/>
            <p:cNvSpPr/>
            <p:nvPr/>
          </p:nvSpPr>
          <p:spPr>
            <a:xfrm>
              <a:off x="3456488" y="730477"/>
              <a:ext cx="1330794" cy="665397"/>
            </a:xfrm>
            <a:prstGeom prst="roundRect">
              <a:avLst>
                <a:gd fmla="val 16667"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11"/>
            <p:cNvSpPr txBox="1"/>
            <p:nvPr/>
          </p:nvSpPr>
          <p:spPr>
            <a:xfrm>
              <a:off x="3488970" y="762959"/>
              <a:ext cx="1265830" cy="60043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rgbClr val="000000"/>
                </a:buClr>
                <a:buSzPts val="1300"/>
                <a:buFont typeface="Arial"/>
                <a:buNone/>
              </a:pPr>
              <a:r>
                <a:rPr b="0" i="0" lang="en-US" sz="1300" u="none" cap="none" strike="noStrike">
                  <a:solidFill>
                    <a:schemeClr val="lt1"/>
                  </a:solidFill>
                  <a:latin typeface="Arial"/>
                  <a:ea typeface="Arial"/>
                  <a:cs typeface="Arial"/>
                  <a:sym typeface="Arial"/>
                </a:rPr>
                <a:t>Analysis</a:t>
              </a:r>
              <a:endParaRPr b="0" i="0" sz="1300" u="none" cap="none" strike="noStrike">
                <a:solidFill>
                  <a:schemeClr val="lt1"/>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1300"/>
                <a:buFont typeface="Arial"/>
                <a:buNone/>
              </a:pPr>
              <a:r>
                <a:rPr b="0" i="0" lang="en-US" sz="1300" u="none" cap="none" strike="noStrike">
                  <a:solidFill>
                    <a:schemeClr val="lt1"/>
                  </a:solidFill>
                  <a:latin typeface="Arial"/>
                  <a:ea typeface="Arial"/>
                  <a:cs typeface="Arial"/>
                  <a:sym typeface="Arial"/>
                </a:rPr>
                <a:t>(use cases, persona)</a:t>
              </a:r>
              <a:endParaRPr b="0" i="0" sz="1300" u="none" cap="none" strike="noStrike">
                <a:solidFill>
                  <a:schemeClr val="lt1"/>
                </a:solidFill>
                <a:latin typeface="Arial"/>
                <a:ea typeface="Arial"/>
                <a:cs typeface="Arial"/>
                <a:sym typeface="Arial"/>
              </a:endParaRPr>
            </a:p>
          </p:txBody>
        </p:sp>
        <p:sp>
          <p:nvSpPr>
            <p:cNvPr id="62" name="Google Shape;62;p11"/>
            <p:cNvSpPr/>
            <p:nvPr/>
          </p:nvSpPr>
          <p:spPr>
            <a:xfrm>
              <a:off x="3456488" y="2187715"/>
              <a:ext cx="1330794" cy="665397"/>
            </a:xfrm>
            <a:prstGeom prst="roundRect">
              <a:avLst>
                <a:gd fmla="val 16667"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1"/>
            <p:cNvSpPr txBox="1"/>
            <p:nvPr/>
          </p:nvSpPr>
          <p:spPr>
            <a:xfrm>
              <a:off x="3488970" y="2220197"/>
              <a:ext cx="1265830" cy="60043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rgbClr val="000000"/>
                </a:buClr>
                <a:buSzPts val="1300"/>
                <a:buFont typeface="Arial"/>
                <a:buNone/>
              </a:pPr>
              <a:r>
                <a:rPr b="0" i="0" lang="en-US" sz="1300" u="none" cap="none" strike="noStrike">
                  <a:solidFill>
                    <a:schemeClr val="lt1"/>
                  </a:solidFill>
                  <a:latin typeface="Arial"/>
                  <a:ea typeface="Arial"/>
                  <a:cs typeface="Arial"/>
                  <a:sym typeface="Arial"/>
                </a:rPr>
                <a:t>Design, Prototyping</a:t>
              </a:r>
              <a:endParaRPr b="0" i="0" sz="1400" u="none" cap="none" strike="noStrike">
                <a:solidFill>
                  <a:srgbClr val="000000"/>
                </a:solidFill>
                <a:latin typeface="Arial"/>
                <a:ea typeface="Arial"/>
                <a:cs typeface="Arial"/>
                <a:sym typeface="Arial"/>
              </a:endParaRPr>
            </a:p>
          </p:txBody>
        </p:sp>
        <p:sp>
          <p:nvSpPr>
            <p:cNvPr id="64" name="Google Shape;64;p11"/>
            <p:cNvSpPr/>
            <p:nvPr/>
          </p:nvSpPr>
          <p:spPr>
            <a:xfrm>
              <a:off x="2194483" y="2916334"/>
              <a:ext cx="1330794" cy="665397"/>
            </a:xfrm>
            <a:prstGeom prst="roundRect">
              <a:avLst>
                <a:gd fmla="val 16667"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11"/>
            <p:cNvSpPr txBox="1"/>
            <p:nvPr/>
          </p:nvSpPr>
          <p:spPr>
            <a:xfrm>
              <a:off x="2226965" y="2948816"/>
              <a:ext cx="1265830" cy="60043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rgbClr val="000000"/>
                </a:buClr>
                <a:buSzPts val="1300"/>
                <a:buFont typeface="Arial"/>
                <a:buNone/>
              </a:pPr>
              <a:r>
                <a:rPr b="0" i="0" lang="en-US" sz="1300" u="none" cap="none" strike="noStrike">
                  <a:solidFill>
                    <a:schemeClr val="lt1"/>
                  </a:solidFill>
                  <a:latin typeface="Arial"/>
                  <a:ea typeface="Arial"/>
                  <a:cs typeface="Arial"/>
                  <a:sym typeface="Arial"/>
                </a:rPr>
                <a:t>Engineering and Development</a:t>
              </a:r>
              <a:endParaRPr b="0" i="0" sz="1400" u="none" cap="none" strike="noStrike">
                <a:solidFill>
                  <a:srgbClr val="000000"/>
                </a:solidFill>
                <a:latin typeface="Arial"/>
                <a:ea typeface="Arial"/>
                <a:cs typeface="Arial"/>
                <a:sym typeface="Arial"/>
              </a:endParaRPr>
            </a:p>
          </p:txBody>
        </p:sp>
        <p:sp>
          <p:nvSpPr>
            <p:cNvPr id="66" name="Google Shape;66;p11"/>
            <p:cNvSpPr/>
            <p:nvPr/>
          </p:nvSpPr>
          <p:spPr>
            <a:xfrm>
              <a:off x="932478" y="2187715"/>
              <a:ext cx="1330794" cy="665397"/>
            </a:xfrm>
            <a:prstGeom prst="roundRect">
              <a:avLst>
                <a:gd fmla="val 16667"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11"/>
            <p:cNvSpPr txBox="1"/>
            <p:nvPr/>
          </p:nvSpPr>
          <p:spPr>
            <a:xfrm>
              <a:off x="964960" y="2220197"/>
              <a:ext cx="1265830" cy="60043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rgbClr val="000000"/>
                </a:buClr>
                <a:buSzPts val="1300"/>
                <a:buFont typeface="Arial"/>
                <a:buNone/>
              </a:pPr>
              <a:r>
                <a:rPr b="0" i="0" lang="en-US" sz="1300" u="none" cap="none" strike="noStrike">
                  <a:solidFill>
                    <a:schemeClr val="lt1"/>
                  </a:solidFill>
                  <a:latin typeface="Arial"/>
                  <a:ea typeface="Arial"/>
                  <a:cs typeface="Arial"/>
                  <a:sym typeface="Arial"/>
                </a:rPr>
                <a:t>Testing and integration</a:t>
              </a:r>
              <a:endParaRPr b="0" i="0" sz="1400" u="none" cap="none" strike="noStrike">
                <a:solidFill>
                  <a:srgbClr val="000000"/>
                </a:solidFill>
                <a:latin typeface="Arial"/>
                <a:ea typeface="Arial"/>
                <a:cs typeface="Arial"/>
                <a:sym typeface="Arial"/>
              </a:endParaRPr>
            </a:p>
          </p:txBody>
        </p:sp>
        <p:sp>
          <p:nvSpPr>
            <p:cNvPr id="68" name="Google Shape;68;p11"/>
            <p:cNvSpPr/>
            <p:nvPr/>
          </p:nvSpPr>
          <p:spPr>
            <a:xfrm>
              <a:off x="932478" y="730477"/>
              <a:ext cx="1330794" cy="665397"/>
            </a:xfrm>
            <a:prstGeom prst="roundRect">
              <a:avLst>
                <a:gd fmla="val 16667"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11"/>
            <p:cNvSpPr txBox="1"/>
            <p:nvPr/>
          </p:nvSpPr>
          <p:spPr>
            <a:xfrm>
              <a:off x="964960" y="762959"/>
              <a:ext cx="1265830" cy="60043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rgbClr val="000000"/>
                </a:buClr>
                <a:buSzPts val="1300"/>
                <a:buFont typeface="Arial"/>
                <a:buNone/>
              </a:pPr>
              <a:r>
                <a:rPr b="0" i="0" lang="en-US" sz="1300" u="none" cap="none" strike="noStrike">
                  <a:solidFill>
                    <a:schemeClr val="lt1"/>
                  </a:solidFill>
                  <a:latin typeface="Arial"/>
                  <a:ea typeface="Arial"/>
                  <a:cs typeface="Arial"/>
                  <a:sym typeface="Arial"/>
                </a:rPr>
                <a:t>Implementation, Evaluation, and Updating</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g3c23cf019b5_0_31"/>
          <p:cNvSpPr txBox="1"/>
          <p:nvPr>
            <p:ph type="title"/>
          </p:nvPr>
        </p:nvSpPr>
        <p:spPr>
          <a:xfrm>
            <a:off x="281825" y="742125"/>
            <a:ext cx="4144800" cy="52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sz="2000">
                <a:solidFill>
                  <a:schemeClr val="lt1"/>
                </a:solidFill>
                <a:latin typeface="Open Sans"/>
                <a:ea typeface="Open Sans"/>
                <a:cs typeface="Open Sans"/>
                <a:sym typeface="Open Sans"/>
              </a:rPr>
              <a:t>Colleague AI’s Tech Set Up</a:t>
            </a:r>
            <a:endParaRPr sz="2000">
              <a:solidFill>
                <a:schemeClr val="lt1"/>
              </a:solidFill>
              <a:latin typeface="Open Sans Medium"/>
              <a:ea typeface="Open Sans Medium"/>
              <a:cs typeface="Open Sans Medium"/>
              <a:sym typeface="Open Sans Medium"/>
            </a:endParaRPr>
          </a:p>
        </p:txBody>
      </p:sp>
      <p:sp>
        <p:nvSpPr>
          <p:cNvPr id="75" name="Google Shape;75;g3c23cf019b5_0_3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
        <p:nvSpPr>
          <p:cNvPr id="76" name="Google Shape;76;g3c23cf019b5_0_31"/>
          <p:cNvSpPr txBox="1"/>
          <p:nvPr>
            <p:ph idx="1" type="subTitle"/>
          </p:nvPr>
        </p:nvSpPr>
        <p:spPr>
          <a:xfrm>
            <a:off x="189575" y="1718425"/>
            <a:ext cx="4144800" cy="3186300"/>
          </a:xfrm>
          <a:prstGeom prst="rect">
            <a:avLst/>
          </a:prstGeom>
          <a:noFill/>
          <a:ln>
            <a:noFill/>
          </a:ln>
        </p:spPr>
        <p:txBody>
          <a:bodyPr anchorCtr="0" anchor="t" bIns="91425" lIns="91425" spcFirstLastPara="1" rIns="91425" wrap="square" tIns="91425">
            <a:noAutofit/>
          </a:bodyPr>
          <a:lstStyle/>
          <a:p>
            <a:pPr indent="0" lvl="0" marL="85725" rtl="0" algn="l">
              <a:lnSpc>
                <a:spcPct val="115000"/>
              </a:lnSpc>
              <a:spcBef>
                <a:spcPts val="0"/>
              </a:spcBef>
              <a:spcAft>
                <a:spcPts val="0"/>
              </a:spcAft>
              <a:buSzPts val="1800"/>
              <a:buNone/>
            </a:pPr>
            <a:r>
              <a:rPr b="1" lang="en-US">
                <a:solidFill>
                  <a:schemeClr val="lt1"/>
                </a:solidFill>
                <a:latin typeface="Open Sans"/>
                <a:ea typeface="Open Sans"/>
                <a:cs typeface="Open Sans"/>
                <a:sym typeface="Open Sans"/>
              </a:rPr>
              <a:t>1. Login</a:t>
            </a:r>
            <a:r>
              <a:rPr lang="en-US">
                <a:solidFill>
                  <a:schemeClr val="lt1"/>
                </a:solidFill>
                <a:latin typeface="Open Sans"/>
                <a:ea typeface="Open Sans"/>
                <a:cs typeface="Open Sans"/>
                <a:sym typeface="Open Sans"/>
              </a:rPr>
              <a:t> Colleague AI using Clever or the following link:  </a:t>
            </a:r>
            <a:r>
              <a:rPr lang="en-US" u="sng">
                <a:solidFill>
                  <a:schemeClr val="lt1"/>
                </a:solidFill>
                <a:latin typeface="Open Sans"/>
                <a:ea typeface="Open Sans"/>
                <a:cs typeface="Open Sans"/>
                <a:sym typeface="Open Sans"/>
                <a:hlinkClick r:id="rId3">
                  <a:extLst>
                    <a:ext uri="{A12FA001-AC4F-418D-AE19-62706E023703}">
                      <ahyp:hlinkClr val="tx"/>
                    </a:ext>
                  </a:extLst>
                </a:hlinkClick>
              </a:rPr>
              <a:t>https://www.colleague.ai</a:t>
            </a:r>
            <a:endParaRPr u="sng">
              <a:solidFill>
                <a:schemeClr val="lt1"/>
              </a:solidFill>
              <a:latin typeface="Open Sans"/>
              <a:ea typeface="Open Sans"/>
              <a:cs typeface="Open Sans"/>
              <a:sym typeface="Open Sans"/>
            </a:endParaRPr>
          </a:p>
          <a:p>
            <a:pPr indent="0" lvl="0" marL="85725" rtl="0" algn="l">
              <a:lnSpc>
                <a:spcPct val="115000"/>
              </a:lnSpc>
              <a:spcBef>
                <a:spcPts val="0"/>
              </a:spcBef>
              <a:spcAft>
                <a:spcPts val="0"/>
              </a:spcAft>
              <a:buSzPts val="1800"/>
              <a:buNone/>
            </a:pPr>
            <a:r>
              <a:t/>
            </a:r>
            <a:endParaRPr u="sng">
              <a:solidFill>
                <a:schemeClr val="lt1"/>
              </a:solidFill>
              <a:latin typeface="Open Sans"/>
              <a:ea typeface="Open Sans"/>
              <a:cs typeface="Open Sans"/>
              <a:sym typeface="Open Sans"/>
            </a:endParaRPr>
          </a:p>
          <a:p>
            <a:pPr indent="0" lvl="0" marL="85725" rtl="0" algn="l">
              <a:lnSpc>
                <a:spcPct val="115000"/>
              </a:lnSpc>
              <a:spcBef>
                <a:spcPts val="0"/>
              </a:spcBef>
              <a:spcAft>
                <a:spcPts val="0"/>
              </a:spcAft>
              <a:buSzPts val="1800"/>
              <a:buNone/>
            </a:pPr>
            <a:r>
              <a:rPr b="1" lang="en-US">
                <a:solidFill>
                  <a:schemeClr val="lt1"/>
                </a:solidFill>
                <a:latin typeface="Open Sans"/>
                <a:ea typeface="Open Sans"/>
                <a:cs typeface="Open Sans"/>
                <a:sym typeface="Open Sans"/>
              </a:rPr>
              <a:t>2. If you do not have an account yet, please register for free</a:t>
            </a:r>
            <a:r>
              <a:rPr lang="en-US">
                <a:solidFill>
                  <a:schemeClr val="lt1"/>
                </a:solidFill>
                <a:latin typeface="Open Sans"/>
                <a:ea typeface="Open Sans"/>
                <a:cs typeface="Open Sans"/>
                <a:sym typeface="Open Sans"/>
              </a:rPr>
              <a:t>. Use your district/education organization email or SSO system</a:t>
            </a:r>
            <a:endParaRPr sz="1300">
              <a:latin typeface="Open Sans"/>
              <a:ea typeface="Open Sans"/>
              <a:cs typeface="Open Sans"/>
              <a:sym typeface="Open Sans"/>
            </a:endParaRPr>
          </a:p>
          <a:p>
            <a:pPr indent="0" lvl="0" marL="85725" rtl="0" algn="l">
              <a:lnSpc>
                <a:spcPct val="115000"/>
              </a:lnSpc>
              <a:spcBef>
                <a:spcPts val="0"/>
              </a:spcBef>
              <a:spcAft>
                <a:spcPts val="0"/>
              </a:spcAft>
              <a:buSzPts val="1800"/>
              <a:buNone/>
            </a:pPr>
            <a:r>
              <a:t/>
            </a:r>
            <a:endParaRPr sz="1300">
              <a:latin typeface="Open Sans"/>
              <a:ea typeface="Open Sans"/>
              <a:cs typeface="Open Sans"/>
              <a:sym typeface="Open Sans"/>
            </a:endParaRPr>
          </a:p>
          <a:p>
            <a:pPr indent="0" lvl="0" marL="85725" rtl="0" algn="l">
              <a:lnSpc>
                <a:spcPct val="115000"/>
              </a:lnSpc>
              <a:spcBef>
                <a:spcPts val="0"/>
              </a:spcBef>
              <a:spcAft>
                <a:spcPts val="0"/>
              </a:spcAft>
              <a:buSzPts val="1800"/>
              <a:buNone/>
            </a:pPr>
            <a:r>
              <a:t/>
            </a:r>
            <a:endParaRPr sz="1500">
              <a:solidFill>
                <a:schemeClr val="lt1"/>
              </a:solidFill>
              <a:latin typeface="Open Sans"/>
              <a:ea typeface="Open Sans"/>
              <a:cs typeface="Open Sans"/>
              <a:sym typeface="Open Sans"/>
            </a:endParaRPr>
          </a:p>
        </p:txBody>
      </p:sp>
      <p:pic>
        <p:nvPicPr>
          <p:cNvPr id="77" name="Google Shape;77;g3c23cf019b5_0_31" title="Screenshot 2025-08-19 at 4.49.02 PM.png"/>
          <p:cNvPicPr preferRelativeResize="0"/>
          <p:nvPr/>
        </p:nvPicPr>
        <p:blipFill rotWithShape="1">
          <a:blip r:embed="rId4">
            <a:alphaModFix/>
          </a:blip>
          <a:srcRect b="0" l="0" r="0" t="0"/>
          <a:stretch/>
        </p:blipFill>
        <p:spPr>
          <a:xfrm>
            <a:off x="5437350" y="443375"/>
            <a:ext cx="2719701" cy="39206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id="82" name="Google Shape;82;g3c23cf019b5_0_216"/>
          <p:cNvPicPr preferRelativeResize="0"/>
          <p:nvPr/>
        </p:nvPicPr>
        <p:blipFill rotWithShape="1">
          <a:blip r:embed="rId3">
            <a:alphaModFix/>
          </a:blip>
          <a:srcRect b="0" l="0" r="0" t="0"/>
          <a:stretch/>
        </p:blipFill>
        <p:spPr>
          <a:xfrm>
            <a:off x="742600" y="1366526"/>
            <a:ext cx="6541998" cy="3193675"/>
          </a:xfrm>
          <a:prstGeom prst="rect">
            <a:avLst/>
          </a:prstGeom>
          <a:noFill/>
          <a:ln>
            <a:noFill/>
          </a:ln>
        </p:spPr>
      </p:pic>
      <p:sp>
        <p:nvSpPr>
          <p:cNvPr id="83" name="Google Shape;83;g3c23cf019b5_0_216"/>
          <p:cNvSpPr txBox="1"/>
          <p:nvPr>
            <p:ph type="title"/>
          </p:nvPr>
        </p:nvSpPr>
        <p:spPr>
          <a:xfrm>
            <a:off x="600308" y="149503"/>
            <a:ext cx="8146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111"/>
              <a:buNone/>
            </a:pPr>
            <a:r>
              <a:rPr b="1" lang="en-US" sz="2000">
                <a:solidFill>
                  <a:schemeClr val="dk1"/>
                </a:solidFill>
                <a:latin typeface="Lexend Deca"/>
                <a:ea typeface="Lexend Deca"/>
                <a:cs typeface="Lexend Deca"/>
                <a:sym typeface="Lexend Deca"/>
              </a:rPr>
              <a:t>Use Case I: Effective Math Teaching</a:t>
            </a:r>
            <a:endParaRPr b="1" i="1" sz="2000">
              <a:solidFill>
                <a:schemeClr val="lt1"/>
              </a:solidFill>
              <a:latin typeface="Lexend Deca"/>
              <a:ea typeface="Lexend Deca"/>
              <a:cs typeface="Lexend Deca"/>
              <a:sym typeface="Lexend Deca"/>
            </a:endParaRPr>
          </a:p>
        </p:txBody>
      </p:sp>
      <p:sp>
        <p:nvSpPr>
          <p:cNvPr id="84" name="Google Shape;84;g3c23cf019b5_0_2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US"/>
              <a:t>‹#›</a:t>
            </a:fld>
            <a:endParaRPr/>
          </a:p>
        </p:txBody>
      </p:sp>
      <p:sp>
        <p:nvSpPr>
          <p:cNvPr id="85" name="Google Shape;85;g3c23cf019b5_0_216"/>
          <p:cNvSpPr/>
          <p:nvPr/>
        </p:nvSpPr>
        <p:spPr>
          <a:xfrm>
            <a:off x="3623175" y="3530443"/>
            <a:ext cx="3822900" cy="628500"/>
          </a:xfrm>
          <a:prstGeom prst="ellipse">
            <a:avLst/>
          </a:prstGeom>
          <a:noFill/>
          <a:ln cap="flat" cmpd="sng" w="38100">
            <a:solidFill>
              <a:srgbClr val="6941C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g3c23cf019b5_0_216"/>
          <p:cNvSpPr/>
          <p:nvPr/>
        </p:nvSpPr>
        <p:spPr>
          <a:xfrm rot="2845512">
            <a:off x="6919186" y="2937926"/>
            <a:ext cx="180474" cy="774547"/>
          </a:xfrm>
          <a:prstGeom prst="down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7" name="Google Shape;87;g3c23cf019b5_0_216"/>
          <p:cNvSpPr txBox="1"/>
          <p:nvPr/>
        </p:nvSpPr>
        <p:spPr>
          <a:xfrm>
            <a:off x="7355660" y="1569064"/>
            <a:ext cx="1665600" cy="224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Lexend Deca"/>
                <a:ea typeface="Lexend Deca"/>
                <a:cs typeface="Lexend Deca"/>
                <a:sym typeface="Lexend Deca"/>
              </a:rPr>
              <a:t>You can ask AI to embed certain type of the support throughout the entire lesson, or customize the lesson in a variety of other ways!</a:t>
            </a:r>
            <a:endParaRPr b="0" i="0" sz="1400" u="none" cap="none" strike="noStrike">
              <a:solidFill>
                <a:srgbClr val="000000"/>
              </a:solidFill>
              <a:latin typeface="Lexend Deca"/>
              <a:ea typeface="Lexend Deca"/>
              <a:cs typeface="Lexend Deca"/>
              <a:sym typeface="Lexend Deca"/>
            </a:endParaRPr>
          </a:p>
        </p:txBody>
      </p:sp>
      <p:sp>
        <p:nvSpPr>
          <p:cNvPr id="88" name="Google Shape;88;g3c23cf019b5_0_216"/>
          <p:cNvSpPr txBox="1"/>
          <p:nvPr/>
        </p:nvSpPr>
        <p:spPr>
          <a:xfrm>
            <a:off x="636300" y="586421"/>
            <a:ext cx="80745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Lexend Deca"/>
                <a:ea typeface="Lexend Deca"/>
                <a:cs typeface="Lexend Deca"/>
                <a:sym typeface="Lexend Deca"/>
              </a:rPr>
              <a:t>This function embeds </a:t>
            </a:r>
            <a:r>
              <a:rPr b="1" i="0" lang="en-US" sz="1400" u="none" cap="none" strike="noStrike">
                <a:solidFill>
                  <a:srgbClr val="000000"/>
                </a:solidFill>
                <a:latin typeface="Lexend Deca"/>
                <a:ea typeface="Lexend Deca"/>
                <a:cs typeface="Lexend Deca"/>
                <a:sym typeface="Lexend Deca"/>
              </a:rPr>
              <a:t>research-based, subject-specific</a:t>
            </a:r>
            <a:r>
              <a:rPr b="0" i="0" lang="en-US" sz="1400" u="none" cap="none" strike="noStrike">
                <a:solidFill>
                  <a:srgbClr val="000000"/>
                </a:solidFill>
                <a:latin typeface="Lexend Deca"/>
                <a:ea typeface="Lexend Deca"/>
                <a:cs typeface="Lexend Deca"/>
                <a:sym typeface="Lexend Deca"/>
              </a:rPr>
              <a:t> effective teaching to draft the </a:t>
            </a:r>
            <a:r>
              <a:rPr b="1" i="0" lang="en-US" sz="1400" u="none" cap="none" strike="noStrike">
                <a:solidFill>
                  <a:srgbClr val="000000"/>
                </a:solidFill>
                <a:latin typeface="Lexend Deca"/>
                <a:ea typeface="Lexend Deca"/>
                <a:cs typeface="Lexend Deca"/>
                <a:sym typeface="Lexend Deca"/>
              </a:rPr>
              <a:t>entire standard-aligned lesson plan</a:t>
            </a:r>
            <a:r>
              <a:rPr b="0" i="0" lang="en-US" sz="1400" u="none" cap="none" strike="noStrike">
                <a:solidFill>
                  <a:srgbClr val="000000"/>
                </a:solidFill>
                <a:latin typeface="Lexend Deca"/>
                <a:ea typeface="Lexend Deca"/>
                <a:cs typeface="Lexend Deca"/>
                <a:sym typeface="Lexend Deca"/>
              </a:rPr>
              <a:t> from scratch, based on your teaching style and your students’ needs.</a:t>
            </a:r>
            <a:endParaRPr b="0" i="0" sz="1400" u="none" cap="none" strike="noStrike">
              <a:solidFill>
                <a:srgbClr val="000000"/>
              </a:solidFill>
              <a:latin typeface="Lexend Deca"/>
              <a:ea typeface="Lexend Deca"/>
              <a:cs typeface="Lexend Deca"/>
              <a:sym typeface="Lexend Deca"/>
            </a:endParaRPr>
          </a:p>
        </p:txBody>
      </p:sp>
      <p:sp>
        <p:nvSpPr>
          <p:cNvPr id="89" name="Google Shape;89;g3c23cf019b5_0_216"/>
          <p:cNvSpPr/>
          <p:nvPr/>
        </p:nvSpPr>
        <p:spPr>
          <a:xfrm>
            <a:off x="-22975" y="722100"/>
            <a:ext cx="91800" cy="4421400"/>
          </a:xfrm>
          <a:prstGeom prst="rect">
            <a:avLst/>
          </a:prstGeom>
          <a:solidFill>
            <a:srgbClr val="F4F4F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g3c23cf019b5_0_216"/>
          <p:cNvSpPr/>
          <p:nvPr/>
        </p:nvSpPr>
        <p:spPr>
          <a:xfrm>
            <a:off x="-22975" y="0"/>
            <a:ext cx="91800" cy="843600"/>
          </a:xfrm>
          <a:prstGeom prst="rect">
            <a:avLst/>
          </a:prstGeom>
          <a:solidFill>
            <a:srgbClr val="795AC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g3c23cf019b5_0_228"/>
          <p:cNvSpPr txBox="1"/>
          <p:nvPr>
            <p:ph type="title"/>
          </p:nvPr>
        </p:nvSpPr>
        <p:spPr>
          <a:xfrm>
            <a:off x="467550" y="135453"/>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111"/>
              <a:buNone/>
            </a:pPr>
            <a:r>
              <a:rPr b="1" lang="en-US" sz="2000">
                <a:latin typeface="Lexend Deca"/>
                <a:ea typeface="Lexend Deca"/>
                <a:cs typeface="Lexend Deca"/>
                <a:sym typeface="Lexend Deca"/>
              </a:rPr>
              <a:t>Generate Lessons Example Prompt (Elementary)</a:t>
            </a:r>
            <a:endParaRPr sz="2000">
              <a:latin typeface="Lexend Deca Medium"/>
              <a:ea typeface="Lexend Deca Medium"/>
              <a:cs typeface="Lexend Deca Medium"/>
              <a:sym typeface="Lexend Deca Medium"/>
            </a:endParaRPr>
          </a:p>
        </p:txBody>
      </p:sp>
      <p:sp>
        <p:nvSpPr>
          <p:cNvPr id="96" name="Google Shape;96;g3c23cf019b5_0_228"/>
          <p:cNvSpPr txBox="1"/>
          <p:nvPr>
            <p:ph idx="1" type="body"/>
          </p:nvPr>
        </p:nvSpPr>
        <p:spPr>
          <a:xfrm>
            <a:off x="623400" y="708150"/>
            <a:ext cx="8208900" cy="3550500"/>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b="1" lang="en-US" sz="1600">
                <a:latin typeface="Lexend Deca"/>
                <a:ea typeface="Lexend Deca"/>
                <a:cs typeface="Lexend Deca"/>
                <a:sym typeface="Lexend Deca"/>
              </a:rPr>
              <a:t>Title:</a:t>
            </a:r>
            <a:r>
              <a:rPr lang="en-US" sz="1600">
                <a:latin typeface="Lexend Deca"/>
                <a:ea typeface="Lexend Deca"/>
                <a:cs typeface="Lexend Deca"/>
                <a:sym typeface="Lexend Deca"/>
              </a:rPr>
              <a:t> multiply using the associative property of operation </a:t>
            </a:r>
            <a:endParaRPr sz="1600">
              <a:latin typeface="Lexend Deca"/>
              <a:ea typeface="Lexend Deca"/>
              <a:cs typeface="Lexend Deca"/>
              <a:sym typeface="Lexend Deca"/>
            </a:endParaRPr>
          </a:p>
          <a:p>
            <a:pPr indent="0" lvl="0" marL="114300" rtl="0" algn="l">
              <a:lnSpc>
                <a:spcPct val="115000"/>
              </a:lnSpc>
              <a:spcBef>
                <a:spcPts val="0"/>
              </a:spcBef>
              <a:spcAft>
                <a:spcPts val="0"/>
              </a:spcAft>
              <a:buSzPts val="1800"/>
              <a:buNone/>
            </a:pPr>
            <a:r>
              <a:rPr b="1" lang="en-US" sz="1600">
                <a:latin typeface="Lexend Deca"/>
                <a:ea typeface="Lexend Deca"/>
                <a:cs typeface="Lexend Deca"/>
                <a:sym typeface="Lexend Deca"/>
              </a:rPr>
              <a:t>Objectives: </a:t>
            </a:r>
            <a:endParaRPr b="1" sz="1600">
              <a:latin typeface="Lexend Deca"/>
              <a:ea typeface="Lexend Deca"/>
              <a:cs typeface="Lexend Deca"/>
              <a:sym typeface="Lexend Deca"/>
            </a:endParaRPr>
          </a:p>
          <a:p>
            <a:pPr indent="-330200" lvl="0" marL="457200" rtl="0" algn="l">
              <a:lnSpc>
                <a:spcPct val="115000"/>
              </a:lnSpc>
              <a:spcBef>
                <a:spcPts val="0"/>
              </a:spcBef>
              <a:spcAft>
                <a:spcPts val="0"/>
              </a:spcAft>
              <a:buSzPts val="1600"/>
              <a:buFont typeface="Lexend Deca"/>
              <a:buAutoNum type="arabicPeriod"/>
            </a:pPr>
            <a:r>
              <a:rPr lang="en-US" sz="1600">
                <a:latin typeface="Lexend Deca"/>
                <a:ea typeface="Lexend Deca"/>
                <a:cs typeface="Lexend Deca"/>
                <a:sym typeface="Lexend Deca"/>
              </a:rPr>
              <a:t>Students will first review how to conduct single digit multiplication.</a:t>
            </a:r>
            <a:endParaRPr sz="1600">
              <a:latin typeface="Lexend Deca"/>
              <a:ea typeface="Lexend Deca"/>
              <a:cs typeface="Lexend Deca"/>
              <a:sym typeface="Lexend Deca"/>
            </a:endParaRPr>
          </a:p>
          <a:p>
            <a:pPr indent="-330200" lvl="0" marL="457200" rtl="0" algn="l">
              <a:lnSpc>
                <a:spcPct val="115000"/>
              </a:lnSpc>
              <a:spcBef>
                <a:spcPts val="0"/>
              </a:spcBef>
              <a:spcAft>
                <a:spcPts val="0"/>
              </a:spcAft>
              <a:buSzPts val="1600"/>
              <a:buFont typeface="Lexend Deca"/>
              <a:buAutoNum type="arabicPeriod"/>
            </a:pPr>
            <a:r>
              <a:rPr lang="en-US" sz="1600">
                <a:latin typeface="Lexend Deca"/>
                <a:ea typeface="Lexend Deca"/>
                <a:cs typeface="Lexend Deca"/>
                <a:sym typeface="Lexend Deca"/>
              </a:rPr>
              <a:t>Students will be able to accurately understand the meaning of Associative property of multiplication. For example, 3 × 5 × 2 can be found by 3 × 5 = 15, then 15 × 2 = 30, or by 5 × 2 = 10, then 3 × 10 = 30.</a:t>
            </a:r>
            <a:endParaRPr sz="1600">
              <a:latin typeface="Lexend Deca"/>
              <a:ea typeface="Lexend Deca"/>
              <a:cs typeface="Lexend Deca"/>
              <a:sym typeface="Lexend Deca"/>
            </a:endParaRPr>
          </a:p>
          <a:p>
            <a:pPr indent="-330200" lvl="0" marL="457200" rtl="0" algn="l">
              <a:lnSpc>
                <a:spcPct val="115000"/>
              </a:lnSpc>
              <a:spcBef>
                <a:spcPts val="0"/>
              </a:spcBef>
              <a:spcAft>
                <a:spcPts val="0"/>
              </a:spcAft>
              <a:buSzPts val="1600"/>
              <a:buFont typeface="Lexend Deca"/>
              <a:buAutoNum type="arabicPeriod"/>
            </a:pPr>
            <a:r>
              <a:rPr lang="en-US" sz="1600">
                <a:latin typeface="Lexend Deca"/>
                <a:ea typeface="Lexend Deca"/>
                <a:cs typeface="Lexend Deca"/>
                <a:sym typeface="Lexend Deca"/>
              </a:rPr>
              <a:t>Students will be able to apply this knowledge to solve word problems or story problems involving products of whole numbers.</a:t>
            </a:r>
            <a:br>
              <a:rPr lang="en-US" sz="1600">
                <a:latin typeface="Lexend Deca"/>
                <a:ea typeface="Lexend Deca"/>
                <a:cs typeface="Lexend Deca"/>
                <a:sym typeface="Lexend Deca"/>
              </a:rPr>
            </a:br>
            <a:endParaRPr sz="1600">
              <a:latin typeface="Lexend Deca"/>
              <a:ea typeface="Lexend Deca"/>
              <a:cs typeface="Lexend Deca"/>
              <a:sym typeface="Lexend Deca"/>
            </a:endParaRPr>
          </a:p>
          <a:p>
            <a:pPr indent="0" lvl="0" marL="114300" rtl="0" algn="l">
              <a:lnSpc>
                <a:spcPct val="115000"/>
              </a:lnSpc>
              <a:spcBef>
                <a:spcPts val="0"/>
              </a:spcBef>
              <a:spcAft>
                <a:spcPts val="0"/>
              </a:spcAft>
              <a:buSzPts val="1800"/>
              <a:buNone/>
            </a:pPr>
            <a:r>
              <a:rPr lang="en-US" sz="1600">
                <a:latin typeface="Lexend Deca"/>
                <a:ea typeface="Lexend Deca"/>
                <a:cs typeface="Lexend Deca"/>
                <a:sym typeface="Lexend Deca"/>
              </a:rPr>
              <a:t>3rd grade math; 3.oa.b.5</a:t>
            </a:r>
            <a:endParaRPr sz="1600">
              <a:latin typeface="Lexend Deca"/>
              <a:ea typeface="Lexend Deca"/>
              <a:cs typeface="Lexend Deca"/>
              <a:sym typeface="Lexend Deca"/>
            </a:endParaRPr>
          </a:p>
          <a:p>
            <a:pPr indent="0" lvl="0" marL="114300" rtl="0" algn="l">
              <a:lnSpc>
                <a:spcPct val="115000"/>
              </a:lnSpc>
              <a:spcBef>
                <a:spcPts val="0"/>
              </a:spcBef>
              <a:spcAft>
                <a:spcPts val="0"/>
              </a:spcAft>
              <a:buSzPts val="1800"/>
              <a:buNone/>
            </a:pPr>
            <a:r>
              <a:t/>
            </a:r>
            <a:endParaRPr sz="1600">
              <a:latin typeface="Lexend Deca"/>
              <a:ea typeface="Lexend Deca"/>
              <a:cs typeface="Lexend Deca"/>
              <a:sym typeface="Lexend Deca"/>
            </a:endParaRPr>
          </a:p>
          <a:p>
            <a:pPr indent="0" lvl="0" marL="114300" rtl="0" algn="l">
              <a:lnSpc>
                <a:spcPct val="115000"/>
              </a:lnSpc>
              <a:spcBef>
                <a:spcPts val="0"/>
              </a:spcBef>
              <a:spcAft>
                <a:spcPts val="0"/>
              </a:spcAft>
              <a:buSzPts val="1800"/>
              <a:buNone/>
            </a:pPr>
            <a:r>
              <a:rPr b="1" lang="en-US" sz="1600">
                <a:latin typeface="Lexend Deca"/>
                <a:ea typeface="Lexend Deca"/>
                <a:cs typeface="Lexend Deca"/>
                <a:sym typeface="Lexend Deca"/>
              </a:rPr>
              <a:t>Option:</a:t>
            </a:r>
            <a:br>
              <a:rPr b="1" lang="en-US" sz="1600">
                <a:latin typeface="Lexend Deca"/>
                <a:ea typeface="Lexend Deca"/>
                <a:cs typeface="Lexend Deca"/>
                <a:sym typeface="Lexend Deca"/>
              </a:rPr>
            </a:br>
            <a:r>
              <a:rPr lang="en-US" sz="1600">
                <a:latin typeface="Lexend Deca"/>
                <a:ea typeface="Lexend Deca"/>
                <a:cs typeface="Lexend Deca"/>
                <a:sym typeface="Lexend Deca"/>
              </a:rPr>
              <a:t>support multilingual learners while maintaining high expectations.</a:t>
            </a:r>
            <a:endParaRPr sz="1600">
              <a:latin typeface="Lexend Deca"/>
              <a:ea typeface="Lexend Deca"/>
              <a:cs typeface="Lexend Deca"/>
              <a:sym typeface="Lexend Deca"/>
            </a:endParaRPr>
          </a:p>
        </p:txBody>
      </p:sp>
      <p:sp>
        <p:nvSpPr>
          <p:cNvPr id="97" name="Google Shape;97;g3c23cf019b5_0_228"/>
          <p:cNvSpPr/>
          <p:nvPr/>
        </p:nvSpPr>
        <p:spPr>
          <a:xfrm>
            <a:off x="-22975" y="722100"/>
            <a:ext cx="91800" cy="4421400"/>
          </a:xfrm>
          <a:prstGeom prst="rect">
            <a:avLst/>
          </a:prstGeom>
          <a:solidFill>
            <a:srgbClr val="F4F4F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g3c23cf019b5_0_228"/>
          <p:cNvSpPr/>
          <p:nvPr/>
        </p:nvSpPr>
        <p:spPr>
          <a:xfrm>
            <a:off x="-22975" y="0"/>
            <a:ext cx="91800" cy="843600"/>
          </a:xfrm>
          <a:prstGeom prst="rect">
            <a:avLst/>
          </a:prstGeom>
          <a:solidFill>
            <a:srgbClr val="795AC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g3c23cf019b5_0_235"/>
          <p:cNvSpPr txBox="1"/>
          <p:nvPr>
            <p:ph type="title"/>
          </p:nvPr>
        </p:nvSpPr>
        <p:spPr>
          <a:xfrm>
            <a:off x="467550" y="135453"/>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111"/>
              <a:buNone/>
            </a:pPr>
            <a:r>
              <a:rPr b="1" lang="en-US">
                <a:latin typeface="Lexend Deca"/>
                <a:ea typeface="Lexend Deca"/>
                <a:cs typeface="Lexend Deca"/>
                <a:sym typeface="Lexend Deca"/>
              </a:rPr>
              <a:t>Lesson Plan Quality Measures</a:t>
            </a:r>
            <a:endParaRPr>
              <a:latin typeface="Lexend Deca Medium"/>
              <a:ea typeface="Lexend Deca Medium"/>
              <a:cs typeface="Lexend Deca Medium"/>
              <a:sym typeface="Lexend Deca Medium"/>
            </a:endParaRPr>
          </a:p>
        </p:txBody>
      </p:sp>
      <p:sp>
        <p:nvSpPr>
          <p:cNvPr id="104" name="Google Shape;104;g3c23cf019b5_0_235"/>
          <p:cNvSpPr/>
          <p:nvPr/>
        </p:nvSpPr>
        <p:spPr>
          <a:xfrm>
            <a:off x="-22975" y="722100"/>
            <a:ext cx="91800" cy="4421400"/>
          </a:xfrm>
          <a:prstGeom prst="rect">
            <a:avLst/>
          </a:prstGeom>
          <a:solidFill>
            <a:srgbClr val="F4F4F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g3c23cf019b5_0_235"/>
          <p:cNvSpPr/>
          <p:nvPr/>
        </p:nvSpPr>
        <p:spPr>
          <a:xfrm>
            <a:off x="-22975" y="0"/>
            <a:ext cx="91800" cy="843600"/>
          </a:xfrm>
          <a:prstGeom prst="rect">
            <a:avLst/>
          </a:prstGeom>
          <a:solidFill>
            <a:srgbClr val="795AC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6" name="Google Shape;106;g3c23cf019b5_0_235"/>
          <p:cNvPicPr preferRelativeResize="0"/>
          <p:nvPr/>
        </p:nvPicPr>
        <p:blipFill rotWithShape="1">
          <a:blip r:embed="rId3">
            <a:alphaModFix/>
          </a:blip>
          <a:srcRect b="0" l="0" r="0" t="0"/>
          <a:stretch/>
        </p:blipFill>
        <p:spPr>
          <a:xfrm>
            <a:off x="719800" y="1033025"/>
            <a:ext cx="3709538" cy="4130525"/>
          </a:xfrm>
          <a:prstGeom prst="rect">
            <a:avLst/>
          </a:prstGeom>
          <a:noFill/>
          <a:ln>
            <a:noFill/>
          </a:ln>
        </p:spPr>
      </p:pic>
      <p:pic>
        <p:nvPicPr>
          <p:cNvPr id="107" name="Google Shape;107;g3c23cf019b5_0_235"/>
          <p:cNvPicPr preferRelativeResize="0"/>
          <p:nvPr/>
        </p:nvPicPr>
        <p:blipFill rotWithShape="1">
          <a:blip r:embed="rId4">
            <a:alphaModFix/>
          </a:blip>
          <a:srcRect b="0" l="0" r="0" t="0"/>
          <a:stretch/>
        </p:blipFill>
        <p:spPr>
          <a:xfrm>
            <a:off x="5322750" y="1085496"/>
            <a:ext cx="3333150" cy="3927574"/>
          </a:xfrm>
          <a:prstGeom prst="rect">
            <a:avLst/>
          </a:prstGeom>
          <a:noFill/>
          <a:ln>
            <a:noFill/>
          </a:ln>
        </p:spPr>
      </p:pic>
      <p:sp>
        <p:nvSpPr>
          <p:cNvPr id="108" name="Google Shape;108;g3c23cf019b5_0_235"/>
          <p:cNvSpPr txBox="1"/>
          <p:nvPr/>
        </p:nvSpPr>
        <p:spPr>
          <a:xfrm>
            <a:off x="764775" y="642200"/>
            <a:ext cx="3831900" cy="477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sng" cap="none" strike="noStrike">
                <a:solidFill>
                  <a:schemeClr val="hlink"/>
                </a:solidFill>
                <a:latin typeface="Lexend Deca"/>
                <a:ea typeface="Lexend Deca"/>
                <a:cs typeface="Lexend Deca"/>
                <a:sym typeface="Lexend Deca"/>
                <a:hlinkClick r:id="rId5"/>
              </a:rPr>
              <a:t>Lesson Plan</a:t>
            </a:r>
            <a:r>
              <a:rPr b="1" i="0" lang="en-US" sz="1200" u="none" cap="none" strike="noStrike">
                <a:solidFill>
                  <a:srgbClr val="701C7F"/>
                </a:solidFill>
                <a:latin typeface="Lexend Deca"/>
                <a:ea typeface="Lexend Deca"/>
                <a:cs typeface="Lexend Deca"/>
                <a:sym typeface="Lexend Deca"/>
              </a:rPr>
              <a:t> Quality Generated by Another Platform</a:t>
            </a:r>
            <a:endParaRPr b="1" i="0" sz="1200" u="none" cap="none" strike="noStrike">
              <a:solidFill>
                <a:srgbClr val="701C7F"/>
              </a:solidFill>
              <a:latin typeface="Lexend Deca"/>
              <a:ea typeface="Lexend Deca"/>
              <a:cs typeface="Lexend Deca"/>
              <a:sym typeface="Lexend Deca"/>
            </a:endParaRPr>
          </a:p>
        </p:txBody>
      </p:sp>
      <p:sp>
        <p:nvSpPr>
          <p:cNvPr id="109" name="Google Shape;109;g3c23cf019b5_0_235"/>
          <p:cNvSpPr txBox="1"/>
          <p:nvPr/>
        </p:nvSpPr>
        <p:spPr>
          <a:xfrm>
            <a:off x="5093450" y="722100"/>
            <a:ext cx="3621600" cy="397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701C7F"/>
                </a:solidFill>
                <a:latin typeface="Lexend Deca"/>
                <a:ea typeface="Lexend Deca"/>
                <a:cs typeface="Lexend Deca"/>
                <a:sym typeface="Lexend Deca"/>
              </a:rPr>
              <a:t>Lesson Plan Generated by Colleague AI</a:t>
            </a:r>
            <a:endParaRPr b="1" i="0" sz="1200" u="none" cap="none" strike="noStrike">
              <a:solidFill>
                <a:srgbClr val="701C7F"/>
              </a:solidFill>
              <a:latin typeface="Lexend Deca"/>
              <a:ea typeface="Lexend Deca"/>
              <a:cs typeface="Lexend Deca"/>
              <a:sym typeface="Lexend Deca"/>
            </a:endParaRPr>
          </a:p>
        </p:txBody>
      </p:sp>
    </p:spTree>
  </p:cSld>
  <p:clrMapOvr>
    <a:masterClrMapping/>
  </p:clrMapOvr>
</p:sld>
</file>

<file path=ppt/theme/theme1.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2014-10-14T00:51:43Z</dcterms:created>
  <dc:creator>Alanya Cannon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0x0101001515F76BE9730C47B9CE04A868A5872E</vt:lpwstr>
  </property>
</Properties>
</file>