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82"/>
  </p:notesMasterIdLst>
  <p:sldIdLst>
    <p:sldId id="256" r:id="rId5"/>
    <p:sldId id="476" r:id="rId6"/>
    <p:sldId id="467" r:id="rId7"/>
    <p:sldId id="455" r:id="rId8"/>
    <p:sldId id="381" r:id="rId9"/>
    <p:sldId id="493" r:id="rId10"/>
    <p:sldId id="501" r:id="rId11"/>
    <p:sldId id="500" r:id="rId12"/>
    <p:sldId id="502" r:id="rId13"/>
    <p:sldId id="384" r:id="rId14"/>
    <p:sldId id="439" r:id="rId15"/>
    <p:sldId id="458" r:id="rId16"/>
    <p:sldId id="334" r:id="rId17"/>
    <p:sldId id="456" r:id="rId18"/>
    <p:sldId id="460" r:id="rId19"/>
    <p:sldId id="475" r:id="rId20"/>
    <p:sldId id="477" r:id="rId21"/>
    <p:sldId id="494" r:id="rId22"/>
    <p:sldId id="495" r:id="rId23"/>
    <p:sldId id="498" r:id="rId24"/>
    <p:sldId id="496" r:id="rId25"/>
    <p:sldId id="478" r:id="rId26"/>
    <p:sldId id="472" r:id="rId27"/>
    <p:sldId id="481" r:id="rId28"/>
    <p:sldId id="482" r:id="rId29"/>
    <p:sldId id="473" r:id="rId30"/>
    <p:sldId id="534" r:id="rId31"/>
    <p:sldId id="535" r:id="rId32"/>
    <p:sldId id="485" r:id="rId33"/>
    <p:sldId id="484" r:id="rId34"/>
    <p:sldId id="483" r:id="rId35"/>
    <p:sldId id="480" r:id="rId36"/>
    <p:sldId id="499" r:id="rId37"/>
    <p:sldId id="479" r:id="rId38"/>
    <p:sldId id="464" r:id="rId39"/>
    <p:sldId id="504" r:id="rId40"/>
    <p:sldId id="465" r:id="rId41"/>
    <p:sldId id="506" r:id="rId42"/>
    <p:sldId id="505" r:id="rId43"/>
    <p:sldId id="507" r:id="rId44"/>
    <p:sldId id="447" r:id="rId45"/>
    <p:sldId id="510" r:id="rId46"/>
    <p:sldId id="511" r:id="rId47"/>
    <p:sldId id="512" r:id="rId48"/>
    <p:sldId id="513" r:id="rId49"/>
    <p:sldId id="508" r:id="rId50"/>
    <p:sldId id="509" r:id="rId51"/>
    <p:sldId id="409" r:id="rId52"/>
    <p:sldId id="536" r:id="rId53"/>
    <p:sldId id="418" r:id="rId54"/>
    <p:sldId id="410" r:id="rId55"/>
    <p:sldId id="514" r:id="rId56"/>
    <p:sldId id="515" r:id="rId57"/>
    <p:sldId id="444" r:id="rId58"/>
    <p:sldId id="517" r:id="rId59"/>
    <p:sldId id="516" r:id="rId60"/>
    <p:sldId id="518" r:id="rId61"/>
    <p:sldId id="520" r:id="rId62"/>
    <p:sldId id="522" r:id="rId63"/>
    <p:sldId id="523" r:id="rId64"/>
    <p:sldId id="519" r:id="rId65"/>
    <p:sldId id="524" r:id="rId66"/>
    <p:sldId id="525" r:id="rId67"/>
    <p:sldId id="526" r:id="rId68"/>
    <p:sldId id="527" r:id="rId69"/>
    <p:sldId id="532" r:id="rId70"/>
    <p:sldId id="533" r:id="rId71"/>
    <p:sldId id="528" r:id="rId72"/>
    <p:sldId id="529" r:id="rId73"/>
    <p:sldId id="486" r:id="rId74"/>
    <p:sldId id="487" r:id="rId75"/>
    <p:sldId id="489" r:id="rId76"/>
    <p:sldId id="490" r:id="rId77"/>
    <p:sldId id="491" r:id="rId78"/>
    <p:sldId id="492" r:id="rId79"/>
    <p:sldId id="530" r:id="rId80"/>
    <p:sldId id="470" r:id="rId81"/>
  </p:sldIdLst>
  <p:sldSz cx="9144000" cy="5143500" type="screen16x9"/>
  <p:notesSz cx="6858000" cy="9144000"/>
  <p:embeddedFontLst>
    <p:embeddedFont>
      <p:font typeface="ＭＳ Ｐゴシック" panose="020B0600070205080204" pitchFamily="34" charset="-128"/>
      <p:regular r:id="rId83"/>
    </p:embeddedFont>
    <p:embeddedFont>
      <p:font typeface="Encode Sans Black" panose="020B0604020202020204" charset="0"/>
      <p:bold r:id="rId84"/>
    </p:embeddedFont>
    <p:embeddedFont>
      <p:font typeface="Merriweather Sans" pitchFamily="2" charset="0"/>
      <p:regular r:id="rId85"/>
      <p:bold r:id="rId86"/>
      <p:italic r:id="rId87"/>
      <p:boldItalic r:id="rId88"/>
    </p:embeddedFont>
    <p:embeddedFont>
      <p:font typeface="Open Sans" panose="020B0606030504020204" pitchFamily="34" charset="0"/>
      <p:regular r:id="rId89"/>
      <p:bold r:id="rId90"/>
      <p:italic r:id="rId91"/>
      <p:boldItalic r:id="rId9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6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93" roundtripDataSignature="AMtx7mh1OC3nQsa+HYyAALZGgW/rCUwxK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68" y="296"/>
      </p:cViewPr>
      <p:guideLst>
        <p:guide orient="horz" pos="1620"/>
        <p:guide pos="28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font" Target="fonts/font2.fntdata"/><Relationship Id="rId89" Type="http://schemas.openxmlformats.org/officeDocument/2006/relationships/font" Target="fonts/font7.fntdata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90" Type="http://schemas.openxmlformats.org/officeDocument/2006/relationships/font" Target="fonts/font8.fntdata"/><Relationship Id="rId95" Type="http://schemas.openxmlformats.org/officeDocument/2006/relationships/viewProps" Target="viewProps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0" Type="http://schemas.openxmlformats.org/officeDocument/2006/relationships/slide" Target="slides/slide76.xml"/><Relationship Id="rId85" Type="http://schemas.openxmlformats.org/officeDocument/2006/relationships/font" Target="fonts/font3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font" Target="fonts/font1.fntdata"/><Relationship Id="rId88" Type="http://schemas.openxmlformats.org/officeDocument/2006/relationships/font" Target="fonts/font6.fntdata"/><Relationship Id="rId91" Type="http://schemas.openxmlformats.org/officeDocument/2006/relationships/font" Target="fonts/font9.fntdata"/><Relationship Id="rId9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font" Target="fonts/font4.fntdata"/><Relationship Id="rId9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tableStyles" Target="tableStyle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font" Target="fonts/font10.fntdata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font" Target="fonts/font5.fntdata"/><Relationship Id="rId61" Type="http://schemas.openxmlformats.org/officeDocument/2006/relationships/slide" Target="slides/slide57.xml"/><Relationship Id="rId82" Type="http://schemas.openxmlformats.org/officeDocument/2006/relationships/notesMaster" Target="notesMasters/notes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" name="Google Shape;2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Question: From the perspective of evolutionary biology, are organisms designed? Why or why not?</a:t>
            </a: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20F46855-5263-594F-9575-06E9EF3D4A2B}" type="slidenum">
              <a:rPr lang="en-US" altLang="en-US">
                <a:latin typeface="Arial" charset="0"/>
              </a:rPr>
              <a:pPr>
                <a:spcBef>
                  <a:spcPct val="0"/>
                </a:spcBef>
              </a:pPr>
              <a:t>2</a:t>
            </a:fld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3117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Question: From the perspective of evolutionary biology, are organisms designed? Why or why not?</a:t>
            </a: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20F46855-5263-594F-9575-06E9EF3D4A2B}" type="slidenum">
              <a:rPr lang="en-US" altLang="en-US">
                <a:latin typeface="Arial" charset="0"/>
              </a:rPr>
              <a:pPr>
                <a:spcBef>
                  <a:spcPct val="0"/>
                </a:spcBef>
              </a:pPr>
              <a:t>3</a:t>
            </a:fld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8917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Question: From the perspective of evolutionary biology, are organisms designed? Why or why not?</a:t>
            </a: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20F46855-5263-594F-9575-06E9EF3D4A2B}" type="slidenum">
              <a:rPr lang="en-US" altLang="en-US">
                <a:latin typeface="Arial" charset="0"/>
              </a:rPr>
              <a:pPr>
                <a:spcBef>
                  <a:spcPct val="0"/>
                </a:spcBef>
              </a:pPr>
              <a:t>68</a:t>
            </a:fld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4001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Question: From the perspective of evolutionary biology, are organisms designed? Why or why not?</a:t>
            </a: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20F46855-5263-594F-9575-06E9EF3D4A2B}" type="slidenum">
              <a:rPr lang="en-US" altLang="en-US">
                <a:latin typeface="Arial" charset="0"/>
              </a:rPr>
              <a:pPr>
                <a:spcBef>
                  <a:spcPct val="0"/>
                </a:spcBef>
              </a:pPr>
              <a:t>69</a:t>
            </a:fld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962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>
            <a:spLocks noGrp="1"/>
          </p:cNvSpPr>
          <p:nvPr>
            <p:ph type="title"/>
          </p:nvPr>
        </p:nvSpPr>
        <p:spPr>
          <a:xfrm>
            <a:off x="460375" y="644993"/>
            <a:ext cx="6972300" cy="2641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300"/>
              </a:buClr>
              <a:buSzPts val="5000"/>
              <a:buFont typeface="Encode Sans Black"/>
              <a:buNone/>
              <a:defRPr sz="5000" b="1" i="0" u="none" strike="noStrike" cap="none">
                <a:solidFill>
                  <a:srgbClr val="191300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1" name="Google Shape;11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68081" y="3426449"/>
            <a:ext cx="1600200" cy="13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+ Content" userDrawn="1">
  <p:cSld name="Header +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>
            <a:spLocks noGrp="1"/>
          </p:cNvSpPr>
          <p:nvPr>
            <p:ph type="body" idx="1"/>
          </p:nvPr>
        </p:nvSpPr>
        <p:spPr>
          <a:xfrm>
            <a:off x="447923" y="1305217"/>
            <a:ext cx="8197114" cy="2365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191300"/>
              </a:buClr>
              <a:buSzPts val="2400"/>
              <a:buFont typeface="Merriweather Sans"/>
              <a:buChar char="&gt;"/>
              <a:defRPr sz="2400" b="1" i="0" u="none" strike="noStrike" cap="none">
                <a:solidFill>
                  <a:srgbClr val="1913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191300"/>
              </a:buClr>
              <a:buSzPts val="2000"/>
              <a:buFont typeface="Arial"/>
              <a:buChar char="–"/>
              <a:defRPr sz="2000" b="1" i="0" u="none" strike="noStrike" cap="none">
                <a:solidFill>
                  <a:srgbClr val="1913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91300"/>
              </a:buClr>
              <a:buSzPts val="1800"/>
              <a:buFont typeface="Merriweather Sans"/>
              <a:buChar char="&gt;"/>
              <a:defRPr sz="1800" b="1" i="0" u="none" strike="noStrike" cap="none">
                <a:solidFill>
                  <a:srgbClr val="1913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191300"/>
              </a:buClr>
              <a:buSzPts val="1600"/>
              <a:buFont typeface="Arial"/>
              <a:buChar char="–"/>
              <a:defRPr sz="1600" b="1" i="0" u="none" strike="noStrike" cap="none">
                <a:solidFill>
                  <a:srgbClr val="1913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91300"/>
              </a:buClr>
              <a:buSzPts val="1400"/>
              <a:buFont typeface="Merriweather Sans"/>
              <a:buChar char="&gt;"/>
              <a:defRPr sz="1400" b="1" i="0" u="none" strike="noStrike" cap="none">
                <a:solidFill>
                  <a:srgbClr val="1913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13;p7">
            <a:extLst>
              <a:ext uri="{FF2B5EF4-FFF2-40B4-BE49-F238E27FC236}">
                <a16:creationId xmlns:a16="http://schemas.microsoft.com/office/drawing/2014/main" id="{F083C4EA-6423-D797-EABA-11E6514D24E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7922" y="26385"/>
            <a:ext cx="8197109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Black"/>
              <a:buNone/>
              <a:defRPr sz="3000" b="1" i="0" u="none" strike="noStrike" cap="none">
                <a:solidFill>
                  <a:schemeClr val="dk1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5" name="Google Shape;14;p7">
            <a:extLst>
              <a:ext uri="{FF2B5EF4-FFF2-40B4-BE49-F238E27FC236}">
                <a16:creationId xmlns:a16="http://schemas.microsoft.com/office/drawing/2014/main" id="{698DE944-F8C9-248D-00E5-60D1191F0739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549031" y="1020608"/>
            <a:ext cx="1103781" cy="963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47675" y="114300"/>
            <a:ext cx="3314700" cy="1619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050">
              <a:solidFill>
                <a:srgbClr val="FFFFFF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Picture 8" descr="UW.Wordmark_ctr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75" y="114300"/>
            <a:ext cx="3213100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19"/>
          <p:cNvGrpSpPr>
            <a:grpSpLocks noChangeAspect="1"/>
          </p:cNvGrpSpPr>
          <p:nvPr userDrawn="1"/>
        </p:nvGrpSpPr>
        <p:grpSpPr bwMode="auto">
          <a:xfrm>
            <a:off x="8167688" y="4761310"/>
            <a:ext cx="595312" cy="300038"/>
            <a:chOff x="8045450" y="6222997"/>
            <a:chExt cx="745067" cy="500464"/>
          </a:xfrm>
        </p:grpSpPr>
        <p:sp>
          <p:nvSpPr>
            <p:cNvPr id="7" name="Trapezoid 6"/>
            <p:cNvSpPr/>
            <p:nvPr userDrawn="1"/>
          </p:nvSpPr>
          <p:spPr>
            <a:xfrm flipV="1">
              <a:off x="8045450" y="6222997"/>
              <a:ext cx="733146" cy="494505"/>
            </a:xfrm>
            <a:prstGeom prst="trapezoid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1050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pic>
          <p:nvPicPr>
            <p:cNvPr id="8" name="Picture 7" descr="UW_W-Logo_RGB.pn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8047567" y="6223002"/>
              <a:ext cx="742950" cy="500459"/>
            </a:xfrm>
            <a:prstGeom prst="rect">
              <a:avLst/>
            </a:prstGeom>
            <a:ln>
              <a:noFill/>
            </a:ln>
            <a:effectLst>
              <a:glow rad="38100">
                <a:schemeClr val="bg1"/>
              </a:glow>
            </a:effec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628650"/>
          </a:xfrm>
          <a:prstGeom prst="rect">
            <a:avLst/>
          </a:prstGeom>
        </p:spPr>
        <p:txBody>
          <a:bodyPr/>
          <a:lstStyle>
            <a:lvl1pPr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457200" y="1028700"/>
            <a:ext cx="8229600" cy="3429001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0038C2-7507-4E47-BCE6-482A39EC4ADD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817963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450"/>
            <a:ext cx="8229600" cy="628650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324600" y="4743450"/>
            <a:ext cx="1752600" cy="27384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3A94B4-14CB-2C49-8759-2B5709A5E32D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4156971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5" descr="A purple text on a black background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 b="13468"/>
          <a:stretch/>
        </p:blipFill>
        <p:spPr>
          <a:xfrm>
            <a:off x="2179964" y="4462911"/>
            <a:ext cx="2595310" cy="540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;p5" descr="Blue text on a black background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41242" y="4509786"/>
            <a:ext cx="1870118" cy="4469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A green text on a black background&#10;&#10;Description automatically generated">
            <a:extLst>
              <a:ext uri="{FF2B5EF4-FFF2-40B4-BE49-F238E27FC236}">
                <a16:creationId xmlns:a16="http://schemas.microsoft.com/office/drawing/2014/main" id="{F896DFE8-8F15-DB0D-1EA6-024234FEB52C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304492" y="4618318"/>
            <a:ext cx="1598266" cy="338371"/>
          </a:xfrm>
          <a:prstGeom prst="rect">
            <a:avLst/>
          </a:prstGeom>
        </p:spPr>
      </p:pic>
      <p:pic>
        <p:nvPicPr>
          <p:cNvPr id="4" name="Picture 3" descr="A logo for a university&#10;&#10;Description automatically generated">
            <a:extLst>
              <a:ext uri="{FF2B5EF4-FFF2-40B4-BE49-F238E27FC236}">
                <a16:creationId xmlns:a16="http://schemas.microsoft.com/office/drawing/2014/main" id="{66D8E0FB-A664-8694-972C-5EF4D39B27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/>
          <a:srcRect l="21010" t="45012" r="13691" b="41749"/>
          <a:stretch/>
        </p:blipFill>
        <p:spPr>
          <a:xfrm>
            <a:off x="4843878" y="4411141"/>
            <a:ext cx="2392010" cy="62759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Artifact_(software_development)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n.wikipedia.org/wiki/Goal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EvanKomp/aide/blob/main/docs/component_specification.md" TargetMode="Externa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en.wikipedia.org/wiki/Floating-point_arithmetic" TargetMode="Externa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Complex_number" TargetMode="Externa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"/>
          <p:cNvSpPr txBox="1">
            <a:spLocks noGrp="1"/>
          </p:cNvSpPr>
          <p:nvPr>
            <p:ph type="title"/>
          </p:nvPr>
        </p:nvSpPr>
        <p:spPr>
          <a:xfrm>
            <a:off x="460375" y="751313"/>
            <a:ext cx="6972300" cy="3687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300"/>
              </a:buClr>
              <a:buSzPts val="5000"/>
              <a:buFont typeface="Encode Sans Black"/>
              <a:buNone/>
            </a:pPr>
            <a:r>
              <a:rPr lang="en-US" dirty="0">
                <a:solidFill>
                  <a:srgbClr val="191300"/>
                </a:solidFill>
              </a:rPr>
              <a:t>Software (design) for Data Scientists</a:t>
            </a:r>
            <a:br>
              <a:rPr lang="en-US" dirty="0">
                <a:solidFill>
                  <a:srgbClr val="191300"/>
                </a:solidFill>
              </a:rPr>
            </a:br>
            <a:br>
              <a:rPr lang="en-US" sz="2400" dirty="0">
                <a:solidFill>
                  <a:srgbClr val="191300"/>
                </a:solidFill>
              </a:rPr>
            </a:br>
            <a:r>
              <a:rPr lang="en-US" sz="2400" dirty="0">
                <a:solidFill>
                  <a:srgbClr val="191300"/>
                </a:solidFill>
              </a:rPr>
              <a:t>ISEA Session 3</a:t>
            </a:r>
            <a:br>
              <a:rPr lang="en-US" sz="2400" dirty="0">
                <a:solidFill>
                  <a:srgbClr val="191300"/>
                </a:solidFill>
              </a:rPr>
            </a:br>
            <a:br>
              <a:rPr lang="en-US" sz="2400" dirty="0">
                <a:solidFill>
                  <a:srgbClr val="191300"/>
                </a:solidFill>
              </a:rPr>
            </a:br>
            <a:r>
              <a:rPr lang="en-US" sz="1600" dirty="0">
                <a:solidFill>
                  <a:srgbClr val="191300"/>
                </a:solidFill>
              </a:rPr>
              <a:t>David Beck</a:t>
            </a:r>
            <a:br>
              <a:rPr lang="en-US" sz="1600" dirty="0">
                <a:solidFill>
                  <a:srgbClr val="191300"/>
                </a:solidFill>
              </a:rPr>
            </a:br>
            <a:r>
              <a:rPr lang="en-US" sz="1600" dirty="0">
                <a:solidFill>
                  <a:srgbClr val="191300"/>
                </a:solidFill>
              </a:rPr>
              <a:t>University of Washington</a:t>
            </a:r>
            <a:br>
              <a:rPr lang="en-US" sz="1600" dirty="0">
                <a:solidFill>
                  <a:srgbClr val="191300"/>
                </a:solidFill>
              </a:rPr>
            </a:br>
            <a:r>
              <a:rPr lang="en-US" sz="1600" dirty="0">
                <a:solidFill>
                  <a:srgbClr val="191300"/>
                </a:solidFill>
              </a:rPr>
              <a:t>2.6.2026</a:t>
            </a:r>
            <a:endParaRPr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type="body" idx="1"/>
          </p:nvPr>
        </p:nvSpPr>
        <p:spPr bwMode="auto">
          <a:xfrm>
            <a:off x="447923" y="2509546"/>
            <a:ext cx="8197114" cy="236590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1800" b="0">
                <a:ea typeface="ＭＳ Ｐゴシック" charset="-128"/>
              </a:rPr>
              <a:t>Few components with clear roles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1800" b="0">
                <a:ea typeface="ＭＳ Ｐゴシック" charset="-128"/>
              </a:rPr>
              <a:t>Few interactions between components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1800" b="0">
                <a:ea typeface="ＭＳ Ｐゴシック" charset="-128"/>
              </a:rPr>
              <a:t>Carefully choose the features and interfaces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1800" b="0">
                <a:ea typeface="ＭＳ Ｐゴシック" charset="-128"/>
              </a:rPr>
              <a:t>Similarity with other designs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1800" b="0">
                <a:ea typeface="ＭＳ Ｐゴシック" charset="-128"/>
              </a:rPr>
              <a:t>Uses design patterns (user interfaces, parallel computing, message observers, …)</a:t>
            </a:r>
          </a:p>
        </p:txBody>
      </p:sp>
      <p:sp>
        <p:nvSpPr>
          <p:cNvPr id="23553" name="Title 1"/>
          <p:cNvSpPr>
            <a:spLocks noGrp="1"/>
          </p:cNvSpPr>
          <p:nvPr>
            <p:ph type="title"/>
          </p:nvPr>
        </p:nvSpPr>
        <p:spPr bwMode="auto">
          <a:xfrm>
            <a:off x="447923" y="523186"/>
            <a:ext cx="8197109" cy="993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en-US">
                <a:ea typeface="ＭＳ Ｐゴシック" charset="-128"/>
              </a:rPr>
              <a:t>What makes a design understandable?</a:t>
            </a:r>
          </a:p>
        </p:txBody>
      </p:sp>
      <p:pic>
        <p:nvPicPr>
          <p:cNvPr id="2355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8843" y="1107656"/>
            <a:ext cx="2451497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031" y="1020074"/>
            <a:ext cx="2395538" cy="1489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C43B9EF-7123-1684-D3C4-C13EC4934FC2}"/>
              </a:ext>
            </a:extLst>
          </p:cNvPr>
          <p:cNvSpPr txBox="1"/>
          <p:nvPr/>
        </p:nvSpPr>
        <p:spPr>
          <a:xfrm>
            <a:off x="6095999" y="2834030"/>
            <a:ext cx="28017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Simple where possible is better</a:t>
            </a:r>
          </a:p>
        </p:txBody>
      </p:sp>
    </p:spTree>
    <p:extLst>
      <p:ext uri="{BB962C8B-B14F-4D97-AF65-F5344CB8AC3E}">
        <p14:creationId xmlns:p14="http://schemas.microsoft.com/office/powerpoint/2010/main" val="3863896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 bwMode="auto">
          <a:xfrm>
            <a:off x="447922" y="1305217"/>
            <a:ext cx="8480615" cy="291786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385763" indent="-385763">
              <a:buFont typeface="Calibri" charset="0"/>
              <a:buAutoNum type="arabicPeriod"/>
            </a:pPr>
            <a:r>
              <a:rPr lang="en-US" altLang="en-US" b="0">
                <a:ea typeface="ＭＳ Ｐゴシック" charset="-128"/>
              </a:rPr>
              <a:t>Identify the </a:t>
            </a:r>
            <a:r>
              <a:rPr lang="en-US" altLang="en-US" b="0" u="sng">
                <a:solidFill>
                  <a:srgbClr val="C00000"/>
                </a:solidFill>
                <a:ea typeface="ＭＳ Ｐゴシック" charset="-128"/>
              </a:rPr>
              <a:t>users</a:t>
            </a:r>
            <a:r>
              <a:rPr lang="en-US" altLang="en-US" b="0">
                <a:ea typeface="ＭＳ Ｐゴシック" charset="-128"/>
              </a:rPr>
              <a:t> and their needs</a:t>
            </a:r>
          </a:p>
          <a:p>
            <a:pPr marL="385763" indent="-385763">
              <a:buFont typeface="Calibri" charset="0"/>
              <a:buAutoNum type="arabicPeriod"/>
            </a:pPr>
            <a:r>
              <a:rPr lang="en-US" altLang="en-US" b="0">
                <a:ea typeface="ＭＳ Ｐゴシック" charset="-128"/>
              </a:rPr>
              <a:t>Functional design</a:t>
            </a:r>
          </a:p>
          <a:p>
            <a:pPr marL="842963" lvl="1" indent="-385763"/>
            <a:r>
              <a:rPr lang="en-US" altLang="en-US" b="0">
                <a:ea typeface="ＭＳ Ｐゴシック" charset="-128"/>
              </a:rPr>
              <a:t>Describe what the system does (use cases)</a:t>
            </a:r>
          </a:p>
          <a:p>
            <a:pPr marL="385763" indent="-385763">
              <a:buFont typeface="Calibri" charset="0"/>
              <a:buAutoNum type="arabicPeriod"/>
            </a:pPr>
            <a:r>
              <a:rPr lang="en-US" altLang="en-US" b="0">
                <a:ea typeface="ＭＳ Ｐゴシック" charset="-128"/>
              </a:rPr>
              <a:t>Component design</a:t>
            </a:r>
          </a:p>
          <a:p>
            <a:pPr marL="842963" lvl="1" indent="-385763"/>
            <a:r>
              <a:rPr lang="en-US" altLang="en-US" b="0">
                <a:ea typeface="ＭＳ Ｐゴシック" charset="-128"/>
              </a:rPr>
              <a:t>Components are the “software artifacts” that implement the specific features of the use cases</a:t>
            </a:r>
          </a:p>
          <a:p>
            <a:pPr marL="842963" lvl="1" indent="-385763"/>
            <a:r>
              <a:rPr lang="en-US" altLang="en-US" b="0">
                <a:ea typeface="ＭＳ Ｐゴシック" charset="-128"/>
              </a:rPr>
              <a:t>Components are often hierarchical and reused</a:t>
            </a:r>
          </a:p>
        </p:txBody>
      </p:sp>
      <p:sp>
        <p:nvSpPr>
          <p:cNvPr id="25601" name="Title 1"/>
          <p:cNvSpPr>
            <a:spLocks noGrp="1"/>
          </p:cNvSpPr>
          <p:nvPr>
            <p:ph type="title"/>
          </p:nvPr>
        </p:nvSpPr>
        <p:spPr bwMode="auto">
          <a:xfrm>
            <a:off x="447922" y="572814"/>
            <a:ext cx="8197109" cy="44734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Steps in Design</a:t>
            </a:r>
            <a:r>
              <a:rPr lang="en-US" altLang="en-US" baseline="30000">
                <a:ea typeface="ＭＳ Ｐゴシック" charset="-128"/>
              </a:rPr>
              <a:t>1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544277" y="470191"/>
            <a:ext cx="338426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2400" b="1">
                <a:solidFill>
                  <a:srgbClr val="FF0000"/>
                </a:solidFill>
              </a:rPr>
              <a:t>Iterate. Iterate. Iterate.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D9EFDD4-6F62-480B-84BB-949F77ADCD22}"/>
              </a:ext>
            </a:extLst>
          </p:cNvPr>
          <p:cNvSpPr txBox="1">
            <a:spLocks/>
          </p:cNvSpPr>
          <p:nvPr/>
        </p:nvSpPr>
        <p:spPr bwMode="auto">
          <a:xfrm>
            <a:off x="215463" y="4210668"/>
            <a:ext cx="8480615" cy="3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191300"/>
              </a:buClr>
              <a:buSzPts val="2400"/>
              <a:buFont typeface="Merriweather Sans"/>
              <a:buChar char="&gt;"/>
              <a:defRPr sz="2400" b="1" i="0" u="none" strike="noStrike" cap="none">
                <a:solidFill>
                  <a:srgbClr val="1913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191300"/>
              </a:buClr>
              <a:buSzPts val="2000"/>
              <a:buFont typeface="Arial"/>
              <a:buChar char="–"/>
              <a:defRPr sz="2000" b="1" i="0" u="none" strike="noStrike" cap="none">
                <a:solidFill>
                  <a:srgbClr val="1913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91300"/>
              </a:buClr>
              <a:buSzPts val="1800"/>
              <a:buFont typeface="Merriweather Sans"/>
              <a:buChar char="&gt;"/>
              <a:defRPr sz="1800" b="1" i="0" u="none" strike="noStrike" cap="none">
                <a:solidFill>
                  <a:srgbClr val="1913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191300"/>
              </a:buClr>
              <a:buSzPts val="1600"/>
              <a:buFont typeface="Arial"/>
              <a:buChar char="–"/>
              <a:defRPr sz="1600" b="1" i="0" u="none" strike="noStrike" cap="none">
                <a:solidFill>
                  <a:srgbClr val="1913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91300"/>
              </a:buClr>
              <a:buSzPts val="1400"/>
              <a:buFont typeface="Merriweather Sans"/>
              <a:buChar char="&gt;"/>
              <a:defRPr sz="1400" b="1" i="0" u="none" strike="noStrike" cap="none">
                <a:solidFill>
                  <a:srgbClr val="1913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buNone/>
            </a:pPr>
            <a:r>
              <a:rPr lang="en-US" altLang="en-US" sz="1200" b="0">
                <a:ea typeface="ＭＳ Ｐゴシック" charset="-128"/>
              </a:rPr>
              <a:t>1. There are many paradigms of software design.  This is one. It is focused on humans.</a:t>
            </a:r>
          </a:p>
        </p:txBody>
      </p:sp>
    </p:spTree>
    <p:extLst>
      <p:ext uri="{BB962C8B-B14F-4D97-AF65-F5344CB8AC3E}">
        <p14:creationId xmlns:p14="http://schemas.microsoft.com/office/powerpoint/2010/main" val="2762299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 bwMode="auto">
          <a:xfrm>
            <a:off x="447922" y="569068"/>
            <a:ext cx="8197109" cy="45109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Running Example: Design of ATM</a:t>
            </a:r>
          </a:p>
        </p:txBody>
      </p:sp>
      <p:pic>
        <p:nvPicPr>
          <p:cNvPr id="27651" name="Picture 4" descr="Automatic teller machine on a brick wall that has a keypad, a display, a card reader, a cash dispenser, and an envelope reader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038" y="1162456"/>
            <a:ext cx="3011436" cy="3219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40613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4"/>
          <p:cNvSpPr>
            <a:spLocks noGrp="1"/>
          </p:cNvSpPr>
          <p:nvPr>
            <p:ph type="title"/>
          </p:nvPr>
        </p:nvSpPr>
        <p:spPr bwMode="auto">
          <a:xfrm>
            <a:off x="1314450" y="1543050"/>
            <a:ext cx="6172200" cy="800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en-US" sz="7200">
                <a:latin typeface="Encode Sans Black" panose="020B0604020202020204" charset="0"/>
                <a:ea typeface="ＭＳ Ｐゴシック" charset="-128"/>
              </a:rPr>
              <a:t>User stories</a:t>
            </a:r>
          </a:p>
        </p:txBody>
      </p:sp>
      <p:sp>
        <p:nvSpPr>
          <p:cNvPr id="22530" name="Footer Placeholder 3"/>
          <p:cNvSpPr>
            <a:spLocks noGrp="1"/>
          </p:cNvSpPr>
          <p:nvPr>
            <p:ph type="ftr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557213" indent="-214313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857250" indent="-1714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200150" indent="-1714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1543050" indent="-1714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18859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2288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25717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29146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endParaRPr lang="en-US" altLang="en-US">
              <a:solidFill>
                <a:srgbClr val="898989"/>
              </a:solidFill>
              <a:latin typeface="Calibri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>
                <a:ea typeface="ＭＳ Ｐゴシック" charset="-128"/>
              </a:rPr>
              <a:t>Who are your users?</a:t>
            </a:r>
          </a:p>
          <a:p>
            <a:pPr lvl="1"/>
            <a:r>
              <a:rPr lang="en-US" altLang="en-US" b="0">
                <a:ea typeface="ＭＳ Ｐゴシック" charset="-128"/>
              </a:rPr>
              <a:t>E.g. Researchers, policy makers, educators, learners, …</a:t>
            </a:r>
          </a:p>
          <a:p>
            <a:r>
              <a:rPr lang="en-US" altLang="en-US" b="0">
                <a:ea typeface="ＭＳ Ｐゴシック" charset="-128"/>
              </a:rPr>
              <a:t>What do they want to do with your software?</a:t>
            </a:r>
          </a:p>
          <a:p>
            <a:r>
              <a:rPr lang="en-US" altLang="en-US" b="0">
                <a:ea typeface="ＭＳ Ｐゴシック" charset="-128"/>
              </a:rPr>
              <a:t>How are they going to be interacting with it?</a:t>
            </a:r>
          </a:p>
          <a:p>
            <a:r>
              <a:rPr lang="en-US" altLang="en-US" b="0">
                <a:ea typeface="ＭＳ Ｐゴシック" charset="-128"/>
              </a:rPr>
              <a:t>What skill level(s) do they have and how will that impact the design?</a:t>
            </a:r>
          </a:p>
          <a:p>
            <a:r>
              <a:rPr lang="en-US" altLang="en-US" b="0">
                <a:ea typeface="ＭＳ Ｐゴシック" charset="-128"/>
              </a:rPr>
              <a:t>Information from interviews, observations, direct knowledge, best guesses</a:t>
            </a:r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505838"/>
            <a:ext cx="8197109" cy="51432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Design begins with your users</a:t>
            </a:r>
          </a:p>
        </p:txBody>
      </p:sp>
    </p:spTree>
    <p:extLst>
      <p:ext uri="{BB962C8B-B14F-4D97-AF65-F5344CB8AC3E}">
        <p14:creationId xmlns:p14="http://schemas.microsoft.com/office/powerpoint/2010/main" val="34352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 b="0">
                <a:ea typeface="ＭＳ Ｐゴシック" charset="-128"/>
              </a:rPr>
              <a:t>Who is the user.  What do they want to do with the tool.  What needs and desires do they want for the tool.  What is their skill level.</a:t>
            </a:r>
          </a:p>
          <a:p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569068"/>
            <a:ext cx="8197109" cy="45109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Start by writing a user story</a:t>
            </a:r>
          </a:p>
        </p:txBody>
      </p:sp>
    </p:spTree>
    <p:extLst>
      <p:ext uri="{BB962C8B-B14F-4D97-AF65-F5344CB8AC3E}">
        <p14:creationId xmlns:p14="http://schemas.microsoft.com/office/powerpoint/2010/main" val="13623831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 b="0">
                <a:highlight>
                  <a:srgbClr val="FFFF00"/>
                </a:highlight>
                <a:ea typeface="ＭＳ Ｐゴシック" charset="-128"/>
              </a:rPr>
              <a:t>Who is the user.  </a:t>
            </a:r>
            <a:r>
              <a:rPr lang="en-US" altLang="en-US" b="0">
                <a:highlight>
                  <a:srgbClr val="00FF00"/>
                </a:highlight>
                <a:ea typeface="ＭＳ Ｐゴシック" charset="-128"/>
              </a:rPr>
              <a:t>What do they want to do with the tool. </a:t>
            </a:r>
            <a:r>
              <a:rPr lang="en-US" altLang="en-US" b="0">
                <a:ea typeface="ＭＳ Ｐゴシック" charset="-128"/>
              </a:rPr>
              <a:t> </a:t>
            </a:r>
            <a:r>
              <a:rPr lang="en-US" altLang="en-US" b="0">
                <a:highlight>
                  <a:srgbClr val="00FFFF"/>
                </a:highlight>
                <a:ea typeface="ＭＳ Ｐゴシック" charset="-128"/>
              </a:rPr>
              <a:t>What needs and desires do they want for the tool.</a:t>
            </a:r>
            <a:r>
              <a:rPr lang="en-US" altLang="en-US" b="0">
                <a:ea typeface="ＭＳ Ｐゴシック" charset="-128"/>
              </a:rPr>
              <a:t>  </a:t>
            </a:r>
            <a:r>
              <a:rPr lang="en-US" altLang="en-US" b="0">
                <a:highlight>
                  <a:srgbClr val="FF00FF"/>
                </a:highlight>
                <a:ea typeface="ＭＳ Ｐゴシック" charset="-128"/>
              </a:rPr>
              <a:t>What is their skill level.</a:t>
            </a:r>
          </a:p>
          <a:p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569068"/>
            <a:ext cx="8197109" cy="45109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Start by writing a user story</a:t>
            </a:r>
          </a:p>
        </p:txBody>
      </p:sp>
    </p:spTree>
    <p:extLst>
      <p:ext uri="{BB962C8B-B14F-4D97-AF65-F5344CB8AC3E}">
        <p14:creationId xmlns:p14="http://schemas.microsoft.com/office/powerpoint/2010/main" val="15311421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 b="0">
                <a:ea typeface="ＭＳ Ｐゴシック" charset="-128"/>
              </a:rPr>
              <a:t>Ram is a bank customer.  </a:t>
            </a:r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556546"/>
            <a:ext cx="8197109" cy="993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Start by writing a user story</a:t>
            </a:r>
          </a:p>
        </p:txBody>
      </p:sp>
    </p:spTree>
    <p:extLst>
      <p:ext uri="{BB962C8B-B14F-4D97-AF65-F5344CB8AC3E}">
        <p14:creationId xmlns:p14="http://schemas.microsoft.com/office/powerpoint/2010/main" val="36424722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 b="0">
                <a:ea typeface="ＭＳ Ｐゴシック" charset="-128"/>
              </a:rPr>
              <a:t>Ram is a bank customer.  Ram wants to check his balance, deposit money. </a:t>
            </a:r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556546"/>
            <a:ext cx="8197109" cy="993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Start by writing a user story</a:t>
            </a:r>
          </a:p>
        </p:txBody>
      </p:sp>
    </p:spTree>
    <p:extLst>
      <p:ext uri="{BB962C8B-B14F-4D97-AF65-F5344CB8AC3E}">
        <p14:creationId xmlns:p14="http://schemas.microsoft.com/office/powerpoint/2010/main" val="25836126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 b="0">
                <a:ea typeface="ＭＳ Ｐゴシック" charset="-128"/>
              </a:rPr>
              <a:t>Ram is a bank customer.  Ram wants to check his balance, deposit money. He rarely uses cash.  </a:t>
            </a:r>
            <a:endParaRPr lang="en-US" altLang="en-US">
              <a:ea typeface="ＭＳ Ｐゴシック" charset="-128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556546"/>
            <a:ext cx="8197109" cy="993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Start by writing a user story</a:t>
            </a:r>
          </a:p>
        </p:txBody>
      </p:sp>
    </p:spTree>
    <p:extLst>
      <p:ext uri="{BB962C8B-B14F-4D97-AF65-F5344CB8AC3E}">
        <p14:creationId xmlns:p14="http://schemas.microsoft.com/office/powerpoint/2010/main" val="2196484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4"/>
          <p:cNvSpPr>
            <a:spLocks noGrp="1"/>
          </p:cNvSpPr>
          <p:nvPr>
            <p:ph type="title"/>
          </p:nvPr>
        </p:nvSpPr>
        <p:spPr bwMode="auto">
          <a:xfrm>
            <a:off x="447922" y="542260"/>
            <a:ext cx="8197109" cy="477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Overview of today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CA2B3E3-4AA4-4E73-9D7D-D85A491E650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47675" y="1304925"/>
            <a:ext cx="8197850" cy="294740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385763" indent="-385763">
              <a:buFont typeface="Calibri" charset="0"/>
              <a:buAutoNum type="arabicPeriod"/>
            </a:pPr>
            <a:r>
              <a:rPr lang="en-US" altLang="en-US" b="0">
                <a:ea typeface="ＭＳ Ｐゴシック" charset="-128"/>
              </a:rPr>
              <a:t>Motivate the role of intentional software design</a:t>
            </a:r>
          </a:p>
          <a:p>
            <a:pPr marL="385763" indent="-385763">
              <a:buFont typeface="Calibri" charset="0"/>
              <a:buAutoNum type="arabicPeriod"/>
            </a:pPr>
            <a:r>
              <a:rPr lang="en-US" altLang="en-US" b="0">
                <a:ea typeface="ＭＳ Ｐゴシック" charset="-128"/>
              </a:rPr>
              <a:t>Overview of a software design approach</a:t>
            </a:r>
          </a:p>
          <a:p>
            <a:pPr marL="385763" indent="-385763">
              <a:buFont typeface="Calibri" charset="0"/>
              <a:buAutoNum type="arabicPeriod"/>
            </a:pPr>
            <a:r>
              <a:rPr lang="en-US" altLang="en-US" b="0">
                <a:ea typeface="ＭＳ Ｐゴシック" charset="-128"/>
              </a:rPr>
              <a:t>Users and their stories inform design</a:t>
            </a:r>
          </a:p>
          <a:p>
            <a:pPr marL="385763" indent="-385763">
              <a:buFont typeface="Calibri" charset="0"/>
              <a:buAutoNum type="arabicPeriod"/>
            </a:pPr>
            <a:r>
              <a:rPr lang="en-US" altLang="en-US" b="0">
                <a:ea typeface="ＭＳ Ｐゴシック" charset="-128"/>
              </a:rPr>
              <a:t>Use cases describe the function of software</a:t>
            </a:r>
          </a:p>
          <a:p>
            <a:pPr marL="385763" indent="-385763">
              <a:buFont typeface="Calibri" charset="0"/>
              <a:buAutoNum type="arabicPeriod"/>
            </a:pPr>
            <a:r>
              <a:rPr lang="en-US" altLang="en-US" b="0">
                <a:ea typeface="ＭＳ Ｐゴシック" charset="-128"/>
              </a:rPr>
              <a:t>Components implement the use cases</a:t>
            </a:r>
          </a:p>
          <a:p>
            <a:pPr marL="385763" indent="-385763">
              <a:buFont typeface="Calibri" charset="0"/>
              <a:buAutoNum type="arabicPeriod"/>
            </a:pPr>
            <a:r>
              <a:rPr lang="en-US" altLang="en-US" b="0">
                <a:solidFill>
                  <a:schemeClr val="tx2">
                    <a:lumMod val="50000"/>
                  </a:schemeClr>
                </a:solidFill>
                <a:ea typeface="ＭＳ Ｐゴシック" charset="-128"/>
              </a:rPr>
              <a:t>Testing and testing strategies </a:t>
            </a:r>
          </a:p>
          <a:p>
            <a:pPr marL="385763" indent="-385763">
              <a:buFont typeface="Calibri" charset="0"/>
              <a:buAutoNum type="arabicPeriod"/>
            </a:pPr>
            <a:endParaRPr lang="en-US" altLang="en-US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65196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 b="0">
                <a:ea typeface="ＭＳ Ｐゴシック" charset="-128"/>
              </a:rPr>
              <a:t>Ram is a bank customer.  Ram wants to check his balance, deposit money. He rarely uses cash.  Ram wants a safe and secure interface for interacting with the ATM.</a:t>
            </a:r>
            <a:endParaRPr lang="en-US" altLang="en-US">
              <a:ea typeface="ＭＳ Ｐゴシック" charset="-128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556546"/>
            <a:ext cx="8197109" cy="993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Start by writing a user story</a:t>
            </a:r>
          </a:p>
        </p:txBody>
      </p:sp>
    </p:spTree>
    <p:extLst>
      <p:ext uri="{BB962C8B-B14F-4D97-AF65-F5344CB8AC3E}">
        <p14:creationId xmlns:p14="http://schemas.microsoft.com/office/powerpoint/2010/main" val="24482269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 b="0">
                <a:ea typeface="ＭＳ Ｐゴシック" charset="-128"/>
              </a:rPr>
              <a:t>Ram is a bank customer.  Ram wants to check his balance, deposit money. He rarely uses cash.  Ram wants a safe and secure interface for interacting with the ATM.  Ram’s job does not involve technical skills and he values a simple user interface.</a:t>
            </a:r>
          </a:p>
          <a:p>
            <a:pPr marL="76200" indent="0">
              <a:buNone/>
            </a:pPr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556546"/>
            <a:ext cx="8197109" cy="993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Start by writing a user story</a:t>
            </a:r>
          </a:p>
        </p:txBody>
      </p:sp>
    </p:spTree>
    <p:extLst>
      <p:ext uri="{BB962C8B-B14F-4D97-AF65-F5344CB8AC3E}">
        <p14:creationId xmlns:p14="http://schemas.microsoft.com/office/powerpoint/2010/main" val="39518331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 b="0">
                <a:highlight>
                  <a:srgbClr val="FFFF00"/>
                </a:highlight>
                <a:ea typeface="ＭＳ Ｐゴシック" charset="-128"/>
              </a:rPr>
              <a:t>Ram is a bank customer.  </a:t>
            </a:r>
            <a:r>
              <a:rPr lang="en-US" altLang="en-US" b="0">
                <a:highlight>
                  <a:srgbClr val="00FF00"/>
                </a:highlight>
                <a:ea typeface="ＭＳ Ｐゴシック" charset="-128"/>
              </a:rPr>
              <a:t>Ram wants to check his balance, deposit money. He rarely uses cash.</a:t>
            </a:r>
            <a:r>
              <a:rPr lang="en-US" altLang="en-US" b="0">
                <a:ea typeface="ＭＳ Ｐゴシック" charset="-128"/>
              </a:rPr>
              <a:t>  </a:t>
            </a:r>
            <a:r>
              <a:rPr lang="en-US" altLang="en-US" b="0">
                <a:highlight>
                  <a:srgbClr val="00FFFF"/>
                </a:highlight>
                <a:ea typeface="ＭＳ Ｐゴシック" charset="-128"/>
              </a:rPr>
              <a:t>Ram wants a safe and secure interface for interacting with the ATM.</a:t>
            </a:r>
            <a:r>
              <a:rPr lang="en-US" altLang="en-US" b="0">
                <a:ea typeface="ＭＳ Ｐゴシック" charset="-128"/>
              </a:rPr>
              <a:t>  </a:t>
            </a:r>
            <a:r>
              <a:rPr lang="en-US" altLang="en-US" b="0">
                <a:highlight>
                  <a:srgbClr val="FF00FF"/>
                </a:highlight>
                <a:ea typeface="ＭＳ Ｐゴシック" charset="-128"/>
              </a:rPr>
              <a:t>Ram’s job does not involve technical skills and he values a simple user interface.</a:t>
            </a:r>
          </a:p>
          <a:p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556546"/>
            <a:ext cx="8197109" cy="993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Start by writing a user story</a:t>
            </a:r>
          </a:p>
        </p:txBody>
      </p:sp>
    </p:spTree>
    <p:extLst>
      <p:ext uri="{BB962C8B-B14F-4D97-AF65-F5344CB8AC3E}">
        <p14:creationId xmlns:p14="http://schemas.microsoft.com/office/powerpoint/2010/main" val="40646361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>
                <a:ea typeface="ＭＳ Ｐゴシック" charset="-128"/>
              </a:rPr>
              <a:t>We may write multiple stories around similar users</a:t>
            </a:r>
          </a:p>
          <a:p>
            <a:pPr lvl="1"/>
            <a:r>
              <a:rPr lang="en-US" altLang="en-US" b="0">
                <a:ea typeface="ＭＳ Ｐゴシック" charset="-128"/>
              </a:rPr>
              <a:t>These can reveal “importance” of certain features</a:t>
            </a:r>
          </a:p>
          <a:p>
            <a:r>
              <a:rPr lang="en-US" altLang="en-US" b="0">
                <a:ea typeface="ＭＳ Ｐゴシック" charset="-128"/>
              </a:rPr>
              <a:t>Take 2-3 minutes to sketch a user story for another “bank customer.” </a:t>
            </a:r>
          </a:p>
          <a:p>
            <a:pPr marL="558800" lvl="1" indent="0">
              <a:buNone/>
            </a:pPr>
            <a:r>
              <a:rPr lang="en-US" altLang="en-US" b="0">
                <a:ea typeface="ＭＳ Ｐゴシック"/>
              </a:rPr>
              <a:t>(You can’t interview anyone… Use direct knowledge: you are the user, feel free to express your frustrations with your bank!)</a:t>
            </a:r>
          </a:p>
          <a:p>
            <a:pPr marL="558800" lvl="1" indent="0">
              <a:buNone/>
            </a:pPr>
            <a:endParaRPr lang="en-US" sz="800" b="0">
              <a:highlight>
                <a:srgbClr val="FFFF00"/>
              </a:highlight>
            </a:endParaRPr>
          </a:p>
          <a:p>
            <a:pPr marL="558800" lvl="1" indent="0">
              <a:buNone/>
            </a:pPr>
            <a:r>
              <a:rPr lang="en-US" sz="1800" b="0">
                <a:highlight>
                  <a:srgbClr val="FFFF00"/>
                </a:highlight>
              </a:rPr>
              <a:t>Who is the user.  </a:t>
            </a:r>
            <a:r>
              <a:rPr lang="en-US" sz="1800" b="0">
                <a:highlight>
                  <a:srgbClr val="00FF00"/>
                </a:highlight>
              </a:rPr>
              <a:t>What do they want to do with the tool. </a:t>
            </a:r>
            <a:r>
              <a:rPr lang="en-US" sz="1800" b="0"/>
              <a:t> </a:t>
            </a:r>
            <a:r>
              <a:rPr lang="en-US" sz="1800" b="0">
                <a:highlight>
                  <a:srgbClr val="00FFFF"/>
                </a:highlight>
              </a:rPr>
              <a:t>What needs and desires do they want for the tool.</a:t>
            </a:r>
            <a:r>
              <a:rPr lang="en-US" sz="1800" b="0"/>
              <a:t>  </a:t>
            </a:r>
            <a:r>
              <a:rPr lang="en-US" sz="1800" b="0">
                <a:highlight>
                  <a:srgbClr val="FF00FF"/>
                </a:highlight>
              </a:rPr>
              <a:t>What is their skill level.</a:t>
            </a:r>
            <a:endParaRPr lang="en-US" sz="1800"/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539885"/>
            <a:ext cx="8197109" cy="480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Start by writing a user story</a:t>
            </a:r>
          </a:p>
        </p:txBody>
      </p:sp>
    </p:spTree>
    <p:extLst>
      <p:ext uri="{BB962C8B-B14F-4D97-AF65-F5344CB8AC3E}">
        <p14:creationId xmlns:p14="http://schemas.microsoft.com/office/powerpoint/2010/main" val="4211822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 b="0">
                <a:ea typeface="ＭＳ Ｐゴシック" charset="-128"/>
              </a:rPr>
              <a:t>Asma is a bank customer.  Asma wants to check her balance and take out cash. She uses auto-deposit for her paychecks.  She wants a safe and secure interface for interacting with the ATM.  Asma is quite technical, but she wants to minimize her time interacting with the ATM and values a simple interface.</a:t>
            </a: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556546"/>
            <a:ext cx="8197109" cy="993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Start by writing a user story</a:t>
            </a:r>
          </a:p>
        </p:txBody>
      </p:sp>
    </p:spTree>
    <p:extLst>
      <p:ext uri="{BB962C8B-B14F-4D97-AF65-F5344CB8AC3E}">
        <p14:creationId xmlns:p14="http://schemas.microsoft.com/office/powerpoint/2010/main" val="10485270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 b="0">
                <a:highlight>
                  <a:srgbClr val="FFFF00"/>
                </a:highlight>
                <a:ea typeface="ＭＳ Ｐゴシック" charset="-128"/>
              </a:rPr>
              <a:t>Asma is a bank customer.  </a:t>
            </a:r>
            <a:r>
              <a:rPr lang="en-US" altLang="en-US" b="0">
                <a:highlight>
                  <a:srgbClr val="00FF00"/>
                </a:highlight>
                <a:ea typeface="ＭＳ Ｐゴシック" charset="-128"/>
              </a:rPr>
              <a:t>Asma wants to check her balance and take out cash. She uses auto-deposit for her paychecks.  </a:t>
            </a:r>
            <a:r>
              <a:rPr lang="en-US" altLang="en-US" b="0">
                <a:highlight>
                  <a:srgbClr val="00FFFF"/>
                </a:highlight>
                <a:ea typeface="ＭＳ Ｐゴシック" charset="-128"/>
              </a:rPr>
              <a:t>She wants a safe and secure interface for interacting with the ATM.  </a:t>
            </a:r>
            <a:r>
              <a:rPr lang="en-US" altLang="en-US" b="0">
                <a:highlight>
                  <a:srgbClr val="FF00FF"/>
                </a:highlight>
                <a:ea typeface="ＭＳ Ｐゴシック" charset="-128"/>
              </a:rPr>
              <a:t>Asma is quite technical, but she wants to minimize her time interacting with the ATM and values a simple interface.</a:t>
            </a: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556546"/>
            <a:ext cx="8197109" cy="993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Start by writing a user story</a:t>
            </a:r>
          </a:p>
        </p:txBody>
      </p:sp>
    </p:spTree>
    <p:extLst>
      <p:ext uri="{BB962C8B-B14F-4D97-AF65-F5344CB8AC3E}">
        <p14:creationId xmlns:p14="http://schemas.microsoft.com/office/powerpoint/2010/main" val="5288339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 dirty="0">
                <a:ea typeface="ＭＳ Ｐゴシック" charset="-128"/>
              </a:rPr>
              <a:t>How are Ram and Asma the same?</a:t>
            </a:r>
          </a:p>
          <a:p>
            <a:endParaRPr lang="en-US" altLang="en-US" b="0" dirty="0">
              <a:ea typeface="ＭＳ Ｐゴシック" charset="-128"/>
            </a:endParaRPr>
          </a:p>
          <a:p>
            <a:endParaRPr lang="en-US" altLang="en-US" dirty="0">
              <a:ea typeface="ＭＳ Ｐゴシック" charset="-128"/>
            </a:endParaRPr>
          </a:p>
          <a:p>
            <a:endParaRPr lang="en-US" altLang="en-US" dirty="0">
              <a:ea typeface="ＭＳ Ｐゴシック" charset="-128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530157"/>
            <a:ext cx="8197109" cy="49000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Start by writing a user story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57A26B-B2A7-7FF5-85FA-FAE2F90655B5}"/>
              </a:ext>
            </a:extLst>
          </p:cNvPr>
          <p:cNvSpPr txBox="1"/>
          <p:nvPr/>
        </p:nvSpPr>
        <p:spPr>
          <a:xfrm>
            <a:off x="6382214" y="188600"/>
            <a:ext cx="265770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200" indent="0">
              <a:buNone/>
            </a:pPr>
            <a:r>
              <a:rPr lang="en-US" altLang="en-US" sz="1000" b="1">
                <a:ea typeface="ＭＳ Ｐゴシック" charset="-128"/>
              </a:rPr>
              <a:t>Ram</a:t>
            </a:r>
            <a:r>
              <a:rPr lang="en-US" altLang="en-US" sz="1000" b="0">
                <a:ea typeface="ＭＳ Ｐゴシック" charset="-128"/>
              </a:rPr>
              <a:t> is a bank customer.  Ram wants to check his balance, deposit money. He rarely uses cash.  Ram wants a safe and secure interface for interacting with the ATM.  Ram’s job does not involve technical skills and he values a simple user interface.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5020A0-3939-AA43-25A5-B127774827D7}"/>
              </a:ext>
            </a:extLst>
          </p:cNvPr>
          <p:cNvSpPr txBox="1"/>
          <p:nvPr/>
        </p:nvSpPr>
        <p:spPr>
          <a:xfrm>
            <a:off x="6459836" y="1500680"/>
            <a:ext cx="258008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1000" b="1">
                <a:ea typeface="ＭＳ Ｐゴシック" charset="-128"/>
              </a:rPr>
              <a:t>Asma</a:t>
            </a:r>
            <a:r>
              <a:rPr lang="en-US" altLang="en-US" sz="1000" b="0">
                <a:ea typeface="ＭＳ Ｐゴシック" charset="-128"/>
              </a:rPr>
              <a:t> is a bank customer.  Asma wants to check her balance and take out cash. She uses auto-deposit for her paychecks.  She wants a safe and secure interface for interacting with the ATM.  Asma is quite technical, but she wants to minimize her time interacting with the ATM and values a simple interface</a:t>
            </a:r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14708264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9BC292-26EE-646B-ACEB-1526E698D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>
            <a:extLst>
              <a:ext uri="{FF2B5EF4-FFF2-40B4-BE49-F238E27FC236}">
                <a16:creationId xmlns:a16="http://schemas.microsoft.com/office/drawing/2014/main" id="{7CDCE8DB-DBD7-9795-377E-E07568A5153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 dirty="0">
                <a:ea typeface="ＭＳ Ｐゴシック" charset="-128"/>
              </a:rPr>
              <a:t>How are Ram and Asma the same?</a:t>
            </a:r>
          </a:p>
          <a:p>
            <a:endParaRPr lang="en-US" altLang="en-US" b="0" dirty="0">
              <a:ea typeface="ＭＳ Ｐゴシック" charset="-128"/>
            </a:endParaRPr>
          </a:p>
          <a:p>
            <a:r>
              <a:rPr lang="en-US" altLang="en-US" b="0" dirty="0">
                <a:ea typeface="ＭＳ Ｐゴシック" charset="-128"/>
              </a:rPr>
              <a:t>How are Ram and Asma different?</a:t>
            </a:r>
          </a:p>
          <a:p>
            <a:endParaRPr lang="en-US" altLang="en-US" b="0" dirty="0">
              <a:ea typeface="ＭＳ Ｐゴシック" charset="-128"/>
            </a:endParaRPr>
          </a:p>
          <a:p>
            <a:endParaRPr lang="en-US" altLang="en-US" dirty="0">
              <a:ea typeface="ＭＳ Ｐゴシック" charset="-128"/>
            </a:endParaRPr>
          </a:p>
          <a:p>
            <a:endParaRPr lang="en-US" altLang="en-US" dirty="0">
              <a:ea typeface="ＭＳ Ｐゴシック" charset="-128"/>
            </a:endParaRPr>
          </a:p>
        </p:txBody>
      </p:sp>
      <p:sp>
        <p:nvSpPr>
          <p:cNvPr id="24577" name="Title 4">
            <a:extLst>
              <a:ext uri="{FF2B5EF4-FFF2-40B4-BE49-F238E27FC236}">
                <a16:creationId xmlns:a16="http://schemas.microsoft.com/office/drawing/2014/main" id="{9153B12D-413D-F503-BB58-882D7B74EC5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47922" y="530157"/>
            <a:ext cx="8197109" cy="49000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Start by writing a user story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5FABD5-D7D9-D927-33A3-D3F7C157CA28}"/>
              </a:ext>
            </a:extLst>
          </p:cNvPr>
          <p:cNvSpPr txBox="1"/>
          <p:nvPr/>
        </p:nvSpPr>
        <p:spPr>
          <a:xfrm>
            <a:off x="6382214" y="188600"/>
            <a:ext cx="265770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200" indent="0">
              <a:buNone/>
            </a:pPr>
            <a:r>
              <a:rPr lang="en-US" altLang="en-US" sz="1000" b="1">
                <a:ea typeface="ＭＳ Ｐゴシック" charset="-128"/>
              </a:rPr>
              <a:t>Ram</a:t>
            </a:r>
            <a:r>
              <a:rPr lang="en-US" altLang="en-US" sz="1000" b="0">
                <a:ea typeface="ＭＳ Ｐゴシック" charset="-128"/>
              </a:rPr>
              <a:t> is a bank customer.  Ram wants to check his balance, deposit money. He rarely uses cash.  Ram wants a safe and secure interface for interacting with the ATM.  Ram’s job does not involve technical skills and he values a simple user interface.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7D4160-4887-3420-B63B-332406018875}"/>
              </a:ext>
            </a:extLst>
          </p:cNvPr>
          <p:cNvSpPr txBox="1"/>
          <p:nvPr/>
        </p:nvSpPr>
        <p:spPr>
          <a:xfrm>
            <a:off x="6459836" y="1500680"/>
            <a:ext cx="258008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1000" b="1">
                <a:ea typeface="ＭＳ Ｐゴシック" charset="-128"/>
              </a:rPr>
              <a:t>Asma</a:t>
            </a:r>
            <a:r>
              <a:rPr lang="en-US" altLang="en-US" sz="1000" b="0">
                <a:ea typeface="ＭＳ Ｐゴシック" charset="-128"/>
              </a:rPr>
              <a:t> is a bank customer.  Asma wants to check her balance and take out cash. She uses auto-deposit for her paychecks.  She wants a safe and secure interface for interacting with the ATM.  Asma is quite technical, but she wants to minimize her time interacting with the ATM and values a simple interface</a:t>
            </a:r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26549002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ED4907-D149-D51C-0071-53EE2D908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>
            <a:extLst>
              <a:ext uri="{FF2B5EF4-FFF2-40B4-BE49-F238E27FC236}">
                <a16:creationId xmlns:a16="http://schemas.microsoft.com/office/drawing/2014/main" id="{DF980EF6-82C8-3BA3-0F45-31764FD2587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>
                <a:ea typeface="ＭＳ Ｐゴシック" charset="-128"/>
              </a:rPr>
              <a:t>How are Ram and Asma the same?</a:t>
            </a:r>
          </a:p>
          <a:p>
            <a:endParaRPr lang="en-US" altLang="en-US" b="0">
              <a:ea typeface="ＭＳ Ｐゴシック" charset="-128"/>
            </a:endParaRPr>
          </a:p>
          <a:p>
            <a:r>
              <a:rPr lang="en-US" altLang="en-US" b="0">
                <a:ea typeface="ＭＳ Ｐゴシック" charset="-128"/>
              </a:rPr>
              <a:t>How are Ram and Asma different?</a:t>
            </a:r>
          </a:p>
          <a:p>
            <a:endParaRPr lang="en-US" altLang="en-US" b="0">
              <a:ea typeface="ＭＳ Ｐゴシック" charset="-128"/>
            </a:endParaRPr>
          </a:p>
          <a:p>
            <a:r>
              <a:rPr lang="en-US" altLang="en-US" b="0">
                <a:ea typeface="ＭＳ Ｐゴシック" charset="-128"/>
              </a:rPr>
              <a:t>What are the key takeaways from their user stories?</a:t>
            </a:r>
          </a:p>
          <a:p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4577" name="Title 4">
            <a:extLst>
              <a:ext uri="{FF2B5EF4-FFF2-40B4-BE49-F238E27FC236}">
                <a16:creationId xmlns:a16="http://schemas.microsoft.com/office/drawing/2014/main" id="{CD8EFD14-453E-F61F-6759-3D6A616247C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47922" y="530157"/>
            <a:ext cx="8197109" cy="49000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Start by writing a user story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8F7268-0B24-7250-6091-2A40E776C38D}"/>
              </a:ext>
            </a:extLst>
          </p:cNvPr>
          <p:cNvSpPr txBox="1"/>
          <p:nvPr/>
        </p:nvSpPr>
        <p:spPr>
          <a:xfrm>
            <a:off x="6382214" y="188600"/>
            <a:ext cx="265770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200" indent="0">
              <a:buNone/>
            </a:pPr>
            <a:r>
              <a:rPr lang="en-US" altLang="en-US" sz="1000" b="1">
                <a:ea typeface="ＭＳ Ｐゴシック" charset="-128"/>
              </a:rPr>
              <a:t>Ram</a:t>
            </a:r>
            <a:r>
              <a:rPr lang="en-US" altLang="en-US" sz="1000" b="0">
                <a:ea typeface="ＭＳ Ｐゴシック" charset="-128"/>
              </a:rPr>
              <a:t> is a bank customer.  Ram wants to check his balance, deposit money. He rarely uses cash.  Ram wants a safe and secure interface for interacting with the ATM.  Ram’s job does not involve technical skills and he values a simple user interface.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84EB7B-82D9-959F-FA9C-E73BC3500BE4}"/>
              </a:ext>
            </a:extLst>
          </p:cNvPr>
          <p:cNvSpPr txBox="1"/>
          <p:nvPr/>
        </p:nvSpPr>
        <p:spPr>
          <a:xfrm>
            <a:off x="6459836" y="1500680"/>
            <a:ext cx="258008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1000" b="1">
                <a:ea typeface="ＭＳ Ｐゴシック" charset="-128"/>
              </a:rPr>
              <a:t>Asma</a:t>
            </a:r>
            <a:r>
              <a:rPr lang="en-US" altLang="en-US" sz="1000" b="0">
                <a:ea typeface="ＭＳ Ｐゴシック" charset="-128"/>
              </a:rPr>
              <a:t> is a bank customer.  Asma wants to check her balance and take out cash. She uses auto-deposit for her paychecks.  She wants a safe and secure interface for interacting with the ATM.  Asma is quite technical, but she wants to minimize her time interacting with the ATM and values a simple interface</a:t>
            </a:r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26079340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>
                <a:ea typeface="ＭＳ Ｐゴシック" charset="-128"/>
              </a:rPr>
              <a:t>How are Ram and Asma the same?</a:t>
            </a:r>
          </a:p>
          <a:p>
            <a:pPr lvl="1"/>
            <a:r>
              <a:rPr lang="en-US" altLang="en-US">
                <a:ea typeface="ＭＳ Ｐゴシック" charset="-128"/>
              </a:rPr>
              <a:t>Bank customers, check balance, want safe and secure, simple user interface</a:t>
            </a:r>
          </a:p>
          <a:p>
            <a:r>
              <a:rPr lang="en-US" altLang="en-US" b="0">
                <a:ea typeface="ＭＳ Ｐゴシック" charset="-128"/>
              </a:rPr>
              <a:t>How are Ram and Asma different?</a:t>
            </a:r>
          </a:p>
          <a:p>
            <a:pPr lvl="1"/>
            <a:r>
              <a:rPr lang="en-US" altLang="en-US">
                <a:ea typeface="ＭＳ Ｐゴシック" charset="-128"/>
              </a:rPr>
              <a:t>Use of cash, technical skill level</a:t>
            </a:r>
          </a:p>
          <a:p>
            <a:r>
              <a:rPr lang="en-US" altLang="en-US" b="0">
                <a:ea typeface="ＭＳ Ｐゴシック" charset="-128"/>
              </a:rPr>
              <a:t>What are the key takeaways from their user stories?</a:t>
            </a:r>
          </a:p>
          <a:p>
            <a:pPr lvl="1"/>
            <a:r>
              <a:rPr lang="en-US" altLang="en-US">
                <a:ea typeface="ＭＳ Ｐゴシック" charset="-128"/>
              </a:rPr>
              <a:t>Safety, security and simplicity of the UI</a:t>
            </a:r>
          </a:p>
          <a:p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530157"/>
            <a:ext cx="8197109" cy="49000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Start by writing a user story</a:t>
            </a:r>
          </a:p>
        </p:txBody>
      </p:sp>
    </p:spTree>
    <p:extLst>
      <p:ext uri="{BB962C8B-B14F-4D97-AF65-F5344CB8AC3E}">
        <p14:creationId xmlns:p14="http://schemas.microsoft.com/office/powerpoint/2010/main" val="2856642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ontent Placeholder 5"/>
          <p:cNvSpPr>
            <a:spLocks noGrp="1"/>
          </p:cNvSpPr>
          <p:nvPr>
            <p:ph type="body" idx="1"/>
          </p:nvPr>
        </p:nvSpPr>
        <p:spPr bwMode="auto">
          <a:xfrm>
            <a:off x="447923" y="1305217"/>
            <a:ext cx="8197114" cy="294248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endParaRPr lang="en-US" altLang="en-US">
              <a:ea typeface="ＭＳ Ｐゴシック" charset="-128"/>
            </a:endParaRPr>
          </a:p>
          <a:p>
            <a:pPr marL="76200" indent="0">
              <a:buNone/>
            </a:pPr>
            <a:endParaRPr lang="en-US" altLang="en-US">
              <a:ea typeface="ＭＳ Ｐゴシック" charset="-128"/>
            </a:endParaRPr>
          </a:p>
          <a:p>
            <a:pPr marL="76200" indent="0">
              <a:buNone/>
            </a:pPr>
            <a:r>
              <a:rPr lang="en-US" altLang="en-US">
                <a:ea typeface="ＭＳ Ｐゴシック" charset="-128"/>
              </a:rPr>
              <a:t>"...specification of a </a:t>
            </a:r>
            <a:r>
              <a:rPr lang="en-US" altLang="en-US">
                <a:solidFill>
                  <a:srgbClr val="00B0F0"/>
                </a:solidFill>
                <a:ea typeface="ＭＳ Ｐゴシック" charset="-128"/>
                <a:hlinkClick r:id="rId3" tooltip="Artifact (software development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software artifact</a:t>
            </a:r>
            <a:r>
              <a:rPr lang="en-US" altLang="en-US">
                <a:ea typeface="ＭＳ Ｐゴシック" charset="-128"/>
              </a:rPr>
              <a:t>, intended to accomplish </a:t>
            </a:r>
            <a:r>
              <a:rPr lang="en-US" altLang="en-US">
                <a:solidFill>
                  <a:srgbClr val="00B0F0"/>
                </a:solidFill>
                <a:ea typeface="ＭＳ Ｐゴシック" charset="-128"/>
                <a:hlinkClick r:id="rId4" tooltip="Goa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goals</a:t>
            </a:r>
            <a:r>
              <a:rPr lang="en-US" altLang="en-US">
                <a:ea typeface="ＭＳ Ｐゴシック" charset="-128"/>
              </a:rPr>
              <a:t>, using a set of </a:t>
            </a:r>
            <a:r>
              <a:rPr lang="en-US" altLang="en-US" u="sng">
                <a:solidFill>
                  <a:srgbClr val="00B0F0"/>
                </a:solidFill>
                <a:ea typeface="ＭＳ Ｐゴシック" charset="-128"/>
              </a:rPr>
              <a:t>primitive components</a:t>
            </a:r>
            <a:r>
              <a:rPr lang="en-US" altLang="en-US">
                <a:solidFill>
                  <a:srgbClr val="00B0F0"/>
                </a:solidFill>
                <a:ea typeface="ＭＳ Ｐゴシック" charset="-128"/>
              </a:rPr>
              <a:t> </a:t>
            </a:r>
            <a:r>
              <a:rPr lang="en-US" altLang="en-US">
                <a:ea typeface="ＭＳ Ｐゴシック" charset="-128"/>
              </a:rPr>
              <a:t>..." [</a:t>
            </a:r>
            <a:r>
              <a:rPr lang="en-US" altLang="en-US" err="1">
                <a:ea typeface="ＭＳ Ｐゴシック" charset="-128"/>
              </a:rPr>
              <a:t>wikipedia</a:t>
            </a:r>
            <a:r>
              <a:rPr lang="en-US" altLang="en-US">
                <a:ea typeface="ＭＳ Ｐゴシック" charset="-128"/>
              </a:rPr>
              <a:t>]</a:t>
            </a:r>
            <a:endParaRPr lang="en-US" altLang="en-US" b="1">
              <a:ea typeface="ＭＳ Ｐゴシック" charset="-128"/>
            </a:endParaRPr>
          </a:p>
        </p:txBody>
      </p:sp>
      <p:sp>
        <p:nvSpPr>
          <p:cNvPr id="19457" name="Title 4"/>
          <p:cNvSpPr>
            <a:spLocks noGrp="1"/>
          </p:cNvSpPr>
          <p:nvPr>
            <p:ph type="title"/>
          </p:nvPr>
        </p:nvSpPr>
        <p:spPr bwMode="auto">
          <a:xfrm>
            <a:off x="447922" y="542260"/>
            <a:ext cx="8197109" cy="477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Software Design</a:t>
            </a:r>
          </a:p>
        </p:txBody>
      </p:sp>
    </p:spTree>
    <p:extLst>
      <p:ext uri="{BB962C8B-B14F-4D97-AF65-F5344CB8AC3E}">
        <p14:creationId xmlns:p14="http://schemas.microsoft.com/office/powerpoint/2010/main" val="20819381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>
                <a:ea typeface="ＭＳ Ｐゴシック" charset="-128"/>
              </a:rPr>
              <a:t>Other user stories?</a:t>
            </a:r>
          </a:p>
          <a:p>
            <a:endParaRPr lang="en-US" altLang="en-US" b="0">
              <a:ea typeface="ＭＳ Ｐゴシック" charset="-128"/>
            </a:endParaRPr>
          </a:p>
          <a:p>
            <a:r>
              <a:rPr lang="en-US" altLang="en-US" b="0">
                <a:ea typeface="ＭＳ Ｐゴシック" charset="-128"/>
              </a:rPr>
              <a:t>You may have several different kinds of “users”</a:t>
            </a:r>
          </a:p>
          <a:p>
            <a:r>
              <a:rPr lang="en-US" altLang="en-US" b="0">
                <a:ea typeface="ＭＳ Ｐゴシック" charset="-128"/>
              </a:rPr>
              <a:t>There may be a “technician”</a:t>
            </a:r>
          </a:p>
          <a:p>
            <a:r>
              <a:rPr lang="en-US" altLang="en-US" b="0">
                <a:ea typeface="ＭＳ Ｐゴシック" charset="-128"/>
              </a:rPr>
              <a:t>There may be a “systems administrator”</a:t>
            </a:r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539885"/>
            <a:ext cx="8197109" cy="480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Start by writing a user story</a:t>
            </a:r>
          </a:p>
        </p:txBody>
      </p:sp>
    </p:spTree>
    <p:extLst>
      <p:ext uri="{BB962C8B-B14F-4D97-AF65-F5344CB8AC3E}">
        <p14:creationId xmlns:p14="http://schemas.microsoft.com/office/powerpoint/2010/main" val="3190632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 b="0">
                <a:ea typeface="ＭＳ Ｐゴシック" charset="-128"/>
              </a:rPr>
              <a:t>Valentina is an ATM technician.  She services ATMs as part of preventative maintenance, applies hardware and software updates and for performs emergency repairs. For maintenance and updates she will follow a standard protocol.  For repairs, she needs access to a diagnostic interface.  Valentina is highly technical and knows how to replace standardized parts.</a:t>
            </a:r>
          </a:p>
          <a:p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530157"/>
            <a:ext cx="8197109" cy="49000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Start by writing a user story</a:t>
            </a:r>
          </a:p>
        </p:txBody>
      </p:sp>
    </p:spTree>
    <p:extLst>
      <p:ext uri="{BB962C8B-B14F-4D97-AF65-F5344CB8AC3E}">
        <p14:creationId xmlns:p14="http://schemas.microsoft.com/office/powerpoint/2010/main" val="4518811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 b="0">
                <a:highlight>
                  <a:srgbClr val="FFFF00"/>
                </a:highlight>
                <a:ea typeface="ＭＳ Ｐゴシック" charset="-128"/>
              </a:rPr>
              <a:t>Valentina is an ATM technician.  </a:t>
            </a:r>
            <a:r>
              <a:rPr lang="en-US" altLang="en-US" b="0">
                <a:highlight>
                  <a:srgbClr val="00FF00"/>
                </a:highlight>
                <a:ea typeface="ＭＳ Ｐゴシック" charset="-128"/>
              </a:rPr>
              <a:t>She services ATMs as part of preventative maintenance, applies hardware and software updates and for performs emergency repairs. </a:t>
            </a:r>
            <a:r>
              <a:rPr lang="en-US" altLang="en-US" b="0">
                <a:highlight>
                  <a:srgbClr val="00FFFF"/>
                </a:highlight>
                <a:ea typeface="ＭＳ Ｐゴシック" charset="-128"/>
              </a:rPr>
              <a:t>For maintenance and updates she will follow a standard protocol.  For repairs, she needs access to a diagnostic interface. </a:t>
            </a:r>
            <a:r>
              <a:rPr lang="en-US" altLang="en-US" b="0">
                <a:highlight>
                  <a:srgbClr val="FF00FF"/>
                </a:highlight>
                <a:ea typeface="ＭＳ Ｐゴシック" charset="-128"/>
              </a:rPr>
              <a:t> Valentina is highly technical and knows how to replace standardized parts.</a:t>
            </a:r>
          </a:p>
          <a:p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530157"/>
            <a:ext cx="8197109" cy="49000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Start by writing a user story</a:t>
            </a:r>
          </a:p>
        </p:txBody>
      </p:sp>
    </p:spTree>
    <p:extLst>
      <p:ext uri="{BB962C8B-B14F-4D97-AF65-F5344CB8AC3E}">
        <p14:creationId xmlns:p14="http://schemas.microsoft.com/office/powerpoint/2010/main" val="30104989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xfrm>
            <a:off x="447923" y="1305217"/>
            <a:ext cx="8197114" cy="315527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>
                <a:ea typeface="ＭＳ Ｐゴシック" charset="-128"/>
              </a:rPr>
              <a:t>Other user stories?</a:t>
            </a:r>
          </a:p>
          <a:p>
            <a:endParaRPr lang="en-US" altLang="en-US" sz="1200" b="0">
              <a:ea typeface="ＭＳ Ｐゴシック" charset="-128"/>
            </a:endParaRPr>
          </a:p>
          <a:p>
            <a:r>
              <a:rPr lang="en-US" altLang="en-US" b="0">
                <a:ea typeface="ＭＳ Ｐゴシック" charset="-128"/>
              </a:rPr>
              <a:t>You may have several different kinds of “users”</a:t>
            </a:r>
          </a:p>
          <a:p>
            <a:r>
              <a:rPr lang="en-US" altLang="en-US" b="0">
                <a:ea typeface="ＭＳ Ｐゴシック" charset="-128"/>
              </a:rPr>
              <a:t>There may be a “technician”</a:t>
            </a:r>
          </a:p>
          <a:p>
            <a:pPr lvl="1"/>
            <a:r>
              <a:rPr lang="en-US" altLang="en-US" b="0">
                <a:ea typeface="ＭＳ Ｐゴシック" charset="-128"/>
              </a:rPr>
              <a:t>Train a machine learning model to be used by the system, manage external data sources</a:t>
            </a:r>
          </a:p>
          <a:p>
            <a:r>
              <a:rPr lang="en-US" altLang="en-US" b="0">
                <a:ea typeface="ＭＳ Ｐゴシック" charset="-128"/>
              </a:rPr>
              <a:t>There may be a “systems administrator”</a:t>
            </a:r>
          </a:p>
          <a:p>
            <a:pPr lvl="1"/>
            <a:r>
              <a:rPr lang="en-US" altLang="en-US" b="0">
                <a:ea typeface="ＭＳ Ｐゴシック" charset="-128"/>
              </a:rPr>
              <a:t>Creates user accounts, sends maintenance announcements</a:t>
            </a:r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539885"/>
            <a:ext cx="8197109" cy="480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Start by writing a user story</a:t>
            </a:r>
          </a:p>
        </p:txBody>
      </p:sp>
    </p:spTree>
    <p:extLst>
      <p:ext uri="{BB962C8B-B14F-4D97-AF65-F5344CB8AC3E}">
        <p14:creationId xmlns:p14="http://schemas.microsoft.com/office/powerpoint/2010/main" val="1089113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xfrm>
            <a:off x="447923" y="1305217"/>
            <a:ext cx="8197114" cy="29768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>
                <a:ea typeface="ＭＳ Ｐゴシック" charset="-128"/>
              </a:rPr>
              <a:t>Other user stories?</a:t>
            </a:r>
          </a:p>
          <a:p>
            <a:endParaRPr lang="en-US" altLang="en-US" b="0">
              <a:ea typeface="ＭＳ Ｐゴシック" charset="-128"/>
            </a:endParaRPr>
          </a:p>
          <a:p>
            <a:r>
              <a:rPr lang="en-US" altLang="en-US" b="0">
                <a:ea typeface="ＭＳ Ｐゴシック" charset="-128"/>
              </a:rPr>
              <a:t>Thieves, scammers, safe crackers, </a:t>
            </a:r>
            <a:r>
              <a:rPr lang="en-US" b="0"/>
              <a:t>ne'er-do-wells</a:t>
            </a:r>
          </a:p>
          <a:p>
            <a:pPr lvl="1"/>
            <a:r>
              <a:rPr lang="en-US" altLang="en-US" b="0">
                <a:ea typeface="ＭＳ Ｐゴシック" charset="-128"/>
              </a:rPr>
              <a:t>How do you design “against” these types of “users?”</a:t>
            </a:r>
          </a:p>
          <a:p>
            <a:endParaRPr lang="en-US" altLang="en-US" b="0">
              <a:ea typeface="ＭＳ Ｐゴシック" charset="-128"/>
            </a:endParaRPr>
          </a:p>
          <a:p>
            <a:endParaRPr lang="en-US" altLang="en-US" b="0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539885"/>
            <a:ext cx="8197109" cy="480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Start by writing a user story</a:t>
            </a:r>
          </a:p>
        </p:txBody>
      </p:sp>
    </p:spTree>
    <p:extLst>
      <p:ext uri="{BB962C8B-B14F-4D97-AF65-F5344CB8AC3E}">
        <p14:creationId xmlns:p14="http://schemas.microsoft.com/office/powerpoint/2010/main" val="57585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4"/>
          <p:cNvSpPr>
            <a:spLocks noGrp="1"/>
          </p:cNvSpPr>
          <p:nvPr>
            <p:ph type="title"/>
          </p:nvPr>
        </p:nvSpPr>
        <p:spPr bwMode="auto">
          <a:xfrm>
            <a:off x="1314450" y="800100"/>
            <a:ext cx="6515100" cy="1543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7200">
                <a:latin typeface="Encode Sans Black" panose="020B0604020202020204" charset="0"/>
                <a:ea typeface="ＭＳ Ｐゴシック" charset="-128"/>
              </a:rPr>
              <a:t>Use Cases</a:t>
            </a:r>
            <a:br>
              <a:rPr lang="en-US" altLang="en-US" sz="5600">
                <a:latin typeface="Encode Sans Black" panose="020B0604020202020204" charset="0"/>
                <a:ea typeface="ＭＳ Ｐゴシック" charset="-128"/>
              </a:rPr>
            </a:br>
            <a:endParaRPr lang="en-US" altLang="en-US" sz="5600">
              <a:latin typeface="Encode Sans Black" panose="020B0604020202020204" charset="0"/>
              <a:ea typeface="ＭＳ Ｐゴシック" charset="-128"/>
            </a:endParaRPr>
          </a:p>
        </p:txBody>
      </p:sp>
      <p:sp>
        <p:nvSpPr>
          <p:cNvPr id="22530" name="Footer Placeholder 3"/>
          <p:cNvSpPr>
            <a:spLocks noGrp="1"/>
          </p:cNvSpPr>
          <p:nvPr>
            <p:ph type="ftr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557213" indent="-214313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857250" indent="-1714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200150" indent="-1714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1543050" indent="-1714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18859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2288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25717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29146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endParaRPr lang="en-US" altLang="en-US">
              <a:solidFill>
                <a:srgbClr val="898989"/>
              </a:solidFill>
              <a:latin typeface="Calibri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177EB5-015B-B679-E86C-77F07BF105AC}"/>
              </a:ext>
            </a:extLst>
          </p:cNvPr>
          <p:cNvSpPr txBox="1"/>
          <p:nvPr/>
        </p:nvSpPr>
        <p:spPr>
          <a:xfrm>
            <a:off x="1243360" y="2930447"/>
            <a:ext cx="79006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4800">
                <a:latin typeface="Encode Sans Black" panose="020B0604020202020204" charset="0"/>
                <a:ea typeface="ＭＳ Ｐゴシック" charset="-128"/>
              </a:rPr>
              <a:t>Functional Design</a:t>
            </a:r>
            <a:endParaRPr lang="en-US" sz="4800">
              <a:latin typeface="Encode Sans Black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605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 bwMode="auto">
          <a:xfrm>
            <a:off x="447922" y="569068"/>
            <a:ext cx="8197109" cy="45109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Running Example: Design of ATM</a:t>
            </a:r>
          </a:p>
        </p:txBody>
      </p:sp>
      <p:pic>
        <p:nvPicPr>
          <p:cNvPr id="27651" name="Picture 4" descr="Automatic teller machine on a brick wall that has a keypad, a display, a card reader, a cash dispenser, and an envelope reader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038" y="1162456"/>
            <a:ext cx="3011436" cy="3219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88227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 b="0">
                <a:ea typeface="ＭＳ Ｐゴシック" charset="-128"/>
              </a:rPr>
              <a:t>Ram is a bank customer.  Ram wants to check his balance, deposit money. He rarely uses cash.  Ram wants a safe and secure interface for interacting with the ATM.  Ram’s job does not involve technical skills and he values a simple user interface.</a:t>
            </a: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8673" name="Title 4"/>
          <p:cNvSpPr>
            <a:spLocks noGrp="1"/>
          </p:cNvSpPr>
          <p:nvPr>
            <p:ph type="title"/>
          </p:nvPr>
        </p:nvSpPr>
        <p:spPr bwMode="auto">
          <a:xfrm>
            <a:off x="447922" y="535259"/>
            <a:ext cx="8480488" cy="48490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How to find use cases?  In the user stories!</a:t>
            </a:r>
          </a:p>
        </p:txBody>
      </p:sp>
    </p:spTree>
    <p:extLst>
      <p:ext uri="{BB962C8B-B14F-4D97-AF65-F5344CB8AC3E}">
        <p14:creationId xmlns:p14="http://schemas.microsoft.com/office/powerpoint/2010/main" val="357059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 b="0">
                <a:ea typeface="ＭＳ Ｐゴシック" charset="-128"/>
              </a:rPr>
              <a:t>Ram is a bank customer.  </a:t>
            </a:r>
            <a:r>
              <a:rPr lang="en-US" altLang="en-US" b="0">
                <a:highlight>
                  <a:srgbClr val="00FF00"/>
                </a:highlight>
                <a:ea typeface="ＭＳ Ｐゴシック" charset="-128"/>
              </a:rPr>
              <a:t>Ram wants to check his balance, deposit money. </a:t>
            </a:r>
            <a:r>
              <a:rPr lang="en-US" altLang="en-US" b="0">
                <a:ea typeface="ＭＳ Ｐゴシック" charset="-128"/>
              </a:rPr>
              <a:t>He rarely uses cash.  Ram wants a safe and secure interface for interacting with the ATM.  Ram’s job does not involve technical skills and he values a simple user interface.</a:t>
            </a: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8673" name="Title 4"/>
          <p:cNvSpPr>
            <a:spLocks noGrp="1"/>
          </p:cNvSpPr>
          <p:nvPr>
            <p:ph type="title"/>
          </p:nvPr>
        </p:nvSpPr>
        <p:spPr bwMode="auto">
          <a:xfrm>
            <a:off x="447922" y="535259"/>
            <a:ext cx="8480488" cy="48490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How to find use cases?  In the user stories!</a:t>
            </a:r>
          </a:p>
        </p:txBody>
      </p:sp>
    </p:spTree>
    <p:extLst>
      <p:ext uri="{BB962C8B-B14F-4D97-AF65-F5344CB8AC3E}">
        <p14:creationId xmlns:p14="http://schemas.microsoft.com/office/powerpoint/2010/main" val="26416067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 b="0">
                <a:ea typeface="ＭＳ Ｐゴシック" charset="-128"/>
              </a:rPr>
              <a:t>Ram is a bank customer.  </a:t>
            </a:r>
            <a:r>
              <a:rPr lang="en-US" altLang="en-US" b="0">
                <a:highlight>
                  <a:srgbClr val="00FF00"/>
                </a:highlight>
                <a:ea typeface="ＭＳ Ｐゴシック" charset="-128"/>
              </a:rPr>
              <a:t>Ram wants to check his balance, deposit money. </a:t>
            </a:r>
            <a:r>
              <a:rPr lang="en-US" altLang="en-US" b="0">
                <a:ea typeface="ＭＳ Ｐゴシック" charset="-128"/>
              </a:rPr>
              <a:t>He rarely uses cash.  Ram wants a safe and secure interface for interacting with the ATM.  Ram’s job does not involve technical skills and he values a simple user interface.</a:t>
            </a: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8673" name="Title 4"/>
          <p:cNvSpPr>
            <a:spLocks noGrp="1"/>
          </p:cNvSpPr>
          <p:nvPr>
            <p:ph type="title"/>
          </p:nvPr>
        </p:nvSpPr>
        <p:spPr bwMode="auto">
          <a:xfrm>
            <a:off x="447922" y="535259"/>
            <a:ext cx="8480488" cy="48490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How to find use cases?  In the user stories!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AEB857-6268-EDAD-230B-9503D076D8C4}"/>
              </a:ext>
            </a:extLst>
          </p:cNvPr>
          <p:cNvSpPr txBox="1"/>
          <p:nvPr/>
        </p:nvSpPr>
        <p:spPr>
          <a:xfrm>
            <a:off x="498963" y="3395989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>
                <a:ea typeface="ＭＳ Ｐゴシック" charset="-128"/>
              </a:rPr>
              <a:t>Check balances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>
                <a:ea typeface="ＭＳ Ｐゴシック" charset="-128"/>
              </a:rPr>
              <a:t>Deposit </a:t>
            </a:r>
            <a:r>
              <a:rPr lang="en-US" altLang="en-US" sz="2400">
                <a:solidFill>
                  <a:srgbClr val="C00000"/>
                </a:solidFill>
                <a:ea typeface="ＭＳ Ｐゴシック" charset="-128"/>
              </a:rPr>
              <a:t>checks</a:t>
            </a:r>
          </a:p>
        </p:txBody>
      </p:sp>
    </p:spTree>
    <p:extLst>
      <p:ext uri="{BB962C8B-B14F-4D97-AF65-F5344CB8AC3E}">
        <p14:creationId xmlns:p14="http://schemas.microsoft.com/office/powerpoint/2010/main" val="4152665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4"/>
          <p:cNvSpPr>
            <a:spLocks noGrp="1"/>
          </p:cNvSpPr>
          <p:nvPr>
            <p:ph type="title"/>
          </p:nvPr>
        </p:nvSpPr>
        <p:spPr bwMode="auto">
          <a:xfrm>
            <a:off x="1314450" y="1543050"/>
            <a:ext cx="6172200" cy="800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en-US" sz="7200">
                <a:latin typeface="Encode Sans Black" panose="020B0604020202020204" charset="0"/>
                <a:ea typeface="ＭＳ Ｐゴシック" charset="-128"/>
              </a:rPr>
              <a:t>Why design?</a:t>
            </a:r>
            <a:br>
              <a:rPr lang="en-US" altLang="en-US" sz="7200">
                <a:ea typeface="ＭＳ Ｐゴシック" charset="-128"/>
              </a:rPr>
            </a:br>
            <a:br>
              <a:rPr lang="en-US" altLang="en-US" sz="1800">
                <a:ea typeface="ＭＳ Ｐゴシック" charset="-128"/>
              </a:rPr>
            </a:br>
            <a:r>
              <a:rPr lang="en-US" altLang="en-US" sz="1800" b="0">
                <a:ea typeface="ＭＳ Ｐゴシック" charset="-128"/>
              </a:rPr>
              <a:t>“I have an idea and I’m ready to code now!”</a:t>
            </a:r>
          </a:p>
        </p:txBody>
      </p:sp>
      <p:sp>
        <p:nvSpPr>
          <p:cNvPr id="22530" name="Footer Placeholder 3"/>
          <p:cNvSpPr>
            <a:spLocks noGrp="1"/>
          </p:cNvSpPr>
          <p:nvPr>
            <p:ph type="ftr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557213" indent="-214313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857250" indent="-1714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200150" indent="-1714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1543050" indent="-1714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18859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2288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25717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29146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endParaRPr lang="en-US" altLang="en-US">
              <a:solidFill>
                <a:srgbClr val="898989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8083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 b="0">
                <a:ea typeface="ＭＳ Ｐゴシック" charset="-128"/>
              </a:rPr>
              <a:t>Ram is a bank customer.  </a:t>
            </a:r>
            <a:r>
              <a:rPr lang="en-US" altLang="en-US" b="0">
                <a:highlight>
                  <a:srgbClr val="00FF00"/>
                </a:highlight>
                <a:ea typeface="ＭＳ Ｐゴシック" charset="-128"/>
              </a:rPr>
              <a:t>Ram wants to check his balance, deposit money.</a:t>
            </a:r>
            <a:r>
              <a:rPr lang="en-US" altLang="en-US" b="0">
                <a:ea typeface="ＭＳ Ｐゴシック" charset="-128"/>
              </a:rPr>
              <a:t> </a:t>
            </a:r>
            <a:r>
              <a:rPr lang="en-US" altLang="en-US" b="0">
                <a:solidFill>
                  <a:srgbClr val="C00000"/>
                </a:solidFill>
                <a:ea typeface="ＭＳ Ｐゴシック" charset="-128"/>
              </a:rPr>
              <a:t>He rarely uses cash.  </a:t>
            </a:r>
            <a:r>
              <a:rPr lang="en-US" altLang="en-US" b="0">
                <a:ea typeface="ＭＳ Ｐゴシック" charset="-128"/>
              </a:rPr>
              <a:t>Ram wants a safe and secure interface for interacting with the ATM.  Ram’s job does not involve technical skills and he values a simple user interface.</a:t>
            </a: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8673" name="Title 4"/>
          <p:cNvSpPr>
            <a:spLocks noGrp="1"/>
          </p:cNvSpPr>
          <p:nvPr>
            <p:ph type="title"/>
          </p:nvPr>
        </p:nvSpPr>
        <p:spPr bwMode="auto">
          <a:xfrm>
            <a:off x="447922" y="535259"/>
            <a:ext cx="8480488" cy="48490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How to find use cases?  In the user stories!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AEB857-6268-EDAD-230B-9503D076D8C4}"/>
              </a:ext>
            </a:extLst>
          </p:cNvPr>
          <p:cNvSpPr txBox="1"/>
          <p:nvPr/>
        </p:nvSpPr>
        <p:spPr>
          <a:xfrm>
            <a:off x="498963" y="3395989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>
                <a:ea typeface="ＭＳ Ｐゴシック" charset="-128"/>
              </a:rPr>
              <a:t>Check balances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>
                <a:ea typeface="ＭＳ Ｐゴシック" charset="-128"/>
              </a:rPr>
              <a:t>Deposit </a:t>
            </a:r>
            <a:r>
              <a:rPr lang="en-US" altLang="en-US" sz="2400">
                <a:solidFill>
                  <a:srgbClr val="C00000"/>
                </a:solidFill>
                <a:ea typeface="ＭＳ Ｐゴシック" charset="-128"/>
              </a:rPr>
              <a:t>checks</a:t>
            </a:r>
          </a:p>
        </p:txBody>
      </p:sp>
    </p:spTree>
    <p:extLst>
      <p:ext uri="{BB962C8B-B14F-4D97-AF65-F5344CB8AC3E}">
        <p14:creationId xmlns:p14="http://schemas.microsoft.com/office/powerpoint/2010/main" val="31015194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type="body" idx="1"/>
          </p:nvPr>
        </p:nvSpPr>
        <p:spPr bwMode="auto">
          <a:xfrm>
            <a:off x="447923" y="1305218"/>
            <a:ext cx="8435882" cy="282816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>
                <a:ea typeface="ＭＳ Ｐゴシック" charset="-128"/>
              </a:rPr>
              <a:t>Check balances</a:t>
            </a:r>
          </a:p>
          <a:p>
            <a:r>
              <a:rPr lang="en-US" altLang="en-US" b="0">
                <a:ea typeface="ＭＳ Ｐゴシック" charset="-128"/>
              </a:rPr>
              <a:t>Deposit checks</a:t>
            </a:r>
          </a:p>
          <a:p>
            <a:r>
              <a:rPr lang="en-US" altLang="en-US" b="0">
                <a:ea typeface="ＭＳ Ｐゴシック" charset="-128"/>
              </a:rPr>
              <a:t>Get cash</a:t>
            </a:r>
          </a:p>
          <a:p>
            <a:endParaRPr lang="en-US" altLang="en-US">
              <a:ea typeface="ＭＳ Ｐゴシック" charset="-128"/>
            </a:endParaRPr>
          </a:p>
          <a:p>
            <a:r>
              <a:rPr lang="en-US" altLang="en-US">
                <a:ea typeface="ＭＳ Ｐゴシック" charset="-128"/>
              </a:rPr>
              <a:t>These are examples of </a:t>
            </a:r>
            <a:r>
              <a:rPr lang="en-US" altLang="en-US" b="1" i="1">
                <a:ea typeface="ＭＳ Ｐゴシック" charset="-128"/>
              </a:rPr>
              <a:t>Use Cases</a:t>
            </a:r>
            <a:r>
              <a:rPr lang="en-US" altLang="en-US">
                <a:ea typeface="ＭＳ Ｐゴシック" charset="-128"/>
              </a:rPr>
              <a:t>.</a:t>
            </a:r>
          </a:p>
          <a:p>
            <a:r>
              <a:rPr lang="en-US" altLang="en-US">
                <a:ea typeface="ＭＳ Ｐゴシック" charset="-128"/>
              </a:rPr>
              <a:t>They describe the functional potential of software.</a:t>
            </a:r>
          </a:p>
        </p:txBody>
      </p:sp>
      <p:sp>
        <p:nvSpPr>
          <p:cNvPr id="28673" name="Title 4"/>
          <p:cNvSpPr>
            <a:spLocks noGrp="1"/>
          </p:cNvSpPr>
          <p:nvPr>
            <p:ph type="title"/>
          </p:nvPr>
        </p:nvSpPr>
        <p:spPr bwMode="auto">
          <a:xfrm>
            <a:off x="447922" y="512956"/>
            <a:ext cx="8197109" cy="50720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What do we do with ATMs?</a:t>
            </a:r>
          </a:p>
        </p:txBody>
      </p:sp>
      <p:pic>
        <p:nvPicPr>
          <p:cNvPr id="28676" name="Picture 6" descr="Automatic teller machine on a brick wall that has a keypad, a display, a card reader, a cash dispenser, and an envelope reader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549" y="279798"/>
            <a:ext cx="1628527" cy="1739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ight Brace 2">
            <a:extLst>
              <a:ext uri="{FF2B5EF4-FFF2-40B4-BE49-F238E27FC236}">
                <a16:creationId xmlns:a16="http://schemas.microsoft.com/office/drawing/2014/main" id="{D494249C-CE4E-3D41-3276-7EDC7279D893}"/>
              </a:ext>
            </a:extLst>
          </p:cNvPr>
          <p:cNvSpPr/>
          <p:nvPr/>
        </p:nvSpPr>
        <p:spPr>
          <a:xfrm>
            <a:off x="3419707" y="1442224"/>
            <a:ext cx="133815" cy="706244"/>
          </a:xfrm>
          <a:prstGeom prst="righ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881D88-4429-472A-D121-934F08120555}"/>
              </a:ext>
            </a:extLst>
          </p:cNvPr>
          <p:cNvSpPr txBox="1"/>
          <p:nvPr/>
        </p:nvSpPr>
        <p:spPr>
          <a:xfrm>
            <a:off x="3635297" y="1618674"/>
            <a:ext cx="14189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Ram and Asma</a:t>
            </a:r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6601DB3B-E5F8-8608-F6C9-B5273FC8BFF5}"/>
              </a:ext>
            </a:extLst>
          </p:cNvPr>
          <p:cNvSpPr/>
          <p:nvPr/>
        </p:nvSpPr>
        <p:spPr>
          <a:xfrm>
            <a:off x="3419707" y="2209349"/>
            <a:ext cx="133815" cy="362401"/>
          </a:xfrm>
          <a:prstGeom prst="righ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8A4F71-B36D-F886-3951-E37793F1B5DD}"/>
              </a:ext>
            </a:extLst>
          </p:cNvPr>
          <p:cNvSpPr txBox="1"/>
          <p:nvPr/>
        </p:nvSpPr>
        <p:spPr>
          <a:xfrm>
            <a:off x="3642619" y="2234776"/>
            <a:ext cx="6431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Asma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ontent Placeholder 4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>
                <a:ea typeface="ＭＳ Ｐゴシック" charset="-128"/>
              </a:rPr>
              <a:t>What are the inputs and what are the outputs?</a:t>
            </a:r>
          </a:p>
          <a:p>
            <a:endParaRPr lang="en-US" altLang="en-US" b="0">
              <a:ea typeface="ＭＳ Ｐゴシック" charset="-128"/>
            </a:endParaRPr>
          </a:p>
          <a:p>
            <a:r>
              <a:rPr lang="en-US" altLang="en-US">
                <a:ea typeface="ＭＳ Ｐゴシック" charset="-128"/>
              </a:rPr>
              <a:t>Adding two numbers</a:t>
            </a:r>
          </a:p>
          <a:p>
            <a:pPr lvl="1"/>
            <a:r>
              <a:rPr lang="en-US" altLang="en-US">
                <a:ea typeface="ＭＳ Ｐゴシック" charset="-128"/>
              </a:rPr>
              <a:t>Take a minute to think about this use case</a:t>
            </a:r>
          </a:p>
          <a:p>
            <a:pPr lvl="1"/>
            <a:r>
              <a:rPr lang="en-US" altLang="en-US" b="0">
                <a:ea typeface="ＭＳ Ｐゴシック" charset="-128"/>
              </a:rPr>
              <a:t>What are the input(s)?</a:t>
            </a:r>
          </a:p>
          <a:p>
            <a:pPr lvl="1"/>
            <a:r>
              <a:rPr lang="en-US" altLang="en-US" b="0">
                <a:ea typeface="ＭＳ Ｐゴシック" charset="-128"/>
              </a:rPr>
              <a:t>What are the output(s)?</a:t>
            </a:r>
          </a:p>
          <a:p>
            <a:pPr lvl="1"/>
            <a:r>
              <a:rPr lang="en-US" altLang="en-US" b="0">
                <a:solidFill>
                  <a:schemeClr val="tx2">
                    <a:lumMod val="50000"/>
                  </a:schemeClr>
                </a:solidFill>
                <a:ea typeface="ＭＳ Ｐゴシック" charset="-128"/>
              </a:rPr>
              <a:t>How does the use case transform input to output?</a:t>
            </a:r>
          </a:p>
        </p:txBody>
      </p:sp>
      <p:sp>
        <p:nvSpPr>
          <p:cNvPr id="29697" name="Title 1"/>
          <p:cNvSpPr>
            <a:spLocks noGrp="1"/>
          </p:cNvSpPr>
          <p:nvPr>
            <p:ph type="title"/>
          </p:nvPr>
        </p:nvSpPr>
        <p:spPr bwMode="auto">
          <a:xfrm>
            <a:off x="447922" y="542693"/>
            <a:ext cx="8197109" cy="47746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Describing a Use Case (one way)</a:t>
            </a:r>
          </a:p>
        </p:txBody>
      </p:sp>
    </p:spTree>
    <p:extLst>
      <p:ext uri="{BB962C8B-B14F-4D97-AF65-F5344CB8AC3E}">
        <p14:creationId xmlns:p14="http://schemas.microsoft.com/office/powerpoint/2010/main" val="163951506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ontent Placeholder 4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>
                <a:ea typeface="ＭＳ Ｐゴシック" charset="-128"/>
              </a:rPr>
              <a:t>What are the inputs and what are the outputs?</a:t>
            </a:r>
          </a:p>
          <a:p>
            <a:endParaRPr lang="en-US" altLang="en-US" b="0">
              <a:ea typeface="ＭＳ Ｐゴシック" charset="-128"/>
            </a:endParaRPr>
          </a:p>
          <a:p>
            <a:r>
              <a:rPr lang="en-US" altLang="en-US">
                <a:ea typeface="ＭＳ Ｐゴシック" charset="-128"/>
              </a:rPr>
              <a:t>Adding two numbers</a:t>
            </a:r>
          </a:p>
          <a:p>
            <a:pPr lvl="1"/>
            <a:r>
              <a:rPr lang="en-US" altLang="en-US">
                <a:ea typeface="ＭＳ Ｐゴシック" charset="-128"/>
              </a:rPr>
              <a:t>Inputs: two numbers</a:t>
            </a:r>
          </a:p>
          <a:p>
            <a:pPr lvl="1"/>
            <a:r>
              <a:rPr lang="en-US" altLang="en-US">
                <a:ea typeface="ＭＳ Ｐゴシック" charset="-128"/>
              </a:rPr>
              <a:t>Outputs: one number, the sum of the two inputs</a:t>
            </a:r>
          </a:p>
          <a:p>
            <a:pPr lvl="1"/>
            <a:endParaRPr lang="en-US" altLang="en-US">
              <a:ea typeface="ＭＳ Ｐゴシック" charset="-128"/>
            </a:endParaRPr>
          </a:p>
          <a:p>
            <a:pPr lvl="1"/>
            <a:r>
              <a:rPr lang="en-US" altLang="en-US" b="0">
                <a:ea typeface="ＭＳ Ｐゴシック" charset="-128"/>
              </a:rPr>
              <a:t>Can we add more detail? What kind of numbers? Positive </a:t>
            </a:r>
            <a:r>
              <a:rPr lang="en-US" altLang="en-US">
                <a:ea typeface="ＭＳ Ｐゴシック" charset="-128"/>
              </a:rPr>
              <a:t>and </a:t>
            </a:r>
            <a:r>
              <a:rPr lang="en-US" altLang="en-US" b="0">
                <a:ea typeface="ＭＳ Ｐゴシック" charset="-128"/>
              </a:rPr>
              <a:t>negative?</a:t>
            </a:r>
          </a:p>
        </p:txBody>
      </p:sp>
      <p:sp>
        <p:nvSpPr>
          <p:cNvPr id="29697" name="Title 1"/>
          <p:cNvSpPr>
            <a:spLocks noGrp="1"/>
          </p:cNvSpPr>
          <p:nvPr>
            <p:ph type="title"/>
          </p:nvPr>
        </p:nvSpPr>
        <p:spPr bwMode="auto">
          <a:xfrm>
            <a:off x="447922" y="542693"/>
            <a:ext cx="8197109" cy="47746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Describing a Use Case (one way)</a:t>
            </a:r>
          </a:p>
        </p:txBody>
      </p:sp>
    </p:spTree>
    <p:extLst>
      <p:ext uri="{BB962C8B-B14F-4D97-AF65-F5344CB8AC3E}">
        <p14:creationId xmlns:p14="http://schemas.microsoft.com/office/powerpoint/2010/main" val="2861749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ontent Placeholder 4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>
                <a:ea typeface="ＭＳ Ｐゴシック" charset="-128"/>
              </a:rPr>
              <a:t>What are the inputs and what are the outputs?</a:t>
            </a:r>
          </a:p>
          <a:p>
            <a:endParaRPr lang="en-US" altLang="en-US" b="0">
              <a:ea typeface="ＭＳ Ｐゴシック" charset="-128"/>
            </a:endParaRPr>
          </a:p>
          <a:p>
            <a:r>
              <a:rPr lang="en-US" altLang="en-US">
                <a:ea typeface="ＭＳ Ｐゴシック" charset="-128"/>
              </a:rPr>
              <a:t>Check balance</a:t>
            </a:r>
          </a:p>
          <a:p>
            <a:pPr lvl="1"/>
            <a:r>
              <a:rPr lang="en-US" altLang="en-US">
                <a:ea typeface="ＭＳ Ｐゴシック" charset="-128"/>
              </a:rPr>
              <a:t>Take a minute to think about this use case</a:t>
            </a:r>
          </a:p>
          <a:p>
            <a:pPr lvl="1"/>
            <a:r>
              <a:rPr lang="en-US" altLang="en-US" b="0">
                <a:ea typeface="ＭＳ Ｐゴシック" charset="-128"/>
              </a:rPr>
              <a:t>What are the input(s)?</a:t>
            </a:r>
          </a:p>
          <a:p>
            <a:pPr lvl="1"/>
            <a:r>
              <a:rPr lang="en-US" altLang="en-US" b="0">
                <a:ea typeface="ＭＳ Ｐゴシック" charset="-128"/>
              </a:rPr>
              <a:t>What are the output(s)?</a:t>
            </a:r>
          </a:p>
          <a:p>
            <a:pPr lvl="1"/>
            <a:r>
              <a:rPr lang="en-US" altLang="en-US" b="0">
                <a:solidFill>
                  <a:schemeClr val="tx2">
                    <a:lumMod val="50000"/>
                  </a:schemeClr>
                </a:solidFill>
                <a:ea typeface="ＭＳ Ｐゴシック" charset="-128"/>
              </a:rPr>
              <a:t>How does the use case transform input to output?</a:t>
            </a:r>
          </a:p>
        </p:txBody>
      </p:sp>
      <p:sp>
        <p:nvSpPr>
          <p:cNvPr id="29697" name="Title 1"/>
          <p:cNvSpPr>
            <a:spLocks noGrp="1"/>
          </p:cNvSpPr>
          <p:nvPr>
            <p:ph type="title"/>
          </p:nvPr>
        </p:nvSpPr>
        <p:spPr bwMode="auto">
          <a:xfrm>
            <a:off x="447922" y="542693"/>
            <a:ext cx="8197109" cy="47746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Describing a Use Case (Check Balance)</a:t>
            </a:r>
          </a:p>
        </p:txBody>
      </p:sp>
    </p:spTree>
    <p:extLst>
      <p:ext uri="{BB962C8B-B14F-4D97-AF65-F5344CB8AC3E}">
        <p14:creationId xmlns:p14="http://schemas.microsoft.com/office/powerpoint/2010/main" val="41275003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ontent Placeholder 4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>
                <a:ea typeface="ＭＳ Ｐゴシック" charset="-128"/>
              </a:rPr>
              <a:t>What are the inputs and what are the outputs?</a:t>
            </a:r>
          </a:p>
          <a:p>
            <a:endParaRPr lang="en-US" altLang="en-US" b="0">
              <a:ea typeface="ＭＳ Ｐゴシック" charset="-128"/>
            </a:endParaRPr>
          </a:p>
          <a:p>
            <a:r>
              <a:rPr lang="en-US" altLang="en-US">
                <a:ea typeface="ＭＳ Ｐゴシック" charset="-128"/>
              </a:rPr>
              <a:t>Check balance</a:t>
            </a:r>
          </a:p>
          <a:p>
            <a:pPr lvl="1"/>
            <a:r>
              <a:rPr lang="en-US" altLang="en-US">
                <a:ea typeface="ＭＳ Ｐゴシック" charset="-128"/>
              </a:rPr>
              <a:t>Input: </a:t>
            </a:r>
            <a:r>
              <a:rPr lang="en-US" altLang="en-US" b="0">
                <a:ea typeface="ＭＳ Ｐゴシック" charset="-128"/>
              </a:rPr>
              <a:t>User selects an account</a:t>
            </a:r>
          </a:p>
          <a:p>
            <a:pPr lvl="1"/>
            <a:r>
              <a:rPr lang="en-US" altLang="en-US">
                <a:ea typeface="ＭＳ Ｐゴシック" charset="-128"/>
              </a:rPr>
              <a:t>Output: </a:t>
            </a:r>
            <a:r>
              <a:rPr lang="en-US" altLang="en-US" b="0">
                <a:ea typeface="ＭＳ Ｐゴシック" charset="-128"/>
              </a:rPr>
              <a:t>ATM displays the current account balance</a:t>
            </a:r>
          </a:p>
          <a:p>
            <a:pPr lvl="1"/>
            <a:r>
              <a:rPr lang="en-US" altLang="en-US" b="0">
                <a:solidFill>
                  <a:schemeClr val="tx2">
                    <a:lumMod val="50000"/>
                  </a:schemeClr>
                </a:solidFill>
                <a:ea typeface="ＭＳ Ｐゴシック" charset="-128"/>
              </a:rPr>
              <a:t>The account information is looked up in the account database and the current balance is retrieved.</a:t>
            </a:r>
          </a:p>
          <a:p>
            <a:pPr lvl="1"/>
            <a:endParaRPr lang="en-US" altLang="en-US" b="0">
              <a:ea typeface="ＭＳ Ｐゴシック" charset="-128"/>
            </a:endParaRPr>
          </a:p>
        </p:txBody>
      </p:sp>
      <p:sp>
        <p:nvSpPr>
          <p:cNvPr id="29697" name="Title 1"/>
          <p:cNvSpPr>
            <a:spLocks noGrp="1"/>
          </p:cNvSpPr>
          <p:nvPr>
            <p:ph type="title"/>
          </p:nvPr>
        </p:nvSpPr>
        <p:spPr bwMode="auto">
          <a:xfrm>
            <a:off x="447922" y="542693"/>
            <a:ext cx="8197109" cy="47746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Describing a Use Case (Check Balance)</a:t>
            </a:r>
          </a:p>
        </p:txBody>
      </p:sp>
    </p:spTree>
    <p:extLst>
      <p:ext uri="{BB962C8B-B14F-4D97-AF65-F5344CB8AC3E}">
        <p14:creationId xmlns:p14="http://schemas.microsoft.com/office/powerpoint/2010/main" val="41153813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type="body" idx="1"/>
          </p:nvPr>
        </p:nvSpPr>
        <p:spPr bwMode="auto">
          <a:xfrm>
            <a:off x="447923" y="1305218"/>
            <a:ext cx="8435882" cy="282816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>
                <a:ea typeface="ＭＳ Ｐゴシック" charset="-128"/>
              </a:rPr>
              <a:t>Some uses cases are implied</a:t>
            </a:r>
          </a:p>
          <a:p>
            <a:pPr lvl="1"/>
            <a:r>
              <a:rPr lang="en-US" altLang="en-US" b="0">
                <a:ea typeface="ＭＳ Ｐゴシック" charset="-128"/>
              </a:rPr>
              <a:t>Involved without being a primary use case</a:t>
            </a:r>
          </a:p>
          <a:p>
            <a:pPr lvl="1"/>
            <a:r>
              <a:rPr lang="en-US" altLang="en-US" b="0">
                <a:ea typeface="ＭＳ Ｐゴシック" charset="-128"/>
              </a:rPr>
              <a:t>“Easily overlooked”</a:t>
            </a:r>
          </a:p>
          <a:p>
            <a:r>
              <a:rPr lang="en-US" altLang="en-US">
                <a:ea typeface="ＭＳ Ｐゴシック" charset="-128"/>
              </a:rPr>
              <a:t>What might be an implied use case of an ATM?</a:t>
            </a:r>
          </a:p>
        </p:txBody>
      </p:sp>
      <p:sp>
        <p:nvSpPr>
          <p:cNvPr id="28673" name="Title 4"/>
          <p:cNvSpPr>
            <a:spLocks noGrp="1"/>
          </p:cNvSpPr>
          <p:nvPr>
            <p:ph type="title"/>
          </p:nvPr>
        </p:nvSpPr>
        <p:spPr bwMode="auto">
          <a:xfrm>
            <a:off x="447922" y="512956"/>
            <a:ext cx="8197109" cy="50720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Implied use cases are important!</a:t>
            </a:r>
          </a:p>
        </p:txBody>
      </p:sp>
    </p:spTree>
    <p:extLst>
      <p:ext uri="{BB962C8B-B14F-4D97-AF65-F5344CB8AC3E}">
        <p14:creationId xmlns:p14="http://schemas.microsoft.com/office/powerpoint/2010/main" val="3786527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type="body" idx="1"/>
          </p:nvPr>
        </p:nvSpPr>
        <p:spPr bwMode="auto">
          <a:xfrm>
            <a:off x="447923" y="1305218"/>
            <a:ext cx="8435882" cy="282816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>
                <a:ea typeface="ＭＳ Ｐゴシック" charset="-128"/>
              </a:rPr>
              <a:t>Authentication is an implied use case.</a:t>
            </a:r>
          </a:p>
          <a:p>
            <a:endParaRPr lang="en-US" altLang="en-US" b="0">
              <a:ea typeface="ＭＳ Ｐゴシック" charset="-128"/>
            </a:endParaRPr>
          </a:p>
          <a:p>
            <a:r>
              <a:rPr lang="en-US" altLang="en-US">
                <a:ea typeface="ＭＳ Ｐゴシック" charset="-128"/>
              </a:rPr>
              <a:t>Do we need this use case?  </a:t>
            </a:r>
          </a:p>
          <a:p>
            <a:r>
              <a:rPr lang="en-US" altLang="en-US">
                <a:ea typeface="ＭＳ Ｐゴシック" charset="-128"/>
              </a:rPr>
              <a:t>What users is authentication for?</a:t>
            </a:r>
          </a:p>
          <a:p>
            <a:endParaRPr lang="en-US" altLang="en-US">
              <a:ea typeface="ＭＳ Ｐゴシック" charset="-128"/>
            </a:endParaRPr>
          </a:p>
          <a:p>
            <a:r>
              <a:rPr lang="en-US" altLang="en-US">
                <a:ea typeface="ＭＳ Ｐゴシック" charset="-128"/>
              </a:rPr>
              <a:t>Take 2-3 minutes to describe the authentication use case.</a:t>
            </a:r>
          </a:p>
        </p:txBody>
      </p:sp>
      <p:sp>
        <p:nvSpPr>
          <p:cNvPr id="28673" name="Title 4"/>
          <p:cNvSpPr>
            <a:spLocks noGrp="1"/>
          </p:cNvSpPr>
          <p:nvPr>
            <p:ph type="title"/>
          </p:nvPr>
        </p:nvSpPr>
        <p:spPr bwMode="auto">
          <a:xfrm>
            <a:off x="447922" y="512956"/>
            <a:ext cx="8197109" cy="50720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Implied use cases are important!</a:t>
            </a:r>
          </a:p>
        </p:txBody>
      </p:sp>
    </p:spTree>
    <p:extLst>
      <p:ext uri="{BB962C8B-B14F-4D97-AF65-F5344CB8AC3E}">
        <p14:creationId xmlns:p14="http://schemas.microsoft.com/office/powerpoint/2010/main" val="4197646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ontent Placeholder 4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>
                <a:ea typeface="ＭＳ Ｐゴシック" charset="-128"/>
              </a:rPr>
              <a:t>What information the user provides (inputs)</a:t>
            </a:r>
          </a:p>
          <a:p>
            <a:r>
              <a:rPr lang="en-US" altLang="en-US" b="0">
                <a:ea typeface="ＭＳ Ｐゴシック" charset="-128"/>
              </a:rPr>
              <a:t>What responses the system provides (outputs)</a:t>
            </a:r>
          </a:p>
        </p:txBody>
      </p:sp>
      <p:sp>
        <p:nvSpPr>
          <p:cNvPr id="29697" name="Title 1"/>
          <p:cNvSpPr>
            <a:spLocks noGrp="1"/>
          </p:cNvSpPr>
          <p:nvPr>
            <p:ph type="title"/>
          </p:nvPr>
        </p:nvSpPr>
        <p:spPr bwMode="auto">
          <a:xfrm>
            <a:off x="447922" y="542693"/>
            <a:ext cx="8197109" cy="47746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Describing a Use Case (Authentication)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30302" y="2657272"/>
            <a:ext cx="4554452" cy="170816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100" b="1">
                <a:ea typeface="ＭＳ Ｐゴシック" charset="0"/>
                <a:cs typeface="ＭＳ Ｐゴシック" charset="0"/>
              </a:rPr>
              <a:t>User</a:t>
            </a:r>
            <a:r>
              <a:rPr lang="en-US" sz="2100">
                <a:ea typeface="ＭＳ Ｐゴシック" charset="0"/>
                <a:cs typeface="ＭＳ Ｐゴシック" charset="0"/>
              </a:rPr>
              <a:t>: Put ATM card in reader</a:t>
            </a:r>
          </a:p>
          <a:p>
            <a:pPr eaLnBrk="1" hangingPunct="1">
              <a:defRPr/>
            </a:pPr>
            <a:r>
              <a:rPr lang="en-US" sz="2100" b="1">
                <a:ea typeface="ＭＳ Ｐゴシック" charset="0"/>
                <a:cs typeface="ＭＳ Ｐゴシック" charset="0"/>
              </a:rPr>
              <a:t>ATM</a:t>
            </a:r>
            <a:r>
              <a:rPr lang="en-US" sz="2100">
                <a:ea typeface="ＭＳ Ｐゴシック" charset="0"/>
                <a:cs typeface="ＭＳ Ｐゴシック" charset="0"/>
              </a:rPr>
              <a:t>: Display 'Enter PIN'</a:t>
            </a:r>
          </a:p>
          <a:p>
            <a:pPr eaLnBrk="1" hangingPunct="1">
              <a:defRPr/>
            </a:pPr>
            <a:r>
              <a:rPr lang="en-US" sz="2100" b="1">
                <a:ea typeface="ＭＳ Ｐゴシック" charset="0"/>
                <a:cs typeface="ＭＳ Ｐゴシック" charset="0"/>
              </a:rPr>
              <a:t>User</a:t>
            </a:r>
            <a:r>
              <a:rPr lang="en-US" sz="2100">
                <a:ea typeface="ＭＳ Ｐゴシック" charset="0"/>
                <a:cs typeface="ＭＳ Ｐゴシック" charset="0"/>
              </a:rPr>
              <a:t>: Enters PIN on keyboard</a:t>
            </a:r>
          </a:p>
          <a:p>
            <a:pPr eaLnBrk="1" hangingPunct="1">
              <a:defRPr/>
            </a:pPr>
            <a:r>
              <a:rPr lang="en-US" sz="2100" b="1">
                <a:ea typeface="ＭＳ Ｐゴシック" charset="0"/>
                <a:cs typeface="ＭＳ Ｐゴシック" charset="0"/>
              </a:rPr>
              <a:t>ATM</a:t>
            </a:r>
            <a:r>
              <a:rPr lang="en-US" sz="2100">
                <a:ea typeface="ＭＳ Ｐゴシック" charset="0"/>
                <a:cs typeface="ＭＳ Ｐゴシック" charset="0"/>
              </a:rPr>
              <a:t>: [if correct] Show main menu</a:t>
            </a:r>
          </a:p>
          <a:p>
            <a:pPr eaLnBrk="1" hangingPunct="1">
              <a:defRPr/>
            </a:pPr>
            <a:r>
              <a:rPr lang="en-US" sz="2100">
                <a:ea typeface="ＭＳ Ｐゴシック" charset="0"/>
                <a:cs typeface="ＭＳ Ｐゴシック" charset="0"/>
              </a:rPr>
              <a:t>         [if incorrect] Display 'Enter PIN'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551771" y="2175069"/>
            <a:ext cx="37240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2400" b="1">
                <a:latin typeface="Calibri" charset="0"/>
              </a:rPr>
              <a:t>Authenticate User Use Case</a:t>
            </a:r>
            <a:endParaRPr lang="en-US" altLang="en-US" sz="24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F1DE3-5F52-5EFA-2DB2-E2DF75C24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758FB6-A366-FFBD-F833-A44A3A78E58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47923" y="1305217"/>
            <a:ext cx="8197114" cy="308859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 dirty="0">
                <a:ea typeface="ＭＳ Ｐゴシック" charset="-128"/>
              </a:rPr>
              <a:t>When you have 20-30 or even 100 evidence based user personas, you can assign an </a:t>
            </a:r>
            <a:r>
              <a:rPr lang="en-US" altLang="en-US" i="1" dirty="0">
                <a:ea typeface="ＭＳ Ｐゴシック" charset="-128"/>
              </a:rPr>
              <a:t>n</a:t>
            </a:r>
            <a:r>
              <a:rPr lang="en-US" altLang="en-US" b="0" dirty="0">
                <a:ea typeface="ＭＳ Ｐゴシック" charset="-128"/>
              </a:rPr>
              <a:t> to the use cases</a:t>
            </a:r>
          </a:p>
          <a:p>
            <a:r>
              <a:rPr lang="en-US" altLang="en-US" b="0" dirty="0">
                <a:ea typeface="ＭＳ Ｐゴシック" charset="-128"/>
              </a:rPr>
              <a:t>This can guide your implementation strategy</a:t>
            </a:r>
          </a:p>
          <a:p>
            <a:pPr lvl="1"/>
            <a:r>
              <a:rPr lang="en-US" altLang="en-US" b="0" dirty="0">
                <a:ea typeface="ＭＳ Ｐゴシック" charset="-128"/>
              </a:rPr>
              <a:t>Prioritize use cases</a:t>
            </a:r>
          </a:p>
          <a:p>
            <a:pPr lvl="1"/>
            <a:r>
              <a:rPr lang="en-US" altLang="en-US" b="0" dirty="0">
                <a:ea typeface="ＭＳ Ｐゴシック" charset="-128"/>
              </a:rPr>
              <a:t>What is important for a v1 release</a:t>
            </a:r>
          </a:p>
          <a:p>
            <a:r>
              <a:rPr lang="en-US" altLang="en-US" sz="2200" b="0" dirty="0">
                <a:ea typeface="ＭＳ Ｐゴシック" charset="-128"/>
              </a:rPr>
              <a:t>Be careful of the tyranny of quantitative approaches</a:t>
            </a:r>
          </a:p>
          <a:p>
            <a:pPr lvl="1"/>
            <a:r>
              <a:rPr lang="en-US" altLang="en-US" sz="1800" b="0" dirty="0">
                <a:ea typeface="ＭＳ Ｐゴシック" charset="-128"/>
              </a:rPr>
              <a:t>Low </a:t>
            </a:r>
            <a:r>
              <a:rPr lang="en-US" altLang="en-US" sz="1800" i="1" dirty="0">
                <a:ea typeface="ＭＳ Ｐゴシック" charset="-128"/>
              </a:rPr>
              <a:t>n</a:t>
            </a:r>
            <a:r>
              <a:rPr lang="en-US" altLang="en-US" sz="1800" dirty="0">
                <a:ea typeface="ＭＳ Ｐゴシック" charset="-128"/>
              </a:rPr>
              <a:t> </a:t>
            </a:r>
            <a:r>
              <a:rPr lang="en-US" altLang="en-US" sz="1800" b="0" dirty="0">
                <a:ea typeface="ＭＳ Ｐゴシック" charset="-128"/>
              </a:rPr>
              <a:t>observations may be important to equity, access and inclusion and may ignore the full variation of your user base</a:t>
            </a:r>
            <a:endParaRPr lang="en-US" altLang="en-US" sz="1800" dirty="0">
              <a:ea typeface="ＭＳ Ｐゴシック" charset="-128"/>
            </a:endParaRPr>
          </a:p>
          <a:p>
            <a:endParaRPr lang="en-US" altLang="en-US" dirty="0">
              <a:ea typeface="ＭＳ Ｐゴシック" charset="-128"/>
            </a:endParaRPr>
          </a:p>
        </p:txBody>
      </p:sp>
      <p:sp>
        <p:nvSpPr>
          <p:cNvPr id="28673" name="Title 4">
            <a:extLst>
              <a:ext uri="{FF2B5EF4-FFF2-40B4-BE49-F238E27FC236}">
                <a16:creationId xmlns:a16="http://schemas.microsoft.com/office/drawing/2014/main" id="{FAC87806-A558-0355-24FE-388887A6ED5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47922" y="535259"/>
            <a:ext cx="8480488" cy="48490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ＭＳ Ｐゴシック" charset="-128"/>
              </a:rPr>
              <a:t>Evaluating and ranking use cases.</a:t>
            </a:r>
          </a:p>
        </p:txBody>
      </p:sp>
    </p:spTree>
    <p:extLst>
      <p:ext uri="{BB962C8B-B14F-4D97-AF65-F5344CB8AC3E}">
        <p14:creationId xmlns:p14="http://schemas.microsoft.com/office/powerpoint/2010/main" val="4074475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xfrm>
            <a:off x="447923" y="1305217"/>
            <a:ext cx="8565448" cy="28568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>
                <a:ea typeface="ＭＳ Ｐゴシック" charset="-128"/>
              </a:rPr>
              <a:t>Provides a systematic approach to a complex problem</a:t>
            </a:r>
          </a:p>
          <a:p>
            <a:r>
              <a:rPr lang="en-US" altLang="en-US" b="0">
                <a:ea typeface="ＭＳ Ｐゴシック" charset="-128"/>
              </a:rPr>
              <a:t>Find bugs before you code</a:t>
            </a:r>
          </a:p>
          <a:p>
            <a:r>
              <a:rPr lang="en-US" altLang="en-US" b="0">
                <a:ea typeface="ＭＳ Ｐゴシック" charset="-128"/>
              </a:rPr>
              <a:t>Enables many people to work in parallel</a:t>
            </a:r>
          </a:p>
          <a:p>
            <a:r>
              <a:rPr lang="en-US" altLang="en-US" b="0">
                <a:ea typeface="ＭＳ Ｐゴシック" charset="-128"/>
              </a:rPr>
              <a:t>Promotes testability</a:t>
            </a:r>
          </a:p>
          <a:p>
            <a:r>
              <a:rPr lang="en-US" altLang="en-US" b="0">
                <a:ea typeface="ＭＳ Ｐゴシック" charset="-128"/>
              </a:rPr>
              <a:t>Promotes usability</a:t>
            </a:r>
          </a:p>
          <a:p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463731"/>
            <a:ext cx="8197109" cy="55642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Benefits of a Software Design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AFD1C7-CDF5-3E16-FFC6-E14FDA85088B}"/>
              </a:ext>
            </a:extLst>
          </p:cNvPr>
          <p:cNvSpPr txBox="1"/>
          <p:nvPr/>
        </p:nvSpPr>
        <p:spPr>
          <a:xfrm>
            <a:off x="669569" y="3616157"/>
            <a:ext cx="77538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/>
              <a:t>Demonstrably “true” software with features users want is going to be used.</a:t>
            </a:r>
          </a:p>
        </p:txBody>
      </p:sp>
    </p:spTree>
    <p:extLst>
      <p:ext uri="{BB962C8B-B14F-4D97-AF65-F5344CB8AC3E}">
        <p14:creationId xmlns:p14="http://schemas.microsoft.com/office/powerpoint/2010/main" val="776713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4"/>
          <p:cNvSpPr>
            <a:spLocks noGrp="1"/>
          </p:cNvSpPr>
          <p:nvPr>
            <p:ph type="title"/>
          </p:nvPr>
        </p:nvSpPr>
        <p:spPr bwMode="auto">
          <a:xfrm>
            <a:off x="1314450" y="1143000"/>
            <a:ext cx="6172200" cy="800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7200">
                <a:latin typeface="Encode Sans Black" panose="020B0604020202020204" charset="0"/>
                <a:ea typeface="ＭＳ Ｐゴシック" charset="-128"/>
              </a:rPr>
              <a:t>Component Design</a:t>
            </a:r>
          </a:p>
        </p:txBody>
      </p:sp>
      <p:sp>
        <p:nvSpPr>
          <p:cNvPr id="30722" name="Footer Placeholder 3"/>
          <p:cNvSpPr>
            <a:spLocks noGrp="1"/>
          </p:cNvSpPr>
          <p:nvPr>
            <p:ph type="ftr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557213" indent="-214313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857250" indent="-1714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200150" indent="-1714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1543050" indent="-1714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18859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2288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25717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29146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endParaRPr lang="en-US" altLang="en-US">
              <a:solidFill>
                <a:srgbClr val="898989"/>
              </a:solidFill>
              <a:latin typeface="Calibri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Content Placeholder 2"/>
          <p:cNvSpPr>
            <a:spLocks noGrp="1"/>
          </p:cNvSpPr>
          <p:nvPr>
            <p:ph type="body" idx="1"/>
          </p:nvPr>
        </p:nvSpPr>
        <p:spPr bwMode="auto">
          <a:xfrm>
            <a:off x="447923" y="1137423"/>
            <a:ext cx="8197114" cy="253369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>
                <a:ea typeface="ＭＳ Ｐゴシック" charset="-128"/>
              </a:rPr>
              <a:t>Software (or other kinds) components “do the work”</a:t>
            </a:r>
          </a:p>
          <a:p>
            <a:r>
              <a:rPr lang="en-US" altLang="en-US" b="0">
                <a:ea typeface="ＭＳ Ｐゴシック" charset="-128"/>
              </a:rPr>
              <a:t>Components store data</a:t>
            </a:r>
          </a:p>
          <a:p>
            <a:r>
              <a:rPr lang="en-US" altLang="en-US" b="0">
                <a:ea typeface="ＭＳ Ｐゴシック" charset="-128"/>
              </a:rPr>
              <a:t>Components calculate values</a:t>
            </a:r>
          </a:p>
          <a:p>
            <a:r>
              <a:rPr lang="en-US" altLang="en-US" b="0">
                <a:ea typeface="ＭＳ Ｐゴシック" charset="-128"/>
              </a:rPr>
              <a:t>Components “interact” with each other</a:t>
            </a:r>
          </a:p>
          <a:p>
            <a:r>
              <a:rPr lang="en-US" altLang="en-US" b="0">
                <a:ea typeface="ＭＳ Ｐゴシック" charset="-128"/>
              </a:rPr>
              <a:t>Components “interact” with the user</a:t>
            </a:r>
          </a:p>
          <a:p>
            <a:r>
              <a:rPr lang="en-US" altLang="en-US" b="0">
                <a:ea typeface="ＭＳ Ｐゴシック" charset="-128"/>
              </a:rPr>
              <a:t>Components can be functions, databases, interfaces, external web sites, ..</a:t>
            </a:r>
          </a:p>
        </p:txBody>
      </p:sp>
      <p:sp>
        <p:nvSpPr>
          <p:cNvPr id="31745" name="Title 1"/>
          <p:cNvSpPr>
            <a:spLocks noGrp="1"/>
          </p:cNvSpPr>
          <p:nvPr>
            <p:ph type="title"/>
          </p:nvPr>
        </p:nvSpPr>
        <p:spPr bwMode="auto">
          <a:xfrm>
            <a:off x="447922" y="564995"/>
            <a:ext cx="8197109" cy="45516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What is a component?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Content Placeholder 2"/>
          <p:cNvSpPr>
            <a:spLocks noGrp="1"/>
          </p:cNvSpPr>
          <p:nvPr>
            <p:ph type="body" idx="1"/>
          </p:nvPr>
        </p:nvSpPr>
        <p:spPr bwMode="auto">
          <a:xfrm>
            <a:off x="447923" y="1129989"/>
            <a:ext cx="8361540" cy="317438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 dirty="0">
                <a:ea typeface="ＭＳ Ｐゴシック" charset="-128"/>
              </a:rPr>
              <a:t>Breaks down use cases into the required components.</a:t>
            </a:r>
          </a:p>
          <a:p>
            <a:endParaRPr lang="en-US" altLang="en-US" b="0" dirty="0">
              <a:ea typeface="ＭＳ Ｐゴシック" charset="-128"/>
            </a:endParaRPr>
          </a:p>
          <a:p>
            <a:r>
              <a:rPr lang="en-US" altLang="en-US" b="0" dirty="0">
                <a:ea typeface="ＭＳ Ｐゴシック" charset="-128"/>
              </a:rPr>
              <a:t>Describe components in sufficient detail for someone else (or </a:t>
            </a:r>
            <a:r>
              <a:rPr lang="en-US" altLang="en-US" dirty="0">
                <a:solidFill>
                  <a:srgbClr val="C00000"/>
                </a:solidFill>
                <a:ea typeface="ＭＳ Ｐゴシック" charset="-128"/>
              </a:rPr>
              <a:t>ChatGPT*</a:t>
            </a:r>
            <a:r>
              <a:rPr lang="en-US" altLang="en-US" b="0" dirty="0">
                <a:ea typeface="ＭＳ Ｐゴシック" charset="-128"/>
              </a:rPr>
              <a:t>) to write the code.</a:t>
            </a:r>
          </a:p>
          <a:p>
            <a:endParaRPr lang="en-US" altLang="en-US" b="0" dirty="0">
              <a:ea typeface="ＭＳ Ｐゴシック" charset="-128"/>
            </a:endParaRPr>
          </a:p>
          <a:p>
            <a:endParaRPr lang="en-US" altLang="en-US" b="0" dirty="0">
              <a:ea typeface="ＭＳ Ｐゴシック" charset="-128"/>
            </a:endParaRPr>
          </a:p>
          <a:p>
            <a:pPr marL="76200" indent="0">
              <a:buNone/>
            </a:pPr>
            <a:r>
              <a:rPr lang="en-US" altLang="en-US" sz="1600" b="0" dirty="0">
                <a:ea typeface="ＭＳ Ｐゴシック" charset="-128"/>
              </a:rPr>
              <a:t>* Agentic AI writes much of the first pass code in my research team based on our text descriptions of the components.</a:t>
            </a:r>
            <a:r>
              <a:rPr lang="en-US" sz="1200" b="0" baseline="30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‡</a:t>
            </a:r>
            <a:endParaRPr lang="en-US" altLang="en-US" sz="1600" b="0" dirty="0">
              <a:ea typeface="ＭＳ Ｐゴシック" charset="-128"/>
            </a:endParaRPr>
          </a:p>
        </p:txBody>
      </p:sp>
      <p:sp>
        <p:nvSpPr>
          <p:cNvPr id="31745" name="Title 1"/>
          <p:cNvSpPr>
            <a:spLocks noGrp="1"/>
          </p:cNvSpPr>
          <p:nvPr>
            <p:ph type="title"/>
          </p:nvPr>
        </p:nvSpPr>
        <p:spPr bwMode="auto">
          <a:xfrm>
            <a:off x="447922" y="564995"/>
            <a:ext cx="8197109" cy="45516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Component design or component spec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4A86C0-DB77-A8C7-41D5-A0D5B7152993}"/>
              </a:ext>
            </a:extLst>
          </p:cNvPr>
          <p:cNvSpPr txBox="1"/>
          <p:nvPr/>
        </p:nvSpPr>
        <p:spPr>
          <a:xfrm>
            <a:off x="1183888" y="4150481"/>
            <a:ext cx="67762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200" indent="0">
              <a:buNone/>
            </a:pPr>
            <a:r>
              <a:rPr lang="en-US" sz="1400" b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2"/>
              </a:rPr>
              <a:t>https://github.com/EvanKomp/aide/blob/main/docs/component_specification.md</a:t>
            </a:r>
            <a:endParaRPr lang="en-US" altLang="en-US" sz="1800" b="0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64145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Content Placeholder 2"/>
          <p:cNvSpPr>
            <a:spLocks noGrp="1"/>
          </p:cNvSpPr>
          <p:nvPr>
            <p:ph type="body" idx="1"/>
          </p:nvPr>
        </p:nvSpPr>
        <p:spPr bwMode="auto">
          <a:xfrm>
            <a:off x="447923" y="1129989"/>
            <a:ext cx="8197114" cy="344851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>
                <a:ea typeface="ＭＳ Ｐゴシック" charset="-128"/>
              </a:rPr>
              <a:t>Describe components with sufficient detail so that someone with modest knowledge of the project can implement the code for the component.</a:t>
            </a:r>
          </a:p>
          <a:p>
            <a:pPr lvl="1"/>
            <a:r>
              <a:rPr lang="en-US" altLang="en-US" b="0">
                <a:ea typeface="ＭＳ Ｐゴシック" charset="-128"/>
              </a:rPr>
              <a:t>Name</a:t>
            </a:r>
          </a:p>
          <a:p>
            <a:pPr lvl="1"/>
            <a:r>
              <a:rPr lang="en-US" altLang="en-US" b="0">
                <a:ea typeface="ＭＳ Ｐゴシック" charset="-128"/>
              </a:rPr>
              <a:t>What it does</a:t>
            </a:r>
          </a:p>
          <a:p>
            <a:pPr lvl="1"/>
            <a:r>
              <a:rPr lang="en-US" altLang="en-US" b="0">
                <a:ea typeface="ＭＳ Ｐゴシック" charset="-128"/>
              </a:rPr>
              <a:t>Inputs (with type information)</a:t>
            </a:r>
          </a:p>
          <a:p>
            <a:pPr lvl="1"/>
            <a:r>
              <a:rPr lang="en-US" altLang="en-US" b="0">
                <a:ea typeface="ＭＳ Ｐゴシック" charset="-128"/>
              </a:rPr>
              <a:t>Outputs (with type information)</a:t>
            </a:r>
          </a:p>
          <a:p>
            <a:pPr lvl="1"/>
            <a:r>
              <a:rPr lang="en-US" altLang="en-US" b="0">
                <a:ea typeface="ＭＳ Ｐゴシック" charset="-128"/>
              </a:rPr>
              <a:t>How it uses other components</a:t>
            </a:r>
          </a:p>
          <a:p>
            <a:pPr lvl="1"/>
            <a:r>
              <a:rPr lang="en-US" altLang="en-US" b="0">
                <a:ea typeface="ＭＳ Ｐゴシック" charset="-128"/>
              </a:rPr>
              <a:t>Side effects</a:t>
            </a:r>
          </a:p>
        </p:txBody>
      </p:sp>
      <p:sp>
        <p:nvSpPr>
          <p:cNvPr id="31745" name="Title 1"/>
          <p:cNvSpPr>
            <a:spLocks noGrp="1"/>
          </p:cNvSpPr>
          <p:nvPr>
            <p:ph type="title"/>
          </p:nvPr>
        </p:nvSpPr>
        <p:spPr bwMode="auto">
          <a:xfrm>
            <a:off x="447922" y="564995"/>
            <a:ext cx="8197109" cy="45516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Specification of a component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D1C54418-AD35-797C-EAF2-2958BE397C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2024" y="2706958"/>
            <a:ext cx="2352675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8178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 bwMode="auto">
          <a:xfrm>
            <a:off x="447922" y="1305217"/>
            <a:ext cx="8614301" cy="236590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385763" indent="-385763">
              <a:buFont typeface="Calibri" charset="0"/>
              <a:buAutoNum type="arabicPeriod"/>
            </a:pPr>
            <a:r>
              <a:rPr lang="en-US" altLang="en-US" b="0">
                <a:ea typeface="ＭＳ Ｐゴシック" charset="-128"/>
              </a:rPr>
              <a:t>Use case by use case: what are the components required for this use case?</a:t>
            </a:r>
          </a:p>
          <a:p>
            <a:pPr marL="842963" lvl="1" indent="-385763"/>
            <a:r>
              <a:rPr lang="en-US" altLang="en-US" b="0">
                <a:ea typeface="ＭＳ Ｐゴシック" charset="-128"/>
              </a:rPr>
              <a:t>A component is a distinct entity that “does the work”</a:t>
            </a:r>
          </a:p>
          <a:p>
            <a:pPr marL="842963" lvl="1" indent="-385763"/>
            <a:endParaRPr lang="en-US" altLang="en-US" b="0">
              <a:ea typeface="ＭＳ Ｐゴシック" charset="-128"/>
            </a:endParaRPr>
          </a:p>
          <a:p>
            <a:pPr marL="842963" lvl="1" indent="-385763"/>
            <a:r>
              <a:rPr lang="en-US" altLang="en-US">
                <a:ea typeface="ＭＳ Ｐゴシック" charset="-128"/>
              </a:rPr>
              <a:t>What are some components on an ATM?</a:t>
            </a:r>
          </a:p>
          <a:p>
            <a:pPr marL="1300163" lvl="2" indent="-385763"/>
            <a:r>
              <a:rPr lang="en-US" altLang="en-US" b="0">
                <a:ea typeface="ＭＳ Ｐゴシック" charset="-128"/>
              </a:rPr>
              <a:t>Display, keypad, card reader, camera</a:t>
            </a:r>
          </a:p>
          <a:p>
            <a:pPr marL="1300163" lvl="2" indent="-385763"/>
            <a:r>
              <a:rPr lang="en-US" altLang="en-US" b="0">
                <a:ea typeface="ＭＳ Ｐゴシック" charset="-128"/>
              </a:rPr>
              <a:t>Cash dispenser, envelope reader</a:t>
            </a:r>
          </a:p>
        </p:txBody>
      </p:sp>
      <p:sp>
        <p:nvSpPr>
          <p:cNvPr id="32769" name="Title 1"/>
          <p:cNvSpPr>
            <a:spLocks noGrp="1"/>
          </p:cNvSpPr>
          <p:nvPr>
            <p:ph type="title"/>
          </p:nvPr>
        </p:nvSpPr>
        <p:spPr bwMode="auto">
          <a:xfrm>
            <a:off x="447922" y="557561"/>
            <a:ext cx="8197109" cy="46259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Developing component specifications</a:t>
            </a:r>
          </a:p>
        </p:txBody>
      </p:sp>
      <p:pic>
        <p:nvPicPr>
          <p:cNvPr id="2" name="Picture 6" descr="Automatic teller machine on a brick wall that has a keypad, a display, a card reader, a cash dispenser, and an envelope reader.">
            <a:extLst>
              <a:ext uri="{FF2B5EF4-FFF2-40B4-BE49-F238E27FC236}">
                <a16:creationId xmlns:a16="http://schemas.microsoft.com/office/drawing/2014/main" id="{F77F073C-56EE-23D9-7FB4-E89C2A5362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8595" y="2683714"/>
            <a:ext cx="2207941" cy="235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 bwMode="auto">
          <a:xfrm>
            <a:off x="447922" y="1305217"/>
            <a:ext cx="8614301" cy="236590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385763" indent="-385763">
              <a:buFont typeface="Calibri" charset="0"/>
              <a:buAutoNum type="arabicPeriod"/>
            </a:pPr>
            <a:r>
              <a:rPr lang="en-US" altLang="en-US" b="0">
                <a:ea typeface="ＭＳ Ｐゴシック" charset="-128"/>
              </a:rPr>
              <a:t>Use case by use case: what are the components required for this use case?</a:t>
            </a:r>
          </a:p>
          <a:p>
            <a:pPr marL="385763" indent="-385763">
              <a:buFont typeface="Calibri" charset="0"/>
              <a:buAutoNum type="arabicPeriod"/>
            </a:pPr>
            <a:r>
              <a:rPr lang="en-US" altLang="en-US" b="0">
                <a:ea typeface="ＭＳ Ｐゴシック" charset="-128"/>
              </a:rPr>
              <a:t>Are those components used for another use case? </a:t>
            </a:r>
          </a:p>
          <a:p>
            <a:pPr marL="842963" lvl="1" indent="-385763"/>
            <a:r>
              <a:rPr lang="en-US" altLang="en-US">
                <a:solidFill>
                  <a:srgbClr val="00B050"/>
                </a:solidFill>
                <a:ea typeface="ＭＳ Ｐゴシック" charset="-128"/>
              </a:rPr>
              <a:t>Good, we can reuse them!</a:t>
            </a:r>
          </a:p>
          <a:p>
            <a:pPr marL="385763" indent="-385763">
              <a:buFont typeface="Calibri" charset="0"/>
              <a:buAutoNum type="arabicPeriod"/>
            </a:pPr>
            <a:r>
              <a:rPr lang="en-US" altLang="en-US" b="0">
                <a:ea typeface="ＭＳ Ｐゴシック" charset="-128"/>
              </a:rPr>
              <a:t>Can the component be further divided in complexity for sub-components?</a:t>
            </a:r>
          </a:p>
          <a:p>
            <a:pPr marL="842963" lvl="1" indent="-385763"/>
            <a:r>
              <a:rPr lang="en-US" altLang="en-US">
                <a:solidFill>
                  <a:srgbClr val="00B050"/>
                </a:solidFill>
                <a:ea typeface="ＭＳ Ｐゴシック" charset="-128"/>
              </a:rPr>
              <a:t>Good, we can simplify them!</a:t>
            </a:r>
          </a:p>
        </p:txBody>
      </p:sp>
      <p:sp>
        <p:nvSpPr>
          <p:cNvPr id="32769" name="Title 1"/>
          <p:cNvSpPr>
            <a:spLocks noGrp="1"/>
          </p:cNvSpPr>
          <p:nvPr>
            <p:ph type="title"/>
          </p:nvPr>
        </p:nvSpPr>
        <p:spPr bwMode="auto">
          <a:xfrm>
            <a:off x="447922" y="557561"/>
            <a:ext cx="8197109" cy="46259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Developing component specifications</a:t>
            </a:r>
          </a:p>
        </p:txBody>
      </p:sp>
    </p:spTree>
    <p:extLst>
      <p:ext uri="{BB962C8B-B14F-4D97-AF65-F5344CB8AC3E}">
        <p14:creationId xmlns:p14="http://schemas.microsoft.com/office/powerpoint/2010/main" val="2036551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 bwMode="auto">
          <a:xfrm>
            <a:off x="447922" y="1305217"/>
            <a:ext cx="8614301" cy="311066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385763" indent="-385763"/>
            <a:r>
              <a:rPr lang="en-US" altLang="en-US" b="0">
                <a:ea typeface="ＭＳ Ｐゴシック" charset="-128"/>
              </a:rPr>
              <a:t>I really don’t like all your fancy vocabulary.</a:t>
            </a:r>
          </a:p>
          <a:p>
            <a:pPr marL="385763" indent="-385763"/>
            <a:r>
              <a:rPr lang="en-US" altLang="en-US">
                <a:ea typeface="ＭＳ Ｐゴシック" charset="-128"/>
              </a:rPr>
              <a:t>What kinds of components have subcomponents?</a:t>
            </a:r>
          </a:p>
          <a:p>
            <a:pPr marL="842963" lvl="1" indent="-385763"/>
            <a:r>
              <a:rPr lang="en-US" altLang="en-US" b="0">
                <a:ea typeface="ＭＳ Ｐゴシック" charset="-128"/>
              </a:rPr>
              <a:t>User interfaces</a:t>
            </a:r>
          </a:p>
          <a:p>
            <a:pPr marL="1300163" lvl="2" indent="-385763"/>
            <a:r>
              <a:rPr lang="en-US" altLang="en-US" b="0">
                <a:ea typeface="ＭＳ Ｐゴシック" charset="-128"/>
              </a:rPr>
              <a:t>Subcomponents are</a:t>
            </a:r>
          </a:p>
          <a:p>
            <a:pPr marL="914400" lvl="2" indent="0">
              <a:buNone/>
            </a:pPr>
            <a:r>
              <a:rPr lang="en-US" altLang="en-US" b="0">
                <a:ea typeface="ＭＳ Ｐゴシック" charset="-128"/>
              </a:rPr>
              <a:t>       buttons, sidebars</a:t>
            </a:r>
          </a:p>
          <a:p>
            <a:pPr marL="742950" lvl="1" indent="-285750"/>
            <a:r>
              <a:rPr lang="en-US" altLang="en-US" b="0">
                <a:ea typeface="ＭＳ Ｐゴシック" charset="-128"/>
              </a:rPr>
              <a:t>Databases</a:t>
            </a:r>
          </a:p>
          <a:p>
            <a:pPr marL="1200150" lvl="2" indent="-285750"/>
            <a:r>
              <a:rPr lang="en-US" altLang="en-US" b="0">
                <a:ea typeface="ＭＳ Ｐゴシック" charset="-128"/>
              </a:rPr>
              <a:t>Student table</a:t>
            </a:r>
          </a:p>
          <a:p>
            <a:pPr marL="1200150" lvl="2" indent="-285750"/>
            <a:r>
              <a:rPr lang="en-US" altLang="en-US" b="0">
                <a:ea typeface="ＭＳ Ｐゴシック" charset="-128"/>
              </a:rPr>
              <a:t>Teacher table</a:t>
            </a:r>
          </a:p>
          <a:p>
            <a:pPr marL="1200150" lvl="2" indent="-285750"/>
            <a:r>
              <a:rPr lang="en-US" altLang="en-US" b="0">
                <a:ea typeface="ＭＳ Ｐゴシック" charset="-128"/>
              </a:rPr>
              <a:t>Grades table</a:t>
            </a:r>
          </a:p>
        </p:txBody>
      </p:sp>
      <p:sp>
        <p:nvSpPr>
          <p:cNvPr id="32769" name="Title 1"/>
          <p:cNvSpPr>
            <a:spLocks noGrp="1"/>
          </p:cNvSpPr>
          <p:nvPr>
            <p:ph type="title"/>
          </p:nvPr>
        </p:nvSpPr>
        <p:spPr bwMode="auto">
          <a:xfrm>
            <a:off x="447922" y="557561"/>
            <a:ext cx="8197109" cy="46259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Subcomponents can be confusing</a:t>
            </a:r>
          </a:p>
        </p:txBody>
      </p:sp>
      <p:pic>
        <p:nvPicPr>
          <p:cNvPr id="4098" name="Picture 2" descr="Canvas User Interface">
            <a:extLst>
              <a:ext uri="{FF2B5EF4-FFF2-40B4-BE49-F238E27FC236}">
                <a16:creationId xmlns:a16="http://schemas.microsoft.com/office/drawing/2014/main" id="{41865BB1-4EC5-0030-68B9-2D518F5772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6463" y="2334322"/>
            <a:ext cx="4895760" cy="269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7938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 bwMode="auto">
          <a:xfrm>
            <a:off x="447922" y="1305217"/>
            <a:ext cx="8614301" cy="311066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385763" indent="-385763"/>
            <a:r>
              <a:rPr lang="en-US" altLang="en-US" b="0">
                <a:ea typeface="ＭＳ Ｐゴシック" charset="-128"/>
              </a:rPr>
              <a:t>What kinds of components have subcomponents?</a:t>
            </a:r>
          </a:p>
          <a:p>
            <a:pPr marL="842963" lvl="1" indent="-385763"/>
            <a:r>
              <a:rPr lang="en-US" altLang="en-US" b="0">
                <a:ea typeface="ＭＳ Ｐゴシック" charset="-128"/>
              </a:rPr>
              <a:t>User interfaces, databases, application programming interfaces</a:t>
            </a:r>
          </a:p>
          <a:p>
            <a:pPr marL="385763" indent="-385763"/>
            <a:r>
              <a:rPr lang="en-US" altLang="en-US">
                <a:ea typeface="ＭＳ Ｐゴシック" charset="-128"/>
              </a:rPr>
              <a:t>When do I need to define a subcomponent?</a:t>
            </a:r>
          </a:p>
          <a:p>
            <a:pPr marL="842963" lvl="1" indent="-385763"/>
            <a:r>
              <a:rPr lang="en-US" altLang="en-US" b="0">
                <a:ea typeface="ＭＳ Ｐゴシック" charset="-128"/>
              </a:rPr>
              <a:t>Top down or bottom up</a:t>
            </a:r>
          </a:p>
          <a:p>
            <a:pPr marL="842963" lvl="1" indent="-385763"/>
            <a:r>
              <a:rPr lang="en-US" altLang="en-US" b="0">
                <a:ea typeface="ＭＳ Ｐゴシック" charset="-128"/>
              </a:rPr>
              <a:t>Goal: simple is better</a:t>
            </a:r>
          </a:p>
          <a:p>
            <a:pPr marL="842963" lvl="1" indent="-385763"/>
            <a:endParaRPr lang="en-US" altLang="en-US" b="0">
              <a:ea typeface="ＭＳ Ｐゴシック" charset="-128"/>
            </a:endParaRPr>
          </a:p>
        </p:txBody>
      </p:sp>
      <p:sp>
        <p:nvSpPr>
          <p:cNvPr id="32769" name="Title 1"/>
          <p:cNvSpPr>
            <a:spLocks noGrp="1"/>
          </p:cNvSpPr>
          <p:nvPr>
            <p:ph type="title"/>
          </p:nvPr>
        </p:nvSpPr>
        <p:spPr bwMode="auto">
          <a:xfrm>
            <a:off x="447922" y="557561"/>
            <a:ext cx="8197109" cy="46259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Subcomponents can be confusing</a:t>
            </a:r>
          </a:p>
        </p:txBody>
      </p:sp>
      <p:pic>
        <p:nvPicPr>
          <p:cNvPr id="2" name="Picture 2" descr="Canvas User Interface">
            <a:extLst>
              <a:ext uri="{FF2B5EF4-FFF2-40B4-BE49-F238E27FC236}">
                <a16:creationId xmlns:a16="http://schemas.microsoft.com/office/drawing/2014/main" id="{2B8D71FA-32DA-D4E0-1C24-8E045FB6B2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476" y="2653818"/>
            <a:ext cx="4341540" cy="2386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17462F2-ADAB-87C2-77C2-2A1E9F45D699}"/>
              </a:ext>
            </a:extLst>
          </p:cNvPr>
          <p:cNvSpPr txBox="1"/>
          <p:nvPr/>
        </p:nvSpPr>
        <p:spPr>
          <a:xfrm>
            <a:off x="542019" y="3385322"/>
            <a:ext cx="391036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42963" lvl="1" indent="-385763"/>
            <a:r>
              <a:rPr lang="en-US" altLang="en-US" sz="1800" b="0">
                <a:solidFill>
                  <a:srgbClr val="C00000"/>
                </a:solidFill>
                <a:ea typeface="ＭＳ Ｐゴシック" charset="-128"/>
              </a:rPr>
              <a:t>Does subdividing the component simplify building or testing the component?</a:t>
            </a:r>
          </a:p>
        </p:txBody>
      </p:sp>
    </p:spTree>
    <p:extLst>
      <p:ext uri="{BB962C8B-B14F-4D97-AF65-F5344CB8AC3E}">
        <p14:creationId xmlns:p14="http://schemas.microsoft.com/office/powerpoint/2010/main" val="760565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ontent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Authenticate user</a:t>
            </a:r>
            <a:endParaRPr lang="en-US" altLang="en-US" b="0">
              <a:ea typeface="ＭＳ Ｐゴシック" charset="-128"/>
            </a:endParaRPr>
          </a:p>
          <a:p>
            <a:endParaRPr lang="en-US" altLang="en-US" b="0">
              <a:ea typeface="ＭＳ Ｐゴシック" charset="-128"/>
            </a:endParaRPr>
          </a:p>
          <a:p>
            <a:r>
              <a:rPr lang="en-US" altLang="en-US">
                <a:ea typeface="ＭＳ Ｐゴシック" charset="-128"/>
              </a:rPr>
              <a:t>Take 1 minute to think about the components in the authenticate user use case.  What components can you identify?</a:t>
            </a:r>
          </a:p>
        </p:txBody>
      </p:sp>
      <p:sp>
        <p:nvSpPr>
          <p:cNvPr id="36865" name="Title 1"/>
          <p:cNvSpPr>
            <a:spLocks noGrp="1"/>
          </p:cNvSpPr>
          <p:nvPr>
            <p:ph type="title"/>
          </p:nvPr>
        </p:nvSpPr>
        <p:spPr bwMode="auto">
          <a:xfrm>
            <a:off x="447922" y="564995"/>
            <a:ext cx="8197109" cy="45516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ATM components by Use Case</a:t>
            </a: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973B4C15-7BB4-5AC4-0E31-92376ED19E8D}"/>
              </a:ext>
            </a:extLst>
          </p:cNvPr>
          <p:cNvSpPr txBox="1"/>
          <p:nvPr/>
        </p:nvSpPr>
        <p:spPr>
          <a:xfrm>
            <a:off x="4555268" y="3397625"/>
            <a:ext cx="4554452" cy="170816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eaLnBrk="1" hangingPunct="1">
              <a:defRPr/>
            </a:pPr>
            <a:r>
              <a:rPr lang="en-US" sz="2100" b="1">
                <a:ea typeface="ＭＳ Ｐゴシック" charset="0"/>
                <a:cs typeface="ＭＳ Ｐゴシック" charset="0"/>
              </a:rPr>
              <a:t>User</a:t>
            </a:r>
            <a:r>
              <a:rPr lang="en-US" sz="2100">
                <a:ea typeface="ＭＳ Ｐゴシック" charset="0"/>
                <a:cs typeface="ＭＳ Ｐゴシック" charset="0"/>
              </a:rPr>
              <a:t>: Put ATM card in reader</a:t>
            </a:r>
          </a:p>
          <a:p>
            <a:pPr eaLnBrk="1" hangingPunct="1">
              <a:defRPr/>
            </a:pPr>
            <a:r>
              <a:rPr lang="en-US" sz="2100" b="1">
                <a:ea typeface="ＭＳ Ｐゴシック" charset="0"/>
                <a:cs typeface="ＭＳ Ｐゴシック" charset="0"/>
              </a:rPr>
              <a:t>ATM</a:t>
            </a:r>
            <a:r>
              <a:rPr lang="en-US" sz="2100">
                <a:ea typeface="ＭＳ Ｐゴシック" charset="0"/>
                <a:cs typeface="ＭＳ Ｐゴシック" charset="0"/>
              </a:rPr>
              <a:t>: Display 'Enter PIN'</a:t>
            </a:r>
          </a:p>
          <a:p>
            <a:pPr eaLnBrk="1" hangingPunct="1">
              <a:defRPr/>
            </a:pPr>
            <a:r>
              <a:rPr lang="en-US" sz="2100" b="1">
                <a:ea typeface="ＭＳ Ｐゴシック" charset="0"/>
                <a:cs typeface="ＭＳ Ｐゴシック" charset="0"/>
              </a:rPr>
              <a:t>User</a:t>
            </a:r>
            <a:r>
              <a:rPr lang="en-US" sz="2100">
                <a:ea typeface="ＭＳ Ｐゴシック" charset="0"/>
                <a:cs typeface="ＭＳ Ｐゴシック" charset="0"/>
              </a:rPr>
              <a:t>: Enters PIN on keyboard</a:t>
            </a:r>
          </a:p>
          <a:p>
            <a:pPr eaLnBrk="1" hangingPunct="1">
              <a:defRPr/>
            </a:pPr>
            <a:r>
              <a:rPr lang="en-US" sz="2100" b="1">
                <a:ea typeface="ＭＳ Ｐゴシック" charset="0"/>
                <a:cs typeface="ＭＳ Ｐゴシック" charset="0"/>
              </a:rPr>
              <a:t>ATM</a:t>
            </a:r>
            <a:r>
              <a:rPr lang="en-US" sz="2100">
                <a:ea typeface="ＭＳ Ｐゴシック" charset="0"/>
                <a:cs typeface="ＭＳ Ｐゴシック" charset="0"/>
              </a:rPr>
              <a:t>: [if correct] Show main menu</a:t>
            </a:r>
          </a:p>
          <a:p>
            <a:pPr eaLnBrk="1" hangingPunct="1">
              <a:defRPr/>
            </a:pPr>
            <a:r>
              <a:rPr lang="en-US" sz="2100">
                <a:ea typeface="ＭＳ Ｐゴシック" charset="0"/>
                <a:cs typeface="ＭＳ Ｐゴシック" charset="0"/>
              </a:rPr>
              <a:t>         [if incorrect] Display 'Enter PIN'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7F6D60-8E24-030C-2B61-BF9B722A68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260" y="3590831"/>
            <a:ext cx="37240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eaLnBrk="1" hangingPunct="1"/>
            <a:r>
              <a:rPr lang="en-US" altLang="en-US" sz="2400" b="1">
                <a:latin typeface="Calibri" charset="0"/>
              </a:rPr>
              <a:t>Authenticate User Use Case</a:t>
            </a:r>
            <a:endParaRPr lang="en-US" altLang="en-US" sz="2400" b="1"/>
          </a:p>
        </p:txBody>
      </p:sp>
    </p:spTree>
    <p:extLst>
      <p:ext uri="{BB962C8B-B14F-4D97-AF65-F5344CB8AC3E}">
        <p14:creationId xmlns:p14="http://schemas.microsoft.com/office/powerpoint/2010/main" val="178264506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ontent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Authenticate user</a:t>
            </a:r>
            <a:endParaRPr lang="en-US" altLang="en-US" b="0">
              <a:ea typeface="ＭＳ Ｐゴシック" charset="-128"/>
            </a:endParaRPr>
          </a:p>
          <a:p>
            <a:pPr lvl="1"/>
            <a:r>
              <a:rPr lang="en-US" altLang="en-US" b="0">
                <a:ea typeface="ＭＳ Ｐゴシック" charset="-128"/>
              </a:rPr>
              <a:t>Database with user info including ATM card # and PIN</a:t>
            </a:r>
          </a:p>
          <a:p>
            <a:pPr lvl="1"/>
            <a:r>
              <a:rPr lang="en-US" altLang="en-US" b="0">
                <a:ea typeface="ＭＳ Ｐゴシック" charset="-128"/>
              </a:rPr>
              <a:t>Card reader that reads ATM card</a:t>
            </a:r>
          </a:p>
          <a:p>
            <a:pPr lvl="1"/>
            <a:r>
              <a:rPr lang="en-US" altLang="en-US" b="0">
                <a:ea typeface="ＭＳ Ｐゴシック" charset="-128"/>
              </a:rPr>
              <a:t>User interface that shows information (80x24)</a:t>
            </a:r>
          </a:p>
          <a:p>
            <a:pPr lvl="1"/>
            <a:r>
              <a:rPr lang="en-US" altLang="en-US" b="0">
                <a:ea typeface="ＭＳ Ｐゴシック" charset="-128"/>
              </a:rPr>
              <a:t>User interface that reads user PIN</a:t>
            </a:r>
          </a:p>
          <a:p>
            <a:pPr lvl="1"/>
            <a:r>
              <a:rPr lang="en-US" altLang="en-US" b="0">
                <a:solidFill>
                  <a:srgbClr val="C00000"/>
                </a:solidFill>
                <a:ea typeface="ＭＳ Ｐゴシック" charset="-128"/>
              </a:rPr>
              <a:t>Authenticate control logic</a:t>
            </a:r>
          </a:p>
          <a:p>
            <a:pPr lvl="2"/>
            <a:r>
              <a:rPr lang="en-US" altLang="en-US" b="0">
                <a:ea typeface="ＭＳ Ｐゴシック" charset="-128"/>
              </a:rPr>
              <a:t>What is this?</a:t>
            </a:r>
          </a:p>
        </p:txBody>
      </p:sp>
      <p:sp>
        <p:nvSpPr>
          <p:cNvPr id="36865" name="Title 1"/>
          <p:cNvSpPr>
            <a:spLocks noGrp="1"/>
          </p:cNvSpPr>
          <p:nvPr>
            <p:ph type="title"/>
          </p:nvPr>
        </p:nvSpPr>
        <p:spPr bwMode="auto">
          <a:xfrm>
            <a:off x="447922" y="564995"/>
            <a:ext cx="8197109" cy="45516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ATM components by Use Case</a:t>
            </a:r>
          </a:p>
        </p:txBody>
      </p:sp>
      <p:pic>
        <p:nvPicPr>
          <p:cNvPr id="5122" name="Picture 2" descr="A unicorn prances above the phrase &quot;Magic happens here&quot;">
            <a:extLst>
              <a:ext uri="{FF2B5EF4-FFF2-40B4-BE49-F238E27FC236}">
                <a16:creationId xmlns:a16="http://schemas.microsoft.com/office/drawing/2014/main" id="{15C6C3F5-FEBB-3C23-D8D4-A49553269D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4064" y="3552236"/>
            <a:ext cx="1053134" cy="1115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8A745D9-5F82-85A0-2A84-B0615EA64DE4}"/>
              </a:ext>
            </a:extLst>
          </p:cNvPr>
          <p:cNvSpPr txBox="1"/>
          <p:nvPr/>
        </p:nvSpPr>
        <p:spPr>
          <a:xfrm>
            <a:off x="-29736" y="4949317"/>
            <a:ext cx="574659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/>
              <a:t>1. https://www.deviantart.com/love-rainbowflower/art/Magic-Happens-Here-lineart-292524154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15EA3C-30FB-91CE-0080-35A8F06C97D2}"/>
              </a:ext>
            </a:extLst>
          </p:cNvPr>
          <p:cNvSpPr txBox="1"/>
          <p:nvPr/>
        </p:nvSpPr>
        <p:spPr>
          <a:xfrm>
            <a:off x="4572000" y="4421950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225588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xfrm>
            <a:off x="447923" y="1305217"/>
            <a:ext cx="8565448" cy="28568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>
                <a:ea typeface="ＭＳ Ｐゴシック" charset="-128"/>
              </a:rPr>
              <a:t>Heavy lift for small tasks</a:t>
            </a:r>
          </a:p>
          <a:p>
            <a:r>
              <a:rPr lang="en-US" altLang="en-US" b="0">
                <a:ea typeface="ＭＳ Ｐゴシック" charset="-128"/>
              </a:rPr>
              <a:t>It can be impossible to know when a design is complete</a:t>
            </a:r>
          </a:p>
          <a:p>
            <a:r>
              <a:rPr lang="en-US" altLang="en-US" b="0">
                <a:ea typeface="ＭＳ Ｐゴシック" charset="-128"/>
              </a:rPr>
              <a:t>Others?</a:t>
            </a:r>
          </a:p>
          <a:p>
            <a:endParaRPr lang="en-US" altLang="en-US" b="0">
              <a:ea typeface="ＭＳ Ｐゴシック" charset="-128"/>
            </a:endParaRPr>
          </a:p>
          <a:p>
            <a:endParaRPr lang="en-US" altLang="en-US" b="0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463731"/>
            <a:ext cx="8197109" cy="55642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Drawbacks of a Software Design</a:t>
            </a:r>
          </a:p>
        </p:txBody>
      </p:sp>
    </p:spTree>
    <p:extLst>
      <p:ext uri="{BB962C8B-B14F-4D97-AF65-F5344CB8AC3E}">
        <p14:creationId xmlns:p14="http://schemas.microsoft.com/office/powerpoint/2010/main" val="654272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ontent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Check balance</a:t>
            </a:r>
          </a:p>
          <a:p>
            <a:endParaRPr lang="en-US" altLang="en-US" b="0">
              <a:ea typeface="ＭＳ Ｐゴシック" charset="-128"/>
            </a:endParaRPr>
          </a:p>
          <a:p>
            <a:r>
              <a:rPr lang="en-US" altLang="en-US">
                <a:ea typeface="ＭＳ Ｐゴシック" charset="-128"/>
              </a:rPr>
              <a:t>Take 1 minute to think about the components in the check balance use case.  What components can you identify?</a:t>
            </a:r>
          </a:p>
        </p:txBody>
      </p:sp>
      <p:sp>
        <p:nvSpPr>
          <p:cNvPr id="36865" name="Title 1"/>
          <p:cNvSpPr>
            <a:spLocks noGrp="1"/>
          </p:cNvSpPr>
          <p:nvPr>
            <p:ph type="title"/>
          </p:nvPr>
        </p:nvSpPr>
        <p:spPr bwMode="auto">
          <a:xfrm>
            <a:off x="447922" y="564995"/>
            <a:ext cx="8197109" cy="45516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ATM components by Use Case</a:t>
            </a:r>
          </a:p>
        </p:txBody>
      </p:sp>
      <p:pic>
        <p:nvPicPr>
          <p:cNvPr id="2" name="Picture 1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82176109-5A1E-D724-45BD-4F52D1C7D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4119" y="3072366"/>
            <a:ext cx="4831773" cy="129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32581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ontent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Check balance</a:t>
            </a:r>
          </a:p>
          <a:p>
            <a:pPr lvl="1"/>
            <a:r>
              <a:rPr lang="en-US" altLang="en-US" b="0">
                <a:ea typeface="ＭＳ Ｐゴシック" charset="-128"/>
              </a:rPr>
              <a:t>Database with user info including account balances</a:t>
            </a:r>
          </a:p>
          <a:p>
            <a:pPr lvl="1"/>
            <a:r>
              <a:rPr lang="en-US" altLang="en-US" b="0">
                <a:ea typeface="ＭＳ Ｐゴシック" charset="-128"/>
              </a:rPr>
              <a:t>User interface that reads account selection</a:t>
            </a:r>
          </a:p>
          <a:p>
            <a:pPr lvl="1"/>
            <a:r>
              <a:rPr lang="en-US" altLang="en-US" b="0">
                <a:ea typeface="ＭＳ Ｐゴシック" charset="-128"/>
              </a:rPr>
              <a:t>User interface that shows information (80x24)</a:t>
            </a:r>
          </a:p>
          <a:p>
            <a:pPr lvl="1"/>
            <a:r>
              <a:rPr lang="en-US" altLang="en-US" b="0">
                <a:solidFill>
                  <a:srgbClr val="C00000"/>
                </a:solidFill>
                <a:ea typeface="ＭＳ Ｐゴシック" charset="-128"/>
              </a:rPr>
              <a:t>Check balance control logic</a:t>
            </a:r>
          </a:p>
        </p:txBody>
      </p:sp>
      <p:sp>
        <p:nvSpPr>
          <p:cNvPr id="36865" name="Title 1"/>
          <p:cNvSpPr>
            <a:spLocks noGrp="1"/>
          </p:cNvSpPr>
          <p:nvPr>
            <p:ph type="title"/>
          </p:nvPr>
        </p:nvSpPr>
        <p:spPr bwMode="auto">
          <a:xfrm>
            <a:off x="447922" y="564995"/>
            <a:ext cx="8197109" cy="45516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ATM components by Use Case</a:t>
            </a:r>
          </a:p>
        </p:txBody>
      </p:sp>
    </p:spTree>
    <p:extLst>
      <p:ext uri="{BB962C8B-B14F-4D97-AF65-F5344CB8AC3E}">
        <p14:creationId xmlns:p14="http://schemas.microsoft.com/office/powerpoint/2010/main" val="578970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7226EAB-9921-C6C9-B7E5-E66CA7182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Identify shared components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441725-4FD5-E104-9CC4-40528AC561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5052" y="1240456"/>
            <a:ext cx="3562657" cy="9754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1F6106B-BC81-A406-0E71-592B77C85C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620" y="1240456"/>
            <a:ext cx="3875104" cy="1127857"/>
          </a:xfrm>
          <a:prstGeom prst="rect">
            <a:avLst/>
          </a:prstGeom>
        </p:spPr>
      </p:pic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869EDAC8-C73F-CA90-FFFB-BB1EDFA82F60}"/>
              </a:ext>
            </a:extLst>
          </p:cNvPr>
          <p:cNvSpPr txBox="1">
            <a:spLocks/>
          </p:cNvSpPr>
          <p:nvPr/>
        </p:nvSpPr>
        <p:spPr>
          <a:xfrm>
            <a:off x="447923" y="2368313"/>
            <a:ext cx="8197114" cy="2040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191300"/>
              </a:buClr>
              <a:buSzPts val="2400"/>
              <a:buFont typeface="Merriweather Sans"/>
              <a:buChar char="&gt;"/>
              <a:defRPr sz="2400" b="1" i="0" u="none" strike="noStrike" cap="none">
                <a:solidFill>
                  <a:srgbClr val="1913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191300"/>
              </a:buClr>
              <a:buSzPts val="2000"/>
              <a:buFont typeface="Arial"/>
              <a:buChar char="–"/>
              <a:defRPr sz="2000" b="1" i="0" u="none" strike="noStrike" cap="none">
                <a:solidFill>
                  <a:srgbClr val="1913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91300"/>
              </a:buClr>
              <a:buSzPts val="1800"/>
              <a:buFont typeface="Merriweather Sans"/>
              <a:buChar char="&gt;"/>
              <a:defRPr sz="1800" b="1" i="0" u="none" strike="noStrike" cap="none">
                <a:solidFill>
                  <a:srgbClr val="1913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191300"/>
              </a:buClr>
              <a:buSzPts val="1600"/>
              <a:buFont typeface="Arial"/>
              <a:buChar char="–"/>
              <a:defRPr sz="1600" b="1" i="0" u="none" strike="noStrike" cap="none">
                <a:solidFill>
                  <a:srgbClr val="1913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91300"/>
              </a:buClr>
              <a:buSzPts val="1400"/>
              <a:buFont typeface="Merriweather Sans"/>
              <a:buChar char="&gt;"/>
              <a:defRPr sz="1400" b="1" i="0" u="none" strike="noStrike" cap="none">
                <a:solidFill>
                  <a:srgbClr val="1913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User interface (output)? </a:t>
            </a:r>
            <a:endParaRPr lang="en-US">
              <a:solidFill>
                <a:srgbClr val="00B050"/>
              </a:solidFill>
            </a:endParaRPr>
          </a:p>
          <a:p>
            <a:r>
              <a:rPr lang="en-US"/>
              <a:t>User interface (input)? </a:t>
            </a:r>
            <a:endParaRPr lang="en-US">
              <a:solidFill>
                <a:srgbClr val="00B050"/>
              </a:solidFill>
            </a:endParaRPr>
          </a:p>
          <a:p>
            <a:r>
              <a:rPr lang="en-US"/>
              <a:t>Database? </a:t>
            </a:r>
          </a:p>
          <a:p>
            <a:r>
              <a:rPr lang="en-US"/>
              <a:t>Control logic? </a:t>
            </a:r>
            <a:endParaRPr lang="en-US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77410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787375B-5E2C-4B5F-BB04-50E21C272D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7923" y="2368313"/>
            <a:ext cx="8197114" cy="2040135"/>
          </a:xfrm>
        </p:spPr>
        <p:txBody>
          <a:bodyPr/>
          <a:lstStyle/>
          <a:p>
            <a:r>
              <a:rPr lang="en-US"/>
              <a:t>User interface (output)? </a:t>
            </a:r>
            <a:r>
              <a:rPr lang="en-US">
                <a:solidFill>
                  <a:srgbClr val="00B050"/>
                </a:solidFill>
              </a:rPr>
              <a:t>Yes!</a:t>
            </a:r>
          </a:p>
          <a:p>
            <a:r>
              <a:rPr lang="en-US"/>
              <a:t>User interface (input)? </a:t>
            </a:r>
            <a:r>
              <a:rPr lang="en-US">
                <a:solidFill>
                  <a:srgbClr val="00B050"/>
                </a:solidFill>
              </a:rPr>
              <a:t>Yes!</a:t>
            </a:r>
          </a:p>
          <a:p>
            <a:r>
              <a:rPr lang="en-US"/>
              <a:t>Database? </a:t>
            </a:r>
            <a:r>
              <a:rPr lang="en-US">
                <a:solidFill>
                  <a:srgbClr val="92D050"/>
                </a:solidFill>
              </a:rPr>
              <a:t>After subcomponents.</a:t>
            </a:r>
          </a:p>
          <a:p>
            <a:r>
              <a:rPr lang="en-US"/>
              <a:t>Control logic? </a:t>
            </a:r>
            <a:r>
              <a:rPr lang="en-US">
                <a:solidFill>
                  <a:schemeClr val="accent3">
                    <a:lumMod val="50000"/>
                  </a:schemeClr>
                </a:solidFill>
              </a:rPr>
              <a:t>No!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7226EAB-9921-C6C9-B7E5-E66CA7182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Identify shared components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441725-4FD5-E104-9CC4-40528AC561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5052" y="1240456"/>
            <a:ext cx="3562657" cy="9754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1F6106B-BC81-A406-0E71-592B77C85C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620" y="1240456"/>
            <a:ext cx="3875104" cy="1127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37822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ontent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Authenticate user control logic</a:t>
            </a:r>
          </a:p>
          <a:p>
            <a:endParaRPr lang="en-US" altLang="en-US">
              <a:ea typeface="ＭＳ Ｐゴシック" charset="-128"/>
            </a:endParaRPr>
          </a:p>
          <a:p>
            <a:r>
              <a:rPr lang="en-US" altLang="en-US">
                <a:ea typeface="ＭＳ Ｐゴシック" charset="-128"/>
              </a:rPr>
              <a:t>Take 2-3 minutes to sketch out a specification for the authenticate user control logic component.</a:t>
            </a: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36865" name="Title 1"/>
          <p:cNvSpPr>
            <a:spLocks noGrp="1"/>
          </p:cNvSpPr>
          <p:nvPr>
            <p:ph type="title"/>
          </p:nvPr>
        </p:nvSpPr>
        <p:spPr bwMode="auto">
          <a:xfrm>
            <a:off x="447922" y="564995"/>
            <a:ext cx="8197109" cy="45516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Specify components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29D561-2FBC-1156-3899-0BE9C73640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7418" y="0"/>
            <a:ext cx="2496582" cy="1211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23405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ontent Placeholder 2"/>
          <p:cNvSpPr>
            <a:spLocks noGrp="1"/>
          </p:cNvSpPr>
          <p:nvPr>
            <p:ph type="body" idx="1"/>
          </p:nvPr>
        </p:nvSpPr>
        <p:spPr bwMode="auto">
          <a:xfrm>
            <a:off x="0" y="1281659"/>
            <a:ext cx="9143999" cy="3861840"/>
          </a:xfrm>
          <a:solidFill>
            <a:schemeClr val="lt1"/>
          </a:solidFill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 sz="2000" b="0">
                <a:ea typeface="ＭＳ Ｐゴシック" charset="-128"/>
              </a:rPr>
              <a:t>Name: </a:t>
            </a:r>
            <a:r>
              <a:rPr lang="en-US" altLang="en-US" sz="2000">
                <a:ea typeface="ＭＳ Ｐゴシック" charset="-128"/>
              </a:rPr>
              <a:t>Authenticate user control logic</a:t>
            </a:r>
          </a:p>
          <a:p>
            <a:pPr marL="76200" indent="0">
              <a:buNone/>
            </a:pPr>
            <a:r>
              <a:rPr lang="en-US" altLang="en-US" sz="1800" b="0">
                <a:ea typeface="ＭＳ Ｐゴシック" charset="-128"/>
              </a:rPr>
              <a:t>What it does:</a:t>
            </a:r>
          </a:p>
          <a:p>
            <a:pPr lvl="1"/>
            <a:r>
              <a:rPr lang="en-US" altLang="en-US" sz="1400" b="0">
                <a:ea typeface="ＭＳ Ｐゴシック" charset="-128"/>
              </a:rPr>
              <a:t>Verifies a user is in the database and that the PIN supplied by the user matches the PIN in the database</a:t>
            </a:r>
            <a:endParaRPr lang="en-US" altLang="en-US" sz="1400" b="0" i="1">
              <a:ea typeface="ＭＳ Ｐゴシック" charset="-128"/>
            </a:endParaRPr>
          </a:p>
          <a:p>
            <a:pPr marL="76200" indent="0">
              <a:buNone/>
            </a:pPr>
            <a:r>
              <a:rPr lang="en-US" altLang="en-US" sz="1800" b="0">
                <a:ea typeface="ＭＳ Ｐゴシック" charset="-128"/>
              </a:rPr>
              <a:t>Inputs (with type information)</a:t>
            </a:r>
          </a:p>
          <a:p>
            <a:pPr lvl="1"/>
            <a:r>
              <a:rPr lang="en-US" altLang="en-US" sz="1400" b="0" i="1">
                <a:ea typeface="ＭＳ Ｐゴシック" charset="-128"/>
              </a:rPr>
              <a:t>Card number,</a:t>
            </a:r>
            <a:r>
              <a:rPr lang="en-US" altLang="en-US" sz="1400" b="0">
                <a:ea typeface="ＭＳ Ｐゴシック" charset="-128"/>
              </a:rPr>
              <a:t> a </a:t>
            </a:r>
            <a:r>
              <a:rPr lang="en-US" altLang="en-US" sz="1400">
                <a:solidFill>
                  <a:srgbClr val="C00000"/>
                </a:solidFill>
                <a:ea typeface="ＭＳ Ｐゴシック" charset="-128"/>
              </a:rPr>
              <a:t>string</a:t>
            </a:r>
            <a:r>
              <a:rPr lang="en-US" altLang="en-US" sz="1400" b="0">
                <a:ea typeface="ＭＳ Ｐゴシック" charset="-128"/>
              </a:rPr>
              <a:t> that is the user’s card number</a:t>
            </a:r>
            <a:endParaRPr lang="en-US" altLang="en-US" sz="1400" b="0" i="1">
              <a:ea typeface="ＭＳ Ｐゴシック" charset="-128"/>
            </a:endParaRPr>
          </a:p>
          <a:p>
            <a:pPr lvl="1"/>
            <a:r>
              <a:rPr lang="en-US" altLang="en-US" sz="1400" b="0" i="1">
                <a:ea typeface="ＭＳ Ｐゴシック" charset="-128"/>
              </a:rPr>
              <a:t>PIN</a:t>
            </a:r>
            <a:r>
              <a:rPr lang="en-US" altLang="en-US" sz="1400" b="0">
                <a:ea typeface="ＭＳ Ｐゴシック" charset="-128"/>
              </a:rPr>
              <a:t>, an integer</a:t>
            </a:r>
          </a:p>
          <a:p>
            <a:pPr marL="76200" indent="0">
              <a:buNone/>
            </a:pPr>
            <a:r>
              <a:rPr lang="en-US" altLang="en-US" sz="1800" b="0">
                <a:ea typeface="ＭＳ Ｐゴシック" charset="-128"/>
              </a:rPr>
              <a:t>Outputs (with type information)</a:t>
            </a:r>
          </a:p>
          <a:p>
            <a:pPr lvl="1"/>
            <a:r>
              <a:rPr lang="en-US" altLang="en-US" sz="1400" b="0">
                <a:ea typeface="ＭＳ Ｐゴシック" charset="-128"/>
              </a:rPr>
              <a:t>Boolean: True if success, False if failure</a:t>
            </a:r>
          </a:p>
          <a:p>
            <a:pPr marL="76200" indent="0">
              <a:buNone/>
            </a:pPr>
            <a:r>
              <a:rPr lang="en-US" altLang="en-US" sz="1800" b="0">
                <a:ea typeface="ＭＳ Ｐゴシック" charset="-128"/>
              </a:rPr>
              <a:t>Components used: </a:t>
            </a:r>
            <a:r>
              <a:rPr lang="en-US" altLang="en-US" sz="1200" b="0">
                <a:ea typeface="ＭＳ Ｐゴシック" charset="-128"/>
              </a:rPr>
              <a:t>ATM card reader supplies </a:t>
            </a:r>
            <a:r>
              <a:rPr lang="en-US" altLang="en-US" sz="1200" b="0" i="1">
                <a:ea typeface="ＭＳ Ｐゴシック" charset="-128"/>
              </a:rPr>
              <a:t>Card number </a:t>
            </a:r>
            <a:r>
              <a:rPr lang="en-US" altLang="en-US" sz="1200" b="0">
                <a:ea typeface="ＭＳ Ｐゴシック" charset="-128"/>
              </a:rPr>
              <a:t>input, user inputs </a:t>
            </a:r>
            <a:r>
              <a:rPr lang="en-US" altLang="en-US" sz="1200" b="0" i="1">
                <a:ea typeface="ＭＳ Ｐゴシック" charset="-128"/>
              </a:rPr>
              <a:t>PIN</a:t>
            </a:r>
            <a:r>
              <a:rPr lang="en-US" altLang="en-US" sz="1200" b="0">
                <a:ea typeface="ＭＳ Ｐゴシック" charset="-128"/>
              </a:rPr>
              <a:t> via keypad, verification is performed by database</a:t>
            </a:r>
          </a:p>
          <a:p>
            <a:pPr marL="76200" indent="0">
              <a:buNone/>
            </a:pPr>
            <a:r>
              <a:rPr lang="en-US" altLang="en-US" sz="1800" b="0">
                <a:ea typeface="ＭＳ Ｐゴシック" charset="-128"/>
              </a:rPr>
              <a:t>Side effects: </a:t>
            </a:r>
            <a:r>
              <a:rPr lang="en-US" altLang="en-US" sz="1200" b="0">
                <a:ea typeface="ＭＳ Ｐゴシック" charset="-128"/>
              </a:rPr>
              <a:t>If successful, all other bank customer use cases are enabled for the User matching the </a:t>
            </a:r>
            <a:r>
              <a:rPr lang="en-US" altLang="en-US" sz="1200" b="0" i="1">
                <a:ea typeface="ＭＳ Ｐゴシック" charset="-128"/>
              </a:rPr>
              <a:t>Card number.</a:t>
            </a:r>
            <a:endParaRPr lang="en-US" altLang="en-US" sz="2000" b="0">
              <a:ea typeface="ＭＳ Ｐゴシック" charset="-12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29D561-2FBC-1156-3899-0BE9C73640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7418" y="0"/>
            <a:ext cx="2496582" cy="121176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6F04C79-38B7-29AB-A1C4-6AF3C120EA72}"/>
              </a:ext>
            </a:extLst>
          </p:cNvPr>
          <p:cNvSpPr txBox="1">
            <a:spLocks/>
          </p:cNvSpPr>
          <p:nvPr/>
        </p:nvSpPr>
        <p:spPr bwMode="auto">
          <a:xfrm>
            <a:off x="447922" y="564995"/>
            <a:ext cx="8197109" cy="455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Black"/>
              <a:buNone/>
              <a:defRPr sz="3000" b="1" i="0" u="none" strike="noStrike" cap="none">
                <a:solidFill>
                  <a:schemeClr val="dk1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en-US">
                <a:ea typeface="ＭＳ Ｐゴシック" charset="-128"/>
              </a:rPr>
              <a:t>Specify components</a:t>
            </a:r>
          </a:p>
        </p:txBody>
      </p:sp>
    </p:spTree>
    <p:extLst>
      <p:ext uri="{BB962C8B-B14F-4D97-AF65-F5344CB8AC3E}">
        <p14:creationId xmlns:p14="http://schemas.microsoft.com/office/powerpoint/2010/main" val="382399491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735B2-E1BC-FE2F-EDA8-4CCCA1080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ontent Placeholder 2">
            <a:extLst>
              <a:ext uri="{FF2B5EF4-FFF2-40B4-BE49-F238E27FC236}">
                <a16:creationId xmlns:a16="http://schemas.microsoft.com/office/drawing/2014/main" id="{4BD49511-DD42-8A26-99D4-7B60B95556A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/>
              </a:rPr>
              <a:t>Check balance control logic</a:t>
            </a:r>
          </a:p>
          <a:p>
            <a:endParaRPr lang="en-US" altLang="en-US">
              <a:ea typeface="ＭＳ Ｐゴシック" charset="-128"/>
            </a:endParaRPr>
          </a:p>
          <a:p>
            <a:r>
              <a:rPr lang="en-US" altLang="en-US">
                <a:ea typeface="ＭＳ Ｐゴシック"/>
              </a:rPr>
              <a:t>Take 2-3 minutes to sketch out a specification for the check balance control logic component.</a:t>
            </a: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36865" name="Title 1">
            <a:extLst>
              <a:ext uri="{FF2B5EF4-FFF2-40B4-BE49-F238E27FC236}">
                <a16:creationId xmlns:a16="http://schemas.microsoft.com/office/drawing/2014/main" id="{9959E92A-C4B6-374E-2AF6-123E603C406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47922" y="564995"/>
            <a:ext cx="8197109" cy="45516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Specify components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A375B7-1474-0F14-7194-776A91C901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7418" y="0"/>
            <a:ext cx="2496582" cy="1211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3274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86042C-643C-6230-C7BF-9B18420C7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ontent Placeholder 2">
            <a:extLst>
              <a:ext uri="{FF2B5EF4-FFF2-40B4-BE49-F238E27FC236}">
                <a16:creationId xmlns:a16="http://schemas.microsoft.com/office/drawing/2014/main" id="{B968896A-D521-28C3-7979-C94539ADC2D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0" y="1281659"/>
            <a:ext cx="9143999" cy="3861840"/>
          </a:xfrm>
          <a:solidFill>
            <a:schemeClr val="lt1"/>
          </a:solidFill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 sz="2000" b="0">
                <a:ea typeface="ＭＳ Ｐゴシック"/>
              </a:rPr>
              <a:t>Name: </a:t>
            </a:r>
            <a:r>
              <a:rPr lang="en-US" altLang="en-US" sz="2000">
                <a:ea typeface="ＭＳ Ｐゴシック"/>
              </a:rPr>
              <a:t>Check balance control logic</a:t>
            </a:r>
          </a:p>
          <a:p>
            <a:pPr marL="76200" indent="0">
              <a:buNone/>
            </a:pPr>
            <a:r>
              <a:rPr lang="en-US" altLang="en-US" sz="1800" b="0">
                <a:ea typeface="ＭＳ Ｐゴシック" charset="-128"/>
              </a:rPr>
              <a:t>What it does:</a:t>
            </a:r>
          </a:p>
          <a:p>
            <a:pPr lvl="1"/>
            <a:r>
              <a:rPr lang="en-US" altLang="en-US" sz="1400" b="0">
                <a:ea typeface="ＭＳ Ｐゴシック"/>
              </a:rPr>
              <a:t>Looks up a user's account that they provided in the account database and returns the current balance associated with that account in the database.</a:t>
            </a:r>
          </a:p>
          <a:p>
            <a:pPr marL="76200" indent="0">
              <a:buNone/>
            </a:pPr>
            <a:r>
              <a:rPr lang="en-US" altLang="en-US" sz="1800" b="0">
                <a:ea typeface="ＭＳ Ｐゴシック" charset="-128"/>
              </a:rPr>
              <a:t>Inputs (with type information)</a:t>
            </a:r>
          </a:p>
          <a:p>
            <a:pPr lvl="1"/>
            <a:r>
              <a:rPr lang="en-US" altLang="en-US" sz="1400" b="0" i="1">
                <a:ea typeface="ＭＳ Ｐゴシック"/>
              </a:rPr>
              <a:t>Account number,</a:t>
            </a:r>
            <a:r>
              <a:rPr lang="en-US" altLang="en-US" sz="1400" b="0">
                <a:ea typeface="ＭＳ Ｐゴシック"/>
              </a:rPr>
              <a:t> a </a:t>
            </a:r>
            <a:r>
              <a:rPr lang="en-US" altLang="en-US" sz="1400">
                <a:solidFill>
                  <a:srgbClr val="C00000"/>
                </a:solidFill>
                <a:ea typeface="ＭＳ Ｐゴシック"/>
              </a:rPr>
              <a:t>string</a:t>
            </a:r>
            <a:r>
              <a:rPr lang="en-US" altLang="en-US" sz="1400" b="0">
                <a:ea typeface="ＭＳ Ｐゴシック"/>
              </a:rPr>
              <a:t> that is the user’s account number</a:t>
            </a:r>
            <a:endParaRPr lang="en-US" altLang="en-US" sz="1400" b="0" i="1">
              <a:ea typeface="ＭＳ Ｐゴシック"/>
            </a:endParaRPr>
          </a:p>
          <a:p>
            <a:pPr marL="76200" indent="0">
              <a:buNone/>
            </a:pPr>
            <a:r>
              <a:rPr lang="en-US" altLang="en-US" sz="1800" b="0">
                <a:ea typeface="ＭＳ Ｐゴシック" charset="-128"/>
              </a:rPr>
              <a:t>Outputs (with type information)</a:t>
            </a:r>
          </a:p>
          <a:p>
            <a:pPr lvl="1"/>
            <a:r>
              <a:rPr lang="en-US" altLang="en-US" sz="1400" b="0">
                <a:ea typeface="ＭＳ Ｐゴシック"/>
              </a:rPr>
              <a:t>False if account does not exist or a </a:t>
            </a:r>
            <a:r>
              <a:rPr lang="en-US" altLang="en-US" sz="1400" b="0">
                <a:ea typeface="ＭＳ Ｐゴシック"/>
                <a:hlinkClick r:id="rId2"/>
              </a:rPr>
              <a:t>floating-point number</a:t>
            </a:r>
            <a:r>
              <a:rPr lang="en-US" altLang="en-US" sz="1400" b="0">
                <a:ea typeface="ＭＳ Ｐゴシック"/>
              </a:rPr>
              <a:t> equal to the account balance</a:t>
            </a:r>
          </a:p>
          <a:p>
            <a:pPr marL="76200" indent="0">
              <a:buNone/>
            </a:pPr>
            <a:r>
              <a:rPr lang="en-US" altLang="en-US" sz="1800" b="0">
                <a:ea typeface="ＭＳ Ｐゴシック"/>
              </a:rPr>
              <a:t>Components used: </a:t>
            </a:r>
            <a:r>
              <a:rPr lang="en-US" altLang="en-US" sz="1200" b="0">
                <a:ea typeface="ＭＳ Ｐゴシック"/>
              </a:rPr>
              <a:t>User selects an </a:t>
            </a:r>
            <a:r>
              <a:rPr lang="en-US" altLang="en-US" sz="1200" b="0" i="1">
                <a:ea typeface="ＭＳ Ｐゴシック"/>
              </a:rPr>
              <a:t>Account Number </a:t>
            </a:r>
            <a:r>
              <a:rPr lang="en-US" altLang="en-US" sz="1200" b="0">
                <a:ea typeface="ＭＳ Ｐゴシック"/>
              </a:rPr>
              <a:t>shown on the display with keypad input and the verification and balance lookup is provided by the database</a:t>
            </a:r>
          </a:p>
          <a:p>
            <a:pPr marL="76200" indent="0">
              <a:buNone/>
            </a:pPr>
            <a:r>
              <a:rPr lang="en-US" altLang="en-US" sz="1800" b="0">
                <a:ea typeface="ＭＳ Ｐゴシック"/>
              </a:rPr>
              <a:t>Side effects: </a:t>
            </a:r>
            <a:r>
              <a:rPr lang="en-US" altLang="en-US" sz="1200" b="0">
                <a:ea typeface="ＭＳ Ｐゴシック"/>
              </a:rPr>
              <a:t>None</a:t>
            </a:r>
            <a:r>
              <a:rPr lang="en-US" altLang="en-US" sz="1200" b="0" i="1">
                <a:ea typeface="ＭＳ Ｐゴシック"/>
              </a:rPr>
              <a:t>.</a:t>
            </a:r>
            <a:endParaRPr lang="en-US" altLang="en-US" sz="2000" b="0">
              <a:ea typeface="ＭＳ Ｐゴシック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FA4DF7-2A6E-953B-8F4A-B934303F2C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7418" y="0"/>
            <a:ext cx="2496582" cy="121176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1494CD4-AA1E-67B9-8D27-5F10396994B2}"/>
              </a:ext>
            </a:extLst>
          </p:cNvPr>
          <p:cNvSpPr txBox="1">
            <a:spLocks/>
          </p:cNvSpPr>
          <p:nvPr/>
        </p:nvSpPr>
        <p:spPr bwMode="auto">
          <a:xfrm>
            <a:off x="447922" y="564995"/>
            <a:ext cx="8197109" cy="455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Black"/>
              <a:buNone/>
              <a:defRPr sz="3000" b="1" i="0" u="none" strike="noStrike" cap="none">
                <a:solidFill>
                  <a:schemeClr val="dk1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en-US">
                <a:ea typeface="ＭＳ Ｐゴシック" charset="-128"/>
              </a:rPr>
              <a:t>Specify components</a:t>
            </a:r>
          </a:p>
        </p:txBody>
      </p:sp>
    </p:spTree>
    <p:extLst>
      <p:ext uri="{BB962C8B-B14F-4D97-AF65-F5344CB8AC3E}">
        <p14:creationId xmlns:p14="http://schemas.microsoft.com/office/powerpoint/2010/main" val="26912464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4"/>
          <p:cNvSpPr>
            <a:spLocks noGrp="1"/>
          </p:cNvSpPr>
          <p:nvPr>
            <p:ph type="title"/>
          </p:nvPr>
        </p:nvSpPr>
        <p:spPr bwMode="auto">
          <a:xfrm>
            <a:off x="447922" y="542260"/>
            <a:ext cx="8197109" cy="477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Overview of today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CA2B3E3-4AA4-4E73-9D7D-D85A491E650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47675" y="1304925"/>
            <a:ext cx="8197850" cy="294740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385763" indent="-385763">
              <a:buFont typeface="Calibri" charset="0"/>
              <a:buAutoNum type="arabicPeriod"/>
            </a:pPr>
            <a:r>
              <a:rPr lang="en-US" altLang="en-US" b="0">
                <a:ea typeface="ＭＳ Ｐゴシック" charset="-128"/>
              </a:rPr>
              <a:t>Motivate the role of intentional software design</a:t>
            </a:r>
          </a:p>
          <a:p>
            <a:pPr marL="385763" indent="-385763">
              <a:buFont typeface="Calibri" charset="0"/>
              <a:buAutoNum type="arabicPeriod"/>
            </a:pPr>
            <a:r>
              <a:rPr lang="en-US" altLang="en-US" b="0">
                <a:ea typeface="ＭＳ Ｐゴシック" charset="-128"/>
              </a:rPr>
              <a:t>Overview of a software design approach</a:t>
            </a:r>
          </a:p>
          <a:p>
            <a:pPr marL="385763" indent="-385763">
              <a:buFont typeface="Calibri" charset="0"/>
              <a:buAutoNum type="arabicPeriod"/>
            </a:pPr>
            <a:r>
              <a:rPr lang="en-US" altLang="en-US" b="0">
                <a:ea typeface="ＭＳ Ｐゴシック" charset="-128"/>
              </a:rPr>
              <a:t>Users and their stories inform design</a:t>
            </a:r>
          </a:p>
          <a:p>
            <a:pPr marL="385763" indent="-385763">
              <a:buFont typeface="Calibri" charset="0"/>
              <a:buAutoNum type="arabicPeriod"/>
            </a:pPr>
            <a:r>
              <a:rPr lang="en-US" altLang="en-US" b="0">
                <a:ea typeface="ＭＳ Ｐゴシック" charset="-128"/>
              </a:rPr>
              <a:t>Use cases describe the function of software</a:t>
            </a:r>
          </a:p>
          <a:p>
            <a:pPr marL="385763" indent="-385763">
              <a:buFont typeface="Calibri" charset="0"/>
              <a:buAutoNum type="arabicPeriod"/>
            </a:pPr>
            <a:r>
              <a:rPr lang="en-US" altLang="en-US" b="0">
                <a:ea typeface="ＭＳ Ｐゴシック" charset="-128"/>
              </a:rPr>
              <a:t>Components implement the use cases</a:t>
            </a:r>
          </a:p>
          <a:p>
            <a:pPr marL="385763" indent="-385763">
              <a:buFont typeface="Calibri" charset="0"/>
              <a:buAutoNum type="arabicPeriod"/>
            </a:pPr>
            <a:r>
              <a:rPr lang="en-US" altLang="en-US" b="0">
                <a:solidFill>
                  <a:schemeClr val="tx2">
                    <a:lumMod val="50000"/>
                  </a:schemeClr>
                </a:solidFill>
                <a:ea typeface="ＭＳ Ｐゴシック" charset="-128"/>
              </a:rPr>
              <a:t>Testing and testing strategies </a:t>
            </a:r>
          </a:p>
          <a:p>
            <a:pPr marL="385763" indent="-385763">
              <a:buFont typeface="Calibri" charset="0"/>
              <a:buAutoNum type="arabicPeriod"/>
            </a:pPr>
            <a:endParaRPr lang="en-US" altLang="en-US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7501946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4"/>
          <p:cNvSpPr>
            <a:spLocks noGrp="1"/>
          </p:cNvSpPr>
          <p:nvPr>
            <p:ph type="title"/>
          </p:nvPr>
        </p:nvSpPr>
        <p:spPr bwMode="auto">
          <a:xfrm>
            <a:off x="447922" y="542260"/>
            <a:ext cx="8197109" cy="477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Component specifications get you to code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CA2B3E3-4AA4-4E73-9D7D-D85A491E650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47674" y="1304925"/>
            <a:ext cx="8488169" cy="294740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385763" indent="-385763"/>
            <a:r>
              <a:rPr lang="en-US" altLang="en-US" b="0">
                <a:ea typeface="ＭＳ Ｐゴシック" charset="-128"/>
              </a:rPr>
              <a:t>Code needs review, testing continuously </a:t>
            </a:r>
            <a:endParaRPr lang="en-US" altLang="en-US">
              <a:solidFill>
                <a:schemeClr val="tx1"/>
              </a:solidFill>
              <a:ea typeface="ＭＳ Ｐゴシック" charset="-128"/>
            </a:endParaRPr>
          </a:p>
          <a:p>
            <a:pPr marL="385763" indent="-385763"/>
            <a:endParaRPr lang="en-US" altLang="en-US" b="0">
              <a:solidFill>
                <a:schemeClr val="tx1"/>
              </a:solidFill>
              <a:ea typeface="ＭＳ Ｐゴシック" charset="-128"/>
            </a:endParaRPr>
          </a:p>
          <a:p>
            <a:pPr marL="385763" indent="-385763"/>
            <a:r>
              <a:rPr lang="en-US" altLang="en-US">
                <a:solidFill>
                  <a:schemeClr val="tx1"/>
                </a:solidFill>
                <a:ea typeface="ＭＳ Ｐゴシック" charset="-128"/>
              </a:rPr>
              <a:t>Has this happened to you:</a:t>
            </a:r>
          </a:p>
          <a:p>
            <a:pPr marL="842963" lvl="1" indent="-385763"/>
            <a:r>
              <a:rPr lang="en-US" altLang="en-US" b="0">
                <a:solidFill>
                  <a:schemeClr val="tx1"/>
                </a:solidFill>
                <a:ea typeface="ＭＳ Ｐゴシック" charset="-128"/>
              </a:rPr>
              <a:t>You wrote some code.  It works!  You are happy.</a:t>
            </a:r>
          </a:p>
          <a:p>
            <a:pPr marL="842963" lvl="1" indent="-385763"/>
            <a:r>
              <a:rPr lang="en-US" altLang="en-US" b="0">
                <a:solidFill>
                  <a:schemeClr val="tx1"/>
                </a:solidFill>
                <a:ea typeface="ＭＳ Ｐゴシック" charset="-128"/>
              </a:rPr>
              <a:t>You add a neat little feature. You think it works.  You are happy.</a:t>
            </a:r>
          </a:p>
          <a:p>
            <a:pPr marL="842963" lvl="1" indent="-385763"/>
            <a:r>
              <a:rPr lang="en-US" altLang="en-US" b="0">
                <a:solidFill>
                  <a:schemeClr val="tx1"/>
                </a:solidFill>
                <a:ea typeface="ＭＳ Ｐゴシック" charset="-128"/>
              </a:rPr>
              <a:t>It doesn’t work, but you don’t know.  You </a:t>
            </a:r>
            <a:r>
              <a:rPr lang="en-US" altLang="en-US">
                <a:solidFill>
                  <a:schemeClr val="tx1"/>
                </a:solidFill>
                <a:ea typeface="ＭＳ Ｐゴシック" charset="-128"/>
              </a:rPr>
              <a:t>will</a:t>
            </a:r>
            <a:r>
              <a:rPr lang="en-US" altLang="en-US" b="0">
                <a:solidFill>
                  <a:schemeClr val="tx1"/>
                </a:solidFill>
                <a:ea typeface="ＭＳ Ｐゴシック" charset="-128"/>
              </a:rPr>
              <a:t> be sad.</a:t>
            </a:r>
            <a:endParaRPr lang="en-US" altLang="en-US" b="0">
              <a:ea typeface="ＭＳ Ｐゴシック" charset="-12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CD2A2B1-A47C-D786-18AB-54C13BD3ED69}"/>
              </a:ext>
            </a:extLst>
          </p:cNvPr>
          <p:cNvSpPr/>
          <p:nvPr/>
        </p:nvSpPr>
        <p:spPr>
          <a:xfrm>
            <a:off x="3166946" y="3389971"/>
            <a:ext cx="4475356" cy="28249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You found out before anything bad happened.</a:t>
            </a:r>
          </a:p>
        </p:txBody>
      </p:sp>
    </p:spTree>
    <p:extLst>
      <p:ext uri="{BB962C8B-B14F-4D97-AF65-F5344CB8AC3E}">
        <p14:creationId xmlns:p14="http://schemas.microsoft.com/office/powerpoint/2010/main" val="1318192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463731"/>
            <a:ext cx="8197109" cy="55642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Design fails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02C18FC-5752-2D16-DA81-9381764BF1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7922" y="1305217"/>
            <a:ext cx="8517657" cy="2365901"/>
          </a:xfrm>
        </p:spPr>
        <p:txBody>
          <a:bodyPr/>
          <a:lstStyle/>
          <a:p>
            <a:r>
              <a:rPr lang="en-US" b="0"/>
              <a:t>Mars Climate Orbiter (1998-1999)</a:t>
            </a:r>
          </a:p>
          <a:p>
            <a:pPr lvl="1"/>
            <a:r>
              <a:rPr lang="en-US" b="0"/>
              <a:t>$551 million in 2022 USD</a:t>
            </a:r>
          </a:p>
          <a:p>
            <a:pPr lvl="1"/>
            <a:r>
              <a:rPr lang="en-US"/>
              <a:t>NASA and Lockheed Martin did not specify units in design</a:t>
            </a:r>
          </a:p>
          <a:p>
            <a:pPr lvl="2"/>
            <a:r>
              <a:rPr lang="en-US" b="0"/>
              <a:t>Two separate systems interacted during injection burn</a:t>
            </a:r>
          </a:p>
          <a:p>
            <a:pPr lvl="2"/>
            <a:r>
              <a:rPr lang="en-US" b="0"/>
              <a:t>Foot/pounds = 1.356 Newton-meters</a:t>
            </a:r>
          </a:p>
          <a:p>
            <a:pPr lvl="1"/>
            <a:r>
              <a:rPr lang="en-US" b="0"/>
              <a:t>Bounced of Martian atmosphere circling the sun today</a:t>
            </a:r>
          </a:p>
        </p:txBody>
      </p:sp>
      <p:pic>
        <p:nvPicPr>
          <p:cNvPr id="1026" name="Picture 2" descr="Mars Climate Orbiter, artist design.">
            <a:extLst>
              <a:ext uri="{FF2B5EF4-FFF2-40B4-BE49-F238E27FC236}">
                <a16:creationId xmlns:a16="http://schemas.microsoft.com/office/drawing/2014/main" id="{16FAE1CE-9C18-E340-6FC9-60D278439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759" y="299739"/>
            <a:ext cx="1780943" cy="161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992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xfrm>
            <a:off x="447923" y="1305217"/>
            <a:ext cx="8565448" cy="28568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>
                <a:ea typeface="ＭＳ Ｐゴシック" charset="-128"/>
              </a:rPr>
              <a:t>Code that checks if other code (code under test) is working properly</a:t>
            </a:r>
          </a:p>
          <a:p>
            <a:r>
              <a:rPr lang="en-US" altLang="en-US" b="0">
                <a:ea typeface="ＭＳ Ｐゴシック" charset="-128"/>
              </a:rPr>
              <a:t>If the “code under test”</a:t>
            </a:r>
          </a:p>
          <a:p>
            <a:pPr lvl="1"/>
            <a:r>
              <a:rPr lang="en-US" altLang="en-US" b="0">
                <a:ea typeface="ＭＳ Ｐゴシック" charset="-128"/>
              </a:rPr>
              <a:t>Runs successfully</a:t>
            </a:r>
          </a:p>
          <a:p>
            <a:pPr lvl="1"/>
            <a:r>
              <a:rPr lang="en-US" altLang="en-US" b="0">
                <a:ea typeface="ＭＳ Ｐゴシック" charset="-128"/>
              </a:rPr>
              <a:t>Fails gracefully (as expected, when expected)</a:t>
            </a:r>
          </a:p>
          <a:p>
            <a:r>
              <a:rPr lang="en-US" altLang="en-US" b="0">
                <a:ea typeface="ＭＳ Ｐゴシック" charset="-128"/>
              </a:rPr>
              <a:t>The tests pass and the code is “accepted” as working</a:t>
            </a: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463731"/>
            <a:ext cx="8197109" cy="55642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What is software testing?</a:t>
            </a:r>
          </a:p>
        </p:txBody>
      </p:sp>
    </p:spTree>
    <p:extLst>
      <p:ext uri="{BB962C8B-B14F-4D97-AF65-F5344CB8AC3E}">
        <p14:creationId xmlns:p14="http://schemas.microsoft.com/office/powerpoint/2010/main" val="318419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xfrm>
            <a:off x="447923" y="1305217"/>
            <a:ext cx="8565448" cy="28568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def </a:t>
            </a:r>
            <a:r>
              <a:rPr lang="en-US" altLang="en-US" err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code_under_test</a:t>
            </a:r>
            <a:r>
              <a:rPr lang="en-US" altLang="en-US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(a, b):</a:t>
            </a:r>
          </a:p>
          <a:p>
            <a:pPr marL="76200" indent="0">
              <a:buNone/>
            </a:pPr>
            <a:r>
              <a:rPr lang="en-US" altLang="en-US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	return a + b</a:t>
            </a:r>
          </a:p>
          <a:p>
            <a:pPr marL="76200" indent="0">
              <a:buNone/>
            </a:pPr>
            <a:endParaRPr lang="en-US" alt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6200" indent="0">
              <a:buNone/>
            </a:pPr>
            <a:r>
              <a:rPr lang="en-US" altLang="en-US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is the code under test?</a:t>
            </a:r>
          </a:p>
          <a:p>
            <a:pPr marL="76200" indent="0">
              <a:buNone/>
            </a:pPr>
            <a:r>
              <a:rPr lang="en-US" altLang="en-US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is the code under test doing?</a:t>
            </a:r>
          </a:p>
          <a:p>
            <a:pPr marL="76200" indent="0">
              <a:buNone/>
            </a:pPr>
            <a:r>
              <a:rPr lang="en-US" altLang="en-US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Could we name the code under test function better?</a:t>
            </a: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463731"/>
            <a:ext cx="8197109" cy="55642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What is software testing?</a:t>
            </a:r>
          </a:p>
        </p:txBody>
      </p:sp>
    </p:spTree>
    <p:extLst>
      <p:ext uri="{BB962C8B-B14F-4D97-AF65-F5344CB8AC3E}">
        <p14:creationId xmlns:p14="http://schemas.microsoft.com/office/powerpoint/2010/main" val="1901723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xfrm>
            <a:off x="447923" y="1305217"/>
            <a:ext cx="8565448" cy="28568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def add(a, b):</a:t>
            </a:r>
          </a:p>
          <a:p>
            <a:pPr marL="76200" indent="0">
              <a:buNone/>
            </a:pPr>
            <a:r>
              <a:rPr lang="en-US" altLang="en-US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	return a + b</a:t>
            </a:r>
          </a:p>
          <a:p>
            <a:pPr marL="76200" indent="0">
              <a:buNone/>
            </a:pPr>
            <a:endParaRPr lang="en-US" alt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6200" indent="0">
              <a:buNone/>
            </a:pPr>
            <a:r>
              <a:rPr lang="en-US" altLang="en-US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is a test we can do for add?</a:t>
            </a:r>
          </a:p>
          <a:p>
            <a:pPr marL="76200" indent="0">
              <a:buNone/>
            </a:pPr>
            <a:r>
              <a:rPr lang="en-US" altLang="en-US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this sufficient?</a:t>
            </a:r>
          </a:p>
          <a:p>
            <a:pPr marL="76200" indent="0">
              <a:buNone/>
            </a:pPr>
            <a:endParaRPr lang="en-US" alt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463731"/>
            <a:ext cx="8197109" cy="55642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What is software testing?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9ED43C-F1C5-3F56-1284-AC19AF902876}"/>
              </a:ext>
            </a:extLst>
          </p:cNvPr>
          <p:cNvSpPr txBox="1"/>
          <p:nvPr/>
        </p:nvSpPr>
        <p:spPr>
          <a:xfrm>
            <a:off x="4546476" y="1089626"/>
            <a:ext cx="4572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200" indent="0">
              <a:buNone/>
            </a:pP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if add(0, 0) == 0:</a:t>
            </a:r>
          </a:p>
          <a:p>
            <a:pPr marL="76200" indent="0">
              <a:buNone/>
            </a:pP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	return True</a:t>
            </a:r>
          </a:p>
          <a:p>
            <a:pPr marL="76200" indent="0">
              <a:buNone/>
            </a:pP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else:</a:t>
            </a:r>
          </a:p>
          <a:p>
            <a:pPr marL="76200" indent="0">
              <a:buNone/>
            </a:pP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	return False</a:t>
            </a:r>
          </a:p>
        </p:txBody>
      </p:sp>
    </p:spTree>
    <p:extLst>
      <p:ext uri="{BB962C8B-B14F-4D97-AF65-F5344CB8AC3E}">
        <p14:creationId xmlns:p14="http://schemas.microsoft.com/office/powerpoint/2010/main" val="1278535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xfrm>
            <a:off x="447923" y="1305217"/>
            <a:ext cx="8565448" cy="28568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def add(a, b):</a:t>
            </a:r>
          </a:p>
          <a:p>
            <a:pPr marL="76200" indent="0">
              <a:buNone/>
            </a:pPr>
            <a:r>
              <a:rPr lang="en-US" altLang="en-US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	return a + b</a:t>
            </a:r>
          </a:p>
          <a:p>
            <a:pPr marL="76200" indent="0">
              <a:buNone/>
            </a:pPr>
            <a:endParaRPr lang="en-US" alt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6200" indent="0">
              <a:buNone/>
            </a:pPr>
            <a:r>
              <a:rPr lang="en-US" altLang="en-US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 we test a different a, b pair?</a:t>
            </a:r>
          </a:p>
          <a:p>
            <a:pPr marL="76200" indent="0">
              <a:buNone/>
            </a:pPr>
            <a:r>
              <a:rPr lang="en-US" altLang="en-US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this sufficient?</a:t>
            </a:r>
          </a:p>
          <a:p>
            <a:pPr marL="76200" indent="0">
              <a:buNone/>
            </a:pPr>
            <a:endParaRPr lang="en-US" alt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463731"/>
            <a:ext cx="8197109" cy="55642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What is software testing?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9ED43C-F1C5-3F56-1284-AC19AF902876}"/>
              </a:ext>
            </a:extLst>
          </p:cNvPr>
          <p:cNvSpPr txBox="1"/>
          <p:nvPr/>
        </p:nvSpPr>
        <p:spPr>
          <a:xfrm>
            <a:off x="4546476" y="1089626"/>
            <a:ext cx="4572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200" indent="0">
              <a:buNone/>
            </a:pP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if add(0, </a:t>
            </a:r>
            <a:r>
              <a:rPr lang="en-US" altLang="en-US" sz="2400" b="1">
                <a:highlight>
                  <a:srgbClr val="FFFF00"/>
                </a:highlight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1</a:t>
            </a: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) == </a:t>
            </a:r>
            <a:r>
              <a:rPr lang="en-US" altLang="en-US" sz="2400" b="1">
                <a:highlight>
                  <a:srgbClr val="FFFF00"/>
                </a:highlight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1</a:t>
            </a: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:</a:t>
            </a:r>
          </a:p>
          <a:p>
            <a:pPr marL="76200" indent="0">
              <a:buNone/>
            </a:pP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	return True</a:t>
            </a:r>
          </a:p>
          <a:p>
            <a:pPr marL="76200" indent="0">
              <a:buNone/>
            </a:pP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else:</a:t>
            </a:r>
          </a:p>
          <a:p>
            <a:pPr marL="76200" indent="0">
              <a:buNone/>
            </a:pP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	return False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453B7F0-CDD0-7590-388F-1635DB3B46A1}"/>
              </a:ext>
            </a:extLst>
          </p:cNvPr>
          <p:cNvSpPr txBox="1"/>
          <p:nvPr/>
        </p:nvSpPr>
        <p:spPr>
          <a:xfrm>
            <a:off x="4546476" y="2996485"/>
            <a:ext cx="4572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200" indent="0">
              <a:buNone/>
            </a:pP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if add(0, </a:t>
            </a:r>
            <a:r>
              <a:rPr lang="en-US" altLang="en-US" sz="2400" b="1">
                <a:highlight>
                  <a:srgbClr val="FFFF00"/>
                </a:highlight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2</a:t>
            </a: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) == </a:t>
            </a:r>
            <a:r>
              <a:rPr lang="en-US" altLang="en-US" sz="2400" b="1">
                <a:highlight>
                  <a:srgbClr val="FFFF00"/>
                </a:highlight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2</a:t>
            </a: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:</a:t>
            </a:r>
          </a:p>
          <a:p>
            <a:pPr marL="76200" indent="0">
              <a:buNone/>
            </a:pP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	return True</a:t>
            </a:r>
          </a:p>
          <a:p>
            <a:pPr marL="76200" indent="0">
              <a:buNone/>
            </a:pP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else:</a:t>
            </a:r>
          </a:p>
          <a:p>
            <a:pPr marL="76200" indent="0">
              <a:buNone/>
            </a:pP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	return False</a:t>
            </a:r>
          </a:p>
        </p:txBody>
      </p:sp>
    </p:spTree>
    <p:extLst>
      <p:ext uri="{BB962C8B-B14F-4D97-AF65-F5344CB8AC3E}">
        <p14:creationId xmlns:p14="http://schemas.microsoft.com/office/powerpoint/2010/main" val="3642763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xfrm>
            <a:off x="447923" y="1305217"/>
            <a:ext cx="8565448" cy="28568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def add(a, b):</a:t>
            </a:r>
          </a:p>
          <a:p>
            <a:pPr marL="76200" indent="0">
              <a:buNone/>
            </a:pPr>
            <a:r>
              <a:rPr lang="en-US" altLang="en-US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	return a + b</a:t>
            </a:r>
          </a:p>
          <a:p>
            <a:pPr marL="76200" indent="0">
              <a:buNone/>
            </a:pPr>
            <a:endParaRPr lang="en-US" alt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6200" indent="0">
              <a:buNone/>
            </a:pPr>
            <a:r>
              <a:rPr lang="en-US" altLang="en-US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 we test many a, b pairs?</a:t>
            </a:r>
          </a:p>
          <a:p>
            <a:pPr marL="76200" indent="0">
              <a:buNone/>
            </a:pPr>
            <a:r>
              <a:rPr lang="en-US" altLang="en-US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this sufficient?</a:t>
            </a:r>
          </a:p>
          <a:p>
            <a:pPr marL="76200" indent="0">
              <a:buNone/>
            </a:pPr>
            <a:r>
              <a:rPr lang="en-US" altLang="en-US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Testing is hard!  Testing is fun! </a:t>
            </a:r>
            <a:r>
              <a:rPr lang="en-US" altLang="en-US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Testing can drive development!</a:t>
            </a:r>
          </a:p>
          <a:p>
            <a:pPr marL="76200" indent="0">
              <a:buNone/>
            </a:pPr>
            <a:endParaRPr lang="en-US" alt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463731"/>
            <a:ext cx="8197109" cy="55642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What is software testing?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9ED43C-F1C5-3F56-1284-AC19AF902876}"/>
              </a:ext>
            </a:extLst>
          </p:cNvPr>
          <p:cNvSpPr txBox="1"/>
          <p:nvPr/>
        </p:nvSpPr>
        <p:spPr>
          <a:xfrm>
            <a:off x="4546476" y="1089626"/>
            <a:ext cx="457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200" indent="0">
              <a:buNone/>
            </a:pP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for </a:t>
            </a:r>
            <a:r>
              <a:rPr lang="en-US" altLang="en-US" sz="2400" b="1" err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i</a:t>
            </a: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 in range(10):</a:t>
            </a:r>
          </a:p>
          <a:p>
            <a:pPr marL="76200" indent="0">
              <a:buNone/>
            </a:pP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	if add(0, </a:t>
            </a:r>
            <a:r>
              <a:rPr lang="en-US" altLang="en-US" sz="2400" b="1">
                <a:highlight>
                  <a:srgbClr val="FFFF00"/>
                </a:highlight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i</a:t>
            </a: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) != </a:t>
            </a:r>
            <a:r>
              <a:rPr lang="en-US" altLang="en-US" sz="2400" b="1">
                <a:highlight>
                  <a:srgbClr val="FFFF00"/>
                </a:highlight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i</a:t>
            </a: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:</a:t>
            </a:r>
          </a:p>
          <a:p>
            <a:pPr marL="76200" indent="0">
              <a:buNone/>
            </a:pP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		return False</a:t>
            </a:r>
          </a:p>
        </p:txBody>
      </p:sp>
    </p:spTree>
    <p:extLst>
      <p:ext uri="{BB962C8B-B14F-4D97-AF65-F5344CB8AC3E}">
        <p14:creationId xmlns:p14="http://schemas.microsoft.com/office/powerpoint/2010/main" val="1479964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xfrm>
            <a:off x="447923" y="1305217"/>
            <a:ext cx="8565448" cy="28568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	add(a, b)</a:t>
            </a:r>
          </a:p>
          <a:p>
            <a:pPr marL="76200" indent="0">
              <a:buNone/>
            </a:pPr>
            <a:r>
              <a:rPr lang="en-US" altLang="en-US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	multiply(a, b)</a:t>
            </a:r>
          </a:p>
          <a:p>
            <a:pPr marL="76200" indent="0">
              <a:buNone/>
            </a:pPr>
            <a:r>
              <a:rPr lang="en-US" altLang="en-US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version 2, we want to support </a:t>
            </a:r>
            <a:r>
              <a:rPr lang="en-US" altLang="en-US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complex numbers</a:t>
            </a:r>
            <a:r>
              <a:rPr lang="en-US" altLang="en-US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How can we be sure that our changes don’t break things?</a:t>
            </a:r>
          </a:p>
          <a:p>
            <a:pPr marL="76200" indent="0">
              <a:buNone/>
            </a:pPr>
            <a:r>
              <a:rPr lang="en-US" alt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“Continuous integration</a:t>
            </a:r>
            <a:r>
              <a:rPr lang="en-US" altLang="en-US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” or continuously integrating new code into your software</a:t>
            </a:r>
            <a:r>
              <a:rPr lang="en-US" altLang="en-US" b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altLang="en-US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after</a:t>
            </a:r>
            <a:r>
              <a:rPr lang="en-US" alt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altLang="en-US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testing.</a:t>
            </a:r>
          </a:p>
          <a:p>
            <a:pPr marL="76200" indent="0">
              <a:buNone/>
            </a:pPr>
            <a:r>
              <a:rPr lang="en-US" altLang="en-US">
                <a:ea typeface="ＭＳ Ｐゴシック" charset="-128"/>
              </a:rPr>
              <a:t>The tests pass and the code is “accepted” as working</a:t>
            </a:r>
          </a:p>
          <a:p>
            <a:pPr marL="76200" indent="0">
              <a:buNone/>
            </a:pPr>
            <a:endParaRPr lang="en-US" altLang="en-US" b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463731"/>
            <a:ext cx="8197109" cy="55642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What is continuous software testing?</a:t>
            </a:r>
          </a:p>
        </p:txBody>
      </p:sp>
      <p:sp>
        <p:nvSpPr>
          <p:cNvPr id="2" name="Right Brace 1">
            <a:extLst>
              <a:ext uri="{FF2B5EF4-FFF2-40B4-BE49-F238E27FC236}">
                <a16:creationId xmlns:a16="http://schemas.microsoft.com/office/drawing/2014/main" id="{ED50AB4E-66A6-2E99-6776-73982E1B11B7}"/>
              </a:ext>
            </a:extLst>
          </p:cNvPr>
          <p:cNvSpPr/>
          <p:nvPr/>
        </p:nvSpPr>
        <p:spPr>
          <a:xfrm>
            <a:off x="4334107" y="1360450"/>
            <a:ext cx="237893" cy="804896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6E9253-6621-F8C9-4795-4E641DD8C579}"/>
              </a:ext>
            </a:extLst>
          </p:cNvPr>
          <p:cNvSpPr txBox="1"/>
          <p:nvPr/>
        </p:nvSpPr>
        <p:spPr>
          <a:xfrm>
            <a:off x="4730647" y="1593621"/>
            <a:ext cx="36904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/>
              <a:t>Version 1 of our simple math library</a:t>
            </a:r>
          </a:p>
        </p:txBody>
      </p:sp>
    </p:spTree>
    <p:extLst>
      <p:ext uri="{BB962C8B-B14F-4D97-AF65-F5344CB8AC3E}">
        <p14:creationId xmlns:p14="http://schemas.microsoft.com/office/powerpoint/2010/main" val="597916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xfrm>
            <a:off x="447923" y="1305216"/>
            <a:ext cx="8565448" cy="315893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sz="1400" b="0" dirty="0"/>
              <a:t>Select a use case from last week’s homework assignment</a:t>
            </a:r>
          </a:p>
          <a:p>
            <a:r>
              <a:rPr lang="en-US" sz="1400" b="0" dirty="0"/>
              <a:t>Perform a component breakdown for the use case</a:t>
            </a:r>
          </a:p>
          <a:p>
            <a:r>
              <a:rPr lang="en-US" sz="1400" b="0" dirty="0"/>
              <a:t>Use a top-down approach to the component specification</a:t>
            </a:r>
          </a:p>
          <a:p>
            <a:pPr lvl="1"/>
            <a:r>
              <a:rPr lang="en-US" sz="1000" b="0" dirty="0"/>
              <a:t>Choose a single component and try to write a fully specified overview of it</a:t>
            </a:r>
          </a:p>
          <a:p>
            <a:pPr lvl="1"/>
            <a:r>
              <a:rPr lang="en-US" sz="1000" b="0" dirty="0"/>
              <a:t>Consider writing a `docstring` or using the template provided in the slide deck</a:t>
            </a:r>
          </a:p>
          <a:p>
            <a:pPr lvl="1"/>
            <a:r>
              <a:rPr lang="en-US" sz="1000" b="0" dirty="0"/>
              <a:t>Make sure to name the component</a:t>
            </a:r>
          </a:p>
          <a:p>
            <a:pPr lvl="1"/>
            <a:r>
              <a:rPr lang="en-US" sz="1000" b="0" dirty="0"/>
              <a:t>Provide the inputs including the type information</a:t>
            </a:r>
          </a:p>
          <a:p>
            <a:pPr lvl="1"/>
            <a:r>
              <a:rPr lang="en-US" sz="1000" b="0" dirty="0"/>
              <a:t>Provide the outputs including the type information</a:t>
            </a:r>
          </a:p>
          <a:p>
            <a:pPr lvl="1"/>
            <a:r>
              <a:rPr lang="en-US" sz="1000" b="0" dirty="0"/>
              <a:t>Provide a detailed description of the `logic model` or transformation or action that the component is responsible for</a:t>
            </a:r>
          </a:p>
          <a:p>
            <a:r>
              <a:rPr lang="en-US" sz="1400" b="0" dirty="0"/>
              <a:t>Try feeding the specification to an AI, maybe use GPT but you could consider copilot in Visual Studio and ask it to write a first pass of the source code for the component</a:t>
            </a:r>
          </a:p>
          <a:p>
            <a:r>
              <a:rPr lang="en-US" sz="1400" b="0" dirty="0"/>
              <a:t>What did it do well? Did it fail? Can you revise the component specification to improve the outcome.</a:t>
            </a: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463731"/>
            <a:ext cx="8197109" cy="55642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Homework for next week</a:t>
            </a:r>
          </a:p>
        </p:txBody>
      </p:sp>
    </p:spTree>
    <p:extLst>
      <p:ext uri="{BB962C8B-B14F-4D97-AF65-F5344CB8AC3E}">
        <p14:creationId xmlns:p14="http://schemas.microsoft.com/office/powerpoint/2010/main" val="386697997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latin typeface="Encode Sans Black" panose="020B0604020202020204" charset="0"/>
                <a:ea typeface="ＭＳ Ｐゴシック" charset="-128"/>
              </a:rPr>
              <a:t>Interaction diagrams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1314450" y="857250"/>
            <a:ext cx="6515100" cy="3429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altLang="en-US" sz="1350">
              <a:ea typeface="ＭＳ Ｐゴシック" charset="-128"/>
            </a:endParaRPr>
          </a:p>
        </p:txBody>
      </p:sp>
      <p:sp>
        <p:nvSpPr>
          <p:cNvPr id="37891" name="Footer Placeholder 3"/>
          <p:cNvSpPr>
            <a:spLocks noGrp="1"/>
          </p:cNvSpPr>
          <p:nvPr>
            <p:ph type="ftr" sz="quarter" idx="4294967295"/>
          </p:nvPr>
        </p:nvSpPr>
        <p:spPr bwMode="auto">
          <a:xfrm>
            <a:off x="3486150" y="4730418"/>
            <a:ext cx="2171700" cy="2738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557213" indent="-214313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857250" indent="-1714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200150" indent="-1714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1543050" indent="-1714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18859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2288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25717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29146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endParaRPr lang="en-US" altLang="en-US">
              <a:solidFill>
                <a:srgbClr val="898989"/>
              </a:solidFill>
              <a:latin typeface="Calibri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1FCC45-A3FA-437F-A35D-FE87D43530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1" y="1005004"/>
            <a:ext cx="5790251" cy="3052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587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463731"/>
            <a:ext cx="8197109" cy="55642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Design fails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02C18FC-5752-2D16-DA81-9381764BF1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7922" y="1320085"/>
            <a:ext cx="8517657" cy="2365901"/>
          </a:xfrm>
        </p:spPr>
        <p:txBody>
          <a:bodyPr/>
          <a:lstStyle/>
          <a:p>
            <a:r>
              <a:rPr lang="en-US" b="0" err="1"/>
              <a:t>caBIG</a:t>
            </a:r>
            <a:r>
              <a:rPr lang="en-US" b="0"/>
              <a:t> 2004-2012</a:t>
            </a:r>
          </a:p>
          <a:p>
            <a:pPr lvl="1"/>
            <a:r>
              <a:rPr lang="en-US" b="0"/>
              <a:t>$350 million in 2022 in 2010 USD</a:t>
            </a:r>
          </a:p>
          <a:p>
            <a:pPr lvl="1"/>
            <a:r>
              <a:rPr lang="en-US" b="0" err="1"/>
              <a:t>CAncer</a:t>
            </a:r>
            <a:r>
              <a:rPr lang="en-US" b="0"/>
              <a:t> Biomedical Informatics Grid</a:t>
            </a:r>
          </a:p>
          <a:p>
            <a:pPr lvl="1"/>
            <a:r>
              <a:rPr lang="en-US" b="0"/>
              <a:t>Unified software infrastructure for cancer data collection, analysis, management, including</a:t>
            </a:r>
          </a:p>
          <a:p>
            <a:pPr lvl="2"/>
            <a:r>
              <a:rPr lang="en-US" b="0"/>
              <a:t>Clinical trials from enrollment to adverse event reporting</a:t>
            </a:r>
          </a:p>
          <a:p>
            <a:pPr lvl="2"/>
            <a:r>
              <a:rPr lang="en-US" b="0"/>
              <a:t>Sample collection, annotation, storage and sharing of medical imaging data</a:t>
            </a:r>
          </a:p>
          <a:p>
            <a:pPr lvl="2"/>
            <a:r>
              <a:rPr lang="en-US" b="0"/>
              <a:t>Biospecimen management and control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184325-9E09-09DB-7845-A18B18321B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6285" y="403564"/>
            <a:ext cx="3528366" cy="39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952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463731"/>
            <a:ext cx="8197109" cy="55642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Design fails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02C18FC-5752-2D16-DA81-9381764BF1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7922" y="1320085"/>
            <a:ext cx="8517657" cy="3028891"/>
          </a:xfrm>
        </p:spPr>
        <p:txBody>
          <a:bodyPr/>
          <a:lstStyle/>
          <a:p>
            <a:r>
              <a:rPr lang="en-US" b="0" dirty="0" err="1"/>
              <a:t>caBIG</a:t>
            </a:r>
            <a:r>
              <a:rPr lang="en-US" b="0" dirty="0"/>
              <a:t> 2004-2012</a:t>
            </a:r>
          </a:p>
          <a:p>
            <a:pPr lvl="1"/>
            <a:r>
              <a:rPr lang="en-US" b="0" dirty="0"/>
              <a:t>$350 million in 2022 in 2010 USD</a:t>
            </a:r>
          </a:p>
          <a:p>
            <a:pPr lvl="1"/>
            <a:r>
              <a:rPr lang="en-US" b="0" dirty="0" err="1"/>
              <a:t>CAncer</a:t>
            </a:r>
            <a:r>
              <a:rPr lang="en-US" b="0" dirty="0"/>
              <a:t> Biomedical Informatics Grid</a:t>
            </a:r>
          </a:p>
          <a:p>
            <a:pPr lvl="1"/>
            <a:r>
              <a:rPr lang="en-US" b="0" dirty="0"/>
              <a:t>Unified software infrastructure for cancer data collection, analysis, management</a:t>
            </a:r>
          </a:p>
          <a:p>
            <a:pPr lvl="1"/>
            <a:r>
              <a:rPr lang="en-US" dirty="0"/>
              <a:t>Who were the users? Pharma? Academic research?</a:t>
            </a:r>
          </a:p>
          <a:p>
            <a:pPr lvl="1"/>
            <a:r>
              <a:rPr lang="en-US" dirty="0"/>
              <a:t>Did people want the software proposed?</a:t>
            </a:r>
          </a:p>
          <a:p>
            <a:pPr lvl="1"/>
            <a:r>
              <a:rPr lang="en-US" dirty="0"/>
              <a:t>Was the technology landscape static?</a:t>
            </a:r>
          </a:p>
          <a:p>
            <a:pPr lvl="1"/>
            <a:endParaRPr lang="en-US" b="0" dirty="0"/>
          </a:p>
          <a:p>
            <a:pPr lvl="1"/>
            <a:endParaRPr lang="en-US" b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184325-9E09-09DB-7845-A18B18321B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6285" y="403564"/>
            <a:ext cx="3528366" cy="39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251357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515F76BE9730C47B9CE04A868A5872E" ma:contentTypeVersion="10" ma:contentTypeDescription="Create a new document." ma:contentTypeScope="" ma:versionID="0f20e26e01cf4675f6a0a502aed094fb">
  <xsd:schema xmlns:xsd="http://www.w3.org/2001/XMLSchema" xmlns:xs="http://www.w3.org/2001/XMLSchema" xmlns:p="http://schemas.microsoft.com/office/2006/metadata/properties" xmlns:ns3="ba989b21-af6f-4fa4-ab49-c64983f8a01b" xmlns:ns4="0a82f842-d545-4aeb-9bbf-51348e23e9e3" targetNamespace="http://schemas.microsoft.com/office/2006/metadata/properties" ma:root="true" ma:fieldsID="8fa1487ed543b6593bfd173795bce493" ns3:_="" ns4:_="">
    <xsd:import namespace="ba989b21-af6f-4fa4-ab49-c64983f8a01b"/>
    <xsd:import namespace="0a82f842-d545-4aeb-9bbf-51348e23e9e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SearchProperties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989b21-af6f-4fa4-ab49-c64983f8a01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4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82f842-d545-4aeb-9bbf-51348e23e9e3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a989b21-af6f-4fa4-ab49-c64983f8a01b" xsi:nil="true"/>
  </documentManagement>
</p:properties>
</file>

<file path=customXml/itemProps1.xml><?xml version="1.0" encoding="utf-8"?>
<ds:datastoreItem xmlns:ds="http://schemas.openxmlformats.org/officeDocument/2006/customXml" ds:itemID="{E3C2D7C6-7D34-4AC5-BB3D-386FBE31E10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66D5CCF-71E6-4010-BFCA-907D4B6DB556}">
  <ds:schemaRefs>
    <ds:schemaRef ds:uri="0a82f842-d545-4aeb-9bbf-51348e23e9e3"/>
    <ds:schemaRef ds:uri="ba989b21-af6f-4fa4-ab49-c64983f8a01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7A5F7F9-4C27-4619-BA5B-E9C2F77BAAB1}">
  <ds:schemaRefs>
    <ds:schemaRef ds:uri="http://purl.org/dc/terms/"/>
    <ds:schemaRef ds:uri="http://purl.org/dc/dcmitype/"/>
    <ds:schemaRef ds:uri="ba989b21-af6f-4fa4-ab49-c64983f8a01b"/>
    <ds:schemaRef ds:uri="http://schemas.microsoft.com/office/2006/metadata/properties"/>
    <ds:schemaRef ds:uri="http://schemas.microsoft.com/office/2006/documentManagement/types"/>
    <ds:schemaRef ds:uri="0a82f842-d545-4aeb-9bbf-51348e23e9e3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2830</TotalTime>
  <Words>3983</Words>
  <Application>Microsoft Office PowerPoint</Application>
  <PresentationFormat>On-screen Show (16:9)</PresentationFormat>
  <Paragraphs>452</Paragraphs>
  <Slides>77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77</vt:i4>
      </vt:variant>
    </vt:vector>
  </HeadingPairs>
  <TitlesOfParts>
    <vt:vector size="85" baseType="lpstr">
      <vt:lpstr>Encode Sans Black</vt:lpstr>
      <vt:lpstr>Open Sans</vt:lpstr>
      <vt:lpstr>Arial</vt:lpstr>
      <vt:lpstr>Calibri</vt:lpstr>
      <vt:lpstr>Merriweather Sans</vt:lpstr>
      <vt:lpstr>ＭＳ Ｐゴシック</vt:lpstr>
      <vt:lpstr>Courier New</vt:lpstr>
      <vt:lpstr>1_Custom Design</vt:lpstr>
      <vt:lpstr>Software (design) for Data Scientists  ISEA Session 3  David Beck University of Washington 2.6.2026</vt:lpstr>
      <vt:lpstr>Overview of today</vt:lpstr>
      <vt:lpstr>Software Design</vt:lpstr>
      <vt:lpstr>Why design?  “I have an idea and I’m ready to code now!”</vt:lpstr>
      <vt:lpstr>Benefits of a Software Design</vt:lpstr>
      <vt:lpstr>Drawbacks of a Software Design</vt:lpstr>
      <vt:lpstr>Design fails</vt:lpstr>
      <vt:lpstr>Design fails</vt:lpstr>
      <vt:lpstr>Design fails</vt:lpstr>
      <vt:lpstr>What makes a design understandable?</vt:lpstr>
      <vt:lpstr>Steps in Design1</vt:lpstr>
      <vt:lpstr>Running Example: Design of ATM</vt:lpstr>
      <vt:lpstr>User stories</vt:lpstr>
      <vt:lpstr>Design begins with your users</vt:lpstr>
      <vt:lpstr>Start by writing a user story</vt:lpstr>
      <vt:lpstr>Start by writing a user story</vt:lpstr>
      <vt:lpstr>Start by writing a user story</vt:lpstr>
      <vt:lpstr>Start by writing a user story</vt:lpstr>
      <vt:lpstr>Start by writing a user story</vt:lpstr>
      <vt:lpstr>Start by writing a user story</vt:lpstr>
      <vt:lpstr>Start by writing a user story</vt:lpstr>
      <vt:lpstr>Start by writing a user story</vt:lpstr>
      <vt:lpstr>Start by writing a user story</vt:lpstr>
      <vt:lpstr>Start by writing a user story</vt:lpstr>
      <vt:lpstr>Start by writing a user story</vt:lpstr>
      <vt:lpstr>Start by writing a user story</vt:lpstr>
      <vt:lpstr>Start by writing a user story</vt:lpstr>
      <vt:lpstr>Start by writing a user story</vt:lpstr>
      <vt:lpstr>Start by writing a user story</vt:lpstr>
      <vt:lpstr>Start by writing a user story</vt:lpstr>
      <vt:lpstr>Start by writing a user story</vt:lpstr>
      <vt:lpstr>Start by writing a user story</vt:lpstr>
      <vt:lpstr>Start by writing a user story</vt:lpstr>
      <vt:lpstr>Start by writing a user story</vt:lpstr>
      <vt:lpstr>Use Cases </vt:lpstr>
      <vt:lpstr>Running Example: Design of ATM</vt:lpstr>
      <vt:lpstr>How to find use cases?  In the user stories!</vt:lpstr>
      <vt:lpstr>How to find use cases?  In the user stories!</vt:lpstr>
      <vt:lpstr>How to find use cases?  In the user stories!</vt:lpstr>
      <vt:lpstr>How to find use cases?  In the user stories!</vt:lpstr>
      <vt:lpstr>What do we do with ATMs?</vt:lpstr>
      <vt:lpstr>Describing a Use Case (one way)</vt:lpstr>
      <vt:lpstr>Describing a Use Case (one way)</vt:lpstr>
      <vt:lpstr>Describing a Use Case (Check Balance)</vt:lpstr>
      <vt:lpstr>Describing a Use Case (Check Balance)</vt:lpstr>
      <vt:lpstr>Implied use cases are important!</vt:lpstr>
      <vt:lpstr>Implied use cases are important!</vt:lpstr>
      <vt:lpstr>Describing a Use Case (Authentication)</vt:lpstr>
      <vt:lpstr>Evaluating and ranking use cases.</vt:lpstr>
      <vt:lpstr>Component Design</vt:lpstr>
      <vt:lpstr>What is a component?</vt:lpstr>
      <vt:lpstr>Component design or component spec</vt:lpstr>
      <vt:lpstr>Specification of a component</vt:lpstr>
      <vt:lpstr>Developing component specifications</vt:lpstr>
      <vt:lpstr>Developing component specifications</vt:lpstr>
      <vt:lpstr>Subcomponents can be confusing</vt:lpstr>
      <vt:lpstr>Subcomponents can be confusing</vt:lpstr>
      <vt:lpstr>ATM components by Use Case</vt:lpstr>
      <vt:lpstr>ATM components by Use Case</vt:lpstr>
      <vt:lpstr>ATM components by Use Case</vt:lpstr>
      <vt:lpstr>ATM components by Use Case</vt:lpstr>
      <vt:lpstr>Identify shared components</vt:lpstr>
      <vt:lpstr>Identify shared components</vt:lpstr>
      <vt:lpstr>Specify components</vt:lpstr>
      <vt:lpstr>PowerPoint Presentation</vt:lpstr>
      <vt:lpstr>Specify components</vt:lpstr>
      <vt:lpstr>PowerPoint Presentation</vt:lpstr>
      <vt:lpstr>Overview of today</vt:lpstr>
      <vt:lpstr>Component specifications get you to code</vt:lpstr>
      <vt:lpstr>What is software testing?</vt:lpstr>
      <vt:lpstr>What is software testing?</vt:lpstr>
      <vt:lpstr>What is software testing?</vt:lpstr>
      <vt:lpstr>What is software testing?</vt:lpstr>
      <vt:lpstr>What is software testing?</vt:lpstr>
      <vt:lpstr>What is continuous software testing?</vt:lpstr>
      <vt:lpstr>Homework for next week</vt:lpstr>
      <vt:lpstr>Interaction diagrams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BRAND POWERPOINT TEMPLATE</dc:title>
  <dc:creator>Alanya Cannon</dc:creator>
  <cp:lastModifiedBy>David Beck</cp:lastModifiedBy>
  <cp:revision>7</cp:revision>
  <dcterms:created xsi:type="dcterms:W3CDTF">2014-10-14T00:51:43Z</dcterms:created>
  <dcterms:modified xsi:type="dcterms:W3CDTF">2026-02-13T19:53:58Z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0x0101001515F76BE9730C47B9CE04A868A5872E</vt:lpwstr>
  </property>
</Properties>
</file>