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5143500" cx="9144000"/>
  <p:notesSz cx="6858000" cy="9144000"/>
  <p:embeddedFontLst>
    <p:embeddedFont>
      <p:font typeface="Caveat"/>
      <p:regular r:id="rId58"/>
      <p:bold r:id="rId59"/>
    </p:embeddedFont>
    <p:embeddedFont>
      <p:font typeface="Roboto"/>
      <p:regular r:id="rId60"/>
      <p:bold r:id="rId61"/>
      <p:italic r:id="rId62"/>
      <p:boldItalic r:id="rId63"/>
    </p:embeddedFont>
    <p:embeddedFont>
      <p:font typeface="Lato"/>
      <p:regular r:id="rId64"/>
      <p:bold r:id="rId65"/>
      <p:italic r:id="rId66"/>
      <p:boldItalic r:id="rId67"/>
    </p:embeddedFont>
    <p:embeddedFont>
      <p:font typeface="Kumbh Sans"/>
      <p:regular r:id="rId68"/>
      <p:bold r:id="rId69"/>
    </p:embeddedFont>
    <p:embeddedFont>
      <p:font typeface="Nunito Sans SemiBold"/>
      <p:regular r:id="rId70"/>
      <p:bold r:id="rId71"/>
      <p:italic r:id="rId72"/>
      <p:boldItalic r:id="rId73"/>
    </p:embeddedFont>
    <p:embeddedFont>
      <p:font typeface="Exo Light"/>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3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A403EE-747A-409F-ABB7-FC32F97FF008}">
  <a:tblStyle styleId="{1DA403EE-747A-409F-ABB7-FC32F97FF00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54468E1-24B0-483F-8296-9AD77513B6D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23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NunitoSansSemiBold-boldItalic.fntdata"/><Relationship Id="rId72" Type="http://schemas.openxmlformats.org/officeDocument/2006/relationships/font" Target="fonts/NunitoSansSemiBold-italic.fntdata"/><Relationship Id="rId31" Type="http://schemas.openxmlformats.org/officeDocument/2006/relationships/slide" Target="slides/slide25.xml"/><Relationship Id="rId75" Type="http://schemas.openxmlformats.org/officeDocument/2006/relationships/font" Target="fonts/ExoLight-bold.fntdata"/><Relationship Id="rId30" Type="http://schemas.openxmlformats.org/officeDocument/2006/relationships/slide" Target="slides/slide24.xml"/><Relationship Id="rId74" Type="http://schemas.openxmlformats.org/officeDocument/2006/relationships/font" Target="fonts/ExoLight-regular.fntdata"/><Relationship Id="rId33" Type="http://schemas.openxmlformats.org/officeDocument/2006/relationships/slide" Target="slides/slide27.xml"/><Relationship Id="rId77" Type="http://schemas.openxmlformats.org/officeDocument/2006/relationships/font" Target="fonts/ExoLight-boldItalic.fntdata"/><Relationship Id="rId32" Type="http://schemas.openxmlformats.org/officeDocument/2006/relationships/slide" Target="slides/slide26.xml"/><Relationship Id="rId76" Type="http://schemas.openxmlformats.org/officeDocument/2006/relationships/font" Target="fonts/ExoLight-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NunitoSansSemiBold-bold.fntdata"/><Relationship Id="rId70" Type="http://schemas.openxmlformats.org/officeDocument/2006/relationships/font" Target="fonts/NunitoSansSemiBold-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4.xml"/><Relationship Id="rId64" Type="http://schemas.openxmlformats.org/officeDocument/2006/relationships/font" Target="fonts/Lato-regular.fntdata"/><Relationship Id="rId63" Type="http://schemas.openxmlformats.org/officeDocument/2006/relationships/font" Target="fonts/Roboto-boldItalic.fntdata"/><Relationship Id="rId22" Type="http://schemas.openxmlformats.org/officeDocument/2006/relationships/slide" Target="slides/slide16.xml"/><Relationship Id="rId66" Type="http://schemas.openxmlformats.org/officeDocument/2006/relationships/font" Target="fonts/Lato-italic.fntdata"/><Relationship Id="rId21" Type="http://schemas.openxmlformats.org/officeDocument/2006/relationships/slide" Target="slides/slide15.xml"/><Relationship Id="rId65" Type="http://schemas.openxmlformats.org/officeDocument/2006/relationships/font" Target="fonts/Lato-bold.fntdata"/><Relationship Id="rId24" Type="http://schemas.openxmlformats.org/officeDocument/2006/relationships/slide" Target="slides/slide18.xml"/><Relationship Id="rId68" Type="http://schemas.openxmlformats.org/officeDocument/2006/relationships/font" Target="fonts/KumbhSans-regular.fntdata"/><Relationship Id="rId23" Type="http://schemas.openxmlformats.org/officeDocument/2006/relationships/slide" Target="slides/slide17.xml"/><Relationship Id="rId67" Type="http://schemas.openxmlformats.org/officeDocument/2006/relationships/font" Target="fonts/Lato-boldItalic.fntdata"/><Relationship Id="rId60" Type="http://schemas.openxmlformats.org/officeDocument/2006/relationships/font" Target="fonts/Roboto-regular.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Kumbh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Caveat-bold.fntdata"/><Relationship Id="rId14" Type="http://schemas.openxmlformats.org/officeDocument/2006/relationships/slide" Target="slides/slide8.xml"/><Relationship Id="rId58" Type="http://schemas.openxmlformats.org/officeDocument/2006/relationships/font" Target="fonts/Cave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9e8f76141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9e8f76141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b637180c8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g3b637180c8d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b637180c8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3b637180c8d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Varied contexts produce varied data, and so understanding sources of variation requires information about students, teachers, curriculum, and school and district contexts. Offering clarity about context extends not only to collecting data, but also explaining the measures used to collect those data. If in doubt, overcommunicate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b63abfeb31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3b63abfeb31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b637180c8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3b637180c8d_0_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a:solidFill>
                  <a:schemeClr val="dk1"/>
                </a:solidFill>
              </a:rPr>
              <a:t>Experts we interviewed shared a </a:t>
            </a:r>
            <a:r>
              <a:rPr b="1" lang="en">
                <a:solidFill>
                  <a:schemeClr val="dk1"/>
                </a:solidFill>
              </a:rPr>
              <a:t>common concern for privacy and confidentiality</a:t>
            </a:r>
            <a:r>
              <a:rPr lang="en">
                <a:solidFill>
                  <a:schemeClr val="dk1"/>
                </a:solidFill>
              </a:rPr>
              <a:t>, and in particular </a:t>
            </a:r>
            <a:r>
              <a:rPr b="1" lang="en">
                <a:solidFill>
                  <a:schemeClr val="dk1"/>
                </a:solidFill>
              </a:rPr>
              <a:t>agreed on the wisdom of offering differing levels of access based on the sensitivity of data</a:t>
            </a:r>
            <a:r>
              <a:rPr lang="en">
                <a:solidFill>
                  <a:schemeClr val="dk1"/>
                </a:solidFill>
              </a:rPr>
              <a:t>, the </a:t>
            </a:r>
            <a:r>
              <a:rPr b="1" lang="en">
                <a:solidFill>
                  <a:schemeClr val="dk1"/>
                </a:solidFill>
              </a:rPr>
              <a:t>expanding definition of PII over time</a:t>
            </a:r>
            <a:r>
              <a:rPr lang="en">
                <a:solidFill>
                  <a:schemeClr val="dk1"/>
                </a:solidFill>
              </a:rPr>
              <a:t>, and the </a:t>
            </a:r>
            <a:r>
              <a:rPr b="1" lang="en">
                <a:solidFill>
                  <a:schemeClr val="dk1"/>
                </a:solidFill>
              </a:rPr>
              <a:t>importance of clearly communicated parameters in obtaining consent</a:t>
            </a:r>
            <a:r>
              <a:rPr lang="en">
                <a:solidFill>
                  <a:schemeClr val="dk1"/>
                </a:solidFill>
              </a:rPr>
              <a:t>.</a:t>
            </a:r>
            <a:endParaRPr>
              <a:solidFill>
                <a:schemeClr val="dk1"/>
              </a:solidFill>
            </a:endParaRPr>
          </a:p>
          <a:p>
            <a:pPr indent="0" lvl="0" marL="0" rtl="0" algn="l">
              <a:lnSpc>
                <a:spcPct val="95000"/>
              </a:lnSpc>
              <a:spcBef>
                <a:spcPts val="1200"/>
              </a:spcBef>
              <a:spcAft>
                <a:spcPts val="1200"/>
              </a:spcAft>
              <a:buClr>
                <a:schemeClr val="dk1"/>
              </a:buClr>
              <a:buSzPts val="1100"/>
              <a:buFont typeface="Arial"/>
              <a:buNone/>
            </a:pPr>
            <a:r>
              <a:rPr lang="en">
                <a:solidFill>
                  <a:schemeClr val="dk1"/>
                </a:solidFill>
              </a:rPr>
              <a:t>However, </a:t>
            </a:r>
            <a:r>
              <a:rPr b="1" lang="en">
                <a:solidFill>
                  <a:schemeClr val="dk1"/>
                </a:solidFill>
              </a:rPr>
              <a:t>they differed widely in their degree of preferred privacy protections for both data processing and data access for potential us</a:t>
            </a:r>
            <a:r>
              <a:rPr lang="en">
                <a:solidFill>
                  <a:schemeClr val="dk1"/>
                </a:solidFill>
              </a:rPr>
              <a:t>ers, and they </a:t>
            </a:r>
            <a:r>
              <a:rPr b="1" lang="en">
                <a:solidFill>
                  <a:schemeClr val="dk1"/>
                </a:solidFill>
              </a:rPr>
              <a:t>chose to emphasize differing aspects of security as important.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9e8f76141e_1_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39e8f76141e_1_5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9e8f76141e_1_6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39e8f76141e_1_6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200">
              <a:solidFill>
                <a:srgbClr val="444746"/>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b637180c8d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b637180c8d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b18b4c62a7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b18b4c62a7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9ccf399d84_3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9ccf399d84_3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b3f3c87e2a_1_5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b3f3c87e2a_1_5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925e9d345c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925e9d345c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b3f3c87e2a_1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b3f3c87e2a_1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b3f3c87e2a_1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b3f3c87e2a_1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9e8f76141e_1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9e8f76141e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b3f3c87e2a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b3f3c87e2a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9e8f76141e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9e8f76141e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152331"/>
                </a:solidFill>
              </a:rPr>
              <a:t>The model compares each utterance to each possible candidate speaker, and is run on each utterance candidate pair.</a:t>
            </a:r>
            <a:endParaRPr sz="1200">
              <a:solidFill>
                <a:srgbClr val="152331"/>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152331"/>
                </a:solidFill>
              </a:rPr>
              <a:t>It is trained to learn whether one utterance is the candidate speaker and is not the other speakers.</a:t>
            </a:r>
            <a:endParaRPr sz="1200">
              <a:solidFill>
                <a:srgbClr val="152331"/>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152331"/>
                </a:solidFill>
              </a:rPr>
              <a:t>Allows the model to generalize to speakers with no labeled data.</a:t>
            </a:r>
            <a:endParaRPr sz="1200">
              <a:solidFill>
                <a:srgbClr val="152331"/>
              </a:solidFill>
            </a:endParaRPr>
          </a:p>
          <a:p>
            <a:pPr indent="0" lvl="0" marL="0" rtl="0" algn="l">
              <a:lnSpc>
                <a:spcPct val="115000"/>
              </a:lnSpc>
              <a:spcBef>
                <a:spcPts val="0"/>
              </a:spcBef>
              <a:spcAft>
                <a:spcPts val="0"/>
              </a:spcAft>
              <a:buClr>
                <a:schemeClr val="dk1"/>
              </a:buClr>
              <a:buSzPts val="1100"/>
              <a:buFont typeface="Arial"/>
              <a:buNone/>
            </a:pPr>
            <a:r>
              <a:rPr lang="en" sz="1200">
                <a:solidFill>
                  <a:srgbClr val="152331"/>
                </a:solidFill>
              </a:rPr>
              <a:t>→ The model produces a prediction and probability that each candidate speaker issued the utterance.</a:t>
            </a:r>
            <a:endParaRPr sz="1200">
              <a:solidFill>
                <a:srgbClr val="152331"/>
              </a:solidFill>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9e8f76141e_1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9e8f76141e_1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212121"/>
                </a:solidFill>
              </a:rPr>
              <a:t>In a nutshell, we combine three sources of information to identify who spoke: 1. conversational cues or whether a teacher nominated a student in her utterance; 2. manual labels from TranscribeMe, a transcription company (a transcriber listens to the audio and identifies speakers based on their judgment); 3.  matching voice enrollment data to audio recording (i.e., comparing the similarity between voice enrollment to each utterance).</a:t>
            </a:r>
            <a:endParaRPr>
              <a:solidFill>
                <a:srgbClr val="21212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12121"/>
              </a:solidFill>
            </a:endParaRPr>
          </a:p>
          <a:p>
            <a:pPr indent="0" lvl="0" marL="0" rtl="0" algn="l">
              <a:lnSpc>
                <a:spcPct val="115000"/>
              </a:lnSpc>
              <a:spcBef>
                <a:spcPts val="0"/>
              </a:spcBef>
              <a:spcAft>
                <a:spcPts val="0"/>
              </a:spcAft>
              <a:buClr>
                <a:schemeClr val="dk1"/>
              </a:buClr>
              <a:buSzPts val="1100"/>
              <a:buFont typeface="Arial"/>
              <a:buNone/>
            </a:pPr>
            <a:r>
              <a:rPr lang="en">
                <a:solidFill>
                  <a:srgbClr val="212121"/>
                </a:solidFill>
              </a:rPr>
              <a:t>We did a near perfect job separating teachers and students. At the individual student level, we match each spoken utterance to all consenting students' voice enrollment. Our confidence in the top 1 speaker is 50% and when we look at the top 3 speakers (the chance that this utterance is from one of the top three speakers we identify) is 70%, which is pretty good!</a:t>
            </a:r>
            <a:endParaRPr>
              <a:solidFill>
                <a:srgbClr val="212121"/>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212121"/>
              </a:solidFill>
            </a:endParaRPr>
          </a:p>
          <a:p>
            <a:pPr indent="0" lvl="0" marL="0" rtl="0" algn="l">
              <a:lnSpc>
                <a:spcPct val="115000"/>
              </a:lnSpc>
              <a:spcBef>
                <a:spcPts val="0"/>
              </a:spcBef>
              <a:spcAft>
                <a:spcPts val="0"/>
              </a:spcAft>
              <a:buClr>
                <a:schemeClr val="dk1"/>
              </a:buClr>
              <a:buSzPts val="1100"/>
              <a:buFont typeface="Arial"/>
              <a:buNone/>
            </a:pPr>
            <a:r>
              <a:rPr lang="en">
                <a:solidFill>
                  <a:srgbClr val="212121"/>
                </a:solidFill>
              </a:rPr>
              <a:t>One dilemma to highlight is some districts do not allow us to voice enroll nonconsenting students, which is key to identifying a speaker before we can remove their contributions...</a:t>
            </a:r>
            <a:endParaRPr>
              <a:solidFill>
                <a:srgbClr val="21212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b3f3c87e2a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b3f3c87e2a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b3f3c87e2a_1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3b3f3c87e2a_1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b637180c8d_0_7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b637180c8d_0_7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b0e2aa99d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b0e2aa99d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b3f3c87e2a_1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b3f3c87e2a_1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b0a58d700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b0a58d700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Only show 18 teachers here because one teacher (newcomers classroom) doesn’t have voice enrollment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b0a58d700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b0a58d700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b637180c8d_0_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b637180c8d_0_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b0e2aa99d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b0e2aa99d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Valence measures how positive or negative an emotion is, Arousal reflects the interlocutor’s intensity or energy level, and Dominance indicates the degree of control or power the interlocutor feels they have.</a:t>
            </a:r>
            <a:endParaRPr sz="18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800">
                <a:solidFill>
                  <a:srgbClr val="595959"/>
                </a:solidFill>
              </a:rPr>
              <a:t>High valence: “Okay. All right. Excellent. Great. I love it. Did anybody use a different strategy? All right, Zain, come tell us a little bit about what you did. I like it. Great job. Those are correct answers. You can chat and join.”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b0a58d700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b0a58d700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b0e2aa99d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b0e2aa99d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b63abfeb3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b63abfeb3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b63abfeb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b63abfeb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b637180c8d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b637180c8d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b3f3c87e2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b3f3c87e2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b3f3c87e2a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b3f3c87e2a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MET Project</a:t>
            </a:r>
            <a:endParaRPr b="1"/>
          </a:p>
          <a:p>
            <a:pPr indent="0" lvl="0" marL="0" rtl="0" algn="l">
              <a:spcBef>
                <a:spcPts val="0"/>
              </a:spcBef>
              <a:spcAft>
                <a:spcPts val="0"/>
              </a:spcAft>
              <a:buNone/>
            </a:pPr>
            <a:r>
              <a:rPr b="1" lang="en"/>
              <a:t>3,000 teacher volunteers in six urban districts, 20,000 videotaped lessons, student surveys, and student performance on state and supplemental higher-order thinking skills tests</a:t>
            </a:r>
            <a:endParaRPr b="1"/>
          </a:p>
          <a:p>
            <a:pPr indent="0" lvl="0" marL="0" rtl="0" algn="l">
              <a:spcBef>
                <a:spcPts val="0"/>
              </a:spcBef>
              <a:spcAft>
                <a:spcPts val="0"/>
              </a:spcAft>
              <a:buNone/>
            </a:pPr>
            <a:r>
              <a:rPr b="1" lang="en"/>
              <a:t>Pros: </a:t>
            </a:r>
            <a:r>
              <a:rPr lang="en"/>
              <a:t>includes classroom video and audio, large sample</a:t>
            </a:r>
            <a:endParaRPr/>
          </a:p>
          <a:p>
            <a:pPr indent="0" lvl="0" marL="0" rtl="0" algn="l">
              <a:spcBef>
                <a:spcPts val="0"/>
              </a:spcBef>
              <a:spcAft>
                <a:spcPts val="0"/>
              </a:spcAft>
              <a:buNone/>
            </a:pPr>
            <a:r>
              <a:rPr lang="en"/>
              <a:t>The single most important contribution of the MET study is its use of random assignment (of teachers to classrooms) to validate their overall effectiveness measure and its constituent parts.</a:t>
            </a:r>
            <a:endParaRPr/>
          </a:p>
          <a:p>
            <a:pPr indent="0" lvl="0" marL="0" rtl="0" algn="l">
              <a:spcBef>
                <a:spcPts val="0"/>
              </a:spcBef>
              <a:spcAft>
                <a:spcPts val="0"/>
              </a:spcAft>
              <a:buNone/>
            </a:pPr>
            <a:r>
              <a:rPr b="1" lang="en"/>
              <a:t>Cons: </a:t>
            </a:r>
            <a:r>
              <a:rPr lang="en"/>
              <a:t>only outcome measure is student growth measures, can’t assess other dimensions of teacher impact that may matter more</a:t>
            </a:r>
            <a:endParaRPr/>
          </a:p>
          <a:p>
            <a:pPr indent="0" lvl="0" marL="0" rtl="0" algn="l">
              <a:spcBef>
                <a:spcPts val="0"/>
              </a:spcBef>
              <a:spcAft>
                <a:spcPts val="0"/>
              </a:spcAft>
              <a:buNone/>
            </a:pPr>
            <a:r>
              <a:rPr lang="en"/>
              <a:t>–VERY cumbersome remote access environment, turned off a lot of researchers</a:t>
            </a:r>
            <a:endParaRPr/>
          </a:p>
          <a:p>
            <a:pPr indent="0" lvl="0" marL="0" rtl="0" algn="l">
              <a:spcBef>
                <a:spcPts val="0"/>
              </a:spcBef>
              <a:spcAft>
                <a:spcPts val="0"/>
              </a:spcAft>
              <a:buNone/>
            </a:pPr>
            <a:r>
              <a:rPr lang="en"/>
              <a:t>–lots of noncompliance may qualify causal findings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b0a58d700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b0a58d700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b0a58d700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b0a58d700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b637180c8d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b637180c8d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b489aec2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b489aec2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b637180c8d_0_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b637180c8d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b3f3c87e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b3f3c87e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b18b4c62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b18b4c62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b63abfeb3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b63abfeb3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b637180c8d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4" name="Google Shape;554;g3b637180c8d_0_6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 distill them into two broad categories–Teaching and Learning and AI and Data Science, with the first one more concerning the fundamental research questions in the substantive field of education and the latter category that is more technical in nature. These two buckets are not mutually exclusive, as many use cases share substantive and technical aspects.</a:t>
            </a:r>
            <a:br>
              <a:rPr lang="en"/>
            </a:br>
            <a:br>
              <a:rPr lang="en"/>
            </a:br>
            <a:r>
              <a:rPr lang="en"/>
              <a:t>Experts felt strongly that our dataset should reinforce the complex nature of teaching and learning; the knowledge and tools derived from this dataset should only aim to augment, not replace, teachers’ work. Experts also emphasized the importance of using the data only for informative rather than evaluative purposes, especially when conducting research about teacher effectiveness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b3f3c87e2a_1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b3f3c87e2a_1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9e8f76141e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39e8f76141e_1_5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b637180c8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b637180c8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9e8f76141e_1_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9e8f76141e_1_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b3f3c87e2a_1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b3f3c87e2a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b637180c8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b637180c8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b3f3c87e2a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3b3f3c87e2a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b637180c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3b637180c8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 addition to guiding the data collection process, experts across disciplines stressed the importance of clearly defining research interests to help weigh the risks and costs of managing PII in a dataset.</a:t>
            </a:r>
            <a:br>
              <a:rPr lang="en"/>
            </a:br>
            <a:br>
              <a:rPr lang="en"/>
            </a:br>
            <a:r>
              <a:rPr lang="en"/>
              <a:t>Having clearly defined phenomena of interest also helps identify potential limitations and sources of sampling bias, or which teachers, students, schools, and districts are represented in the dataset.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4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 Id="rId3" Type="http://schemas.openxmlformats.org/officeDocument/2006/relationships/image" Target="../media/image4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1540350"/>
            <a:ext cx="8520600" cy="20526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b="1" sz="3600"/>
            </a:lvl1pPr>
            <a:lvl2pPr lvl="1">
              <a:spcBef>
                <a:spcPts val="0"/>
              </a:spcBef>
              <a:spcAft>
                <a:spcPts val="0"/>
              </a:spcAft>
              <a:buSzPts val="5200"/>
              <a:buNone/>
              <a:defRPr b="1" sz="5200"/>
            </a:lvl2pPr>
            <a:lvl3pPr lvl="2">
              <a:spcBef>
                <a:spcPts val="0"/>
              </a:spcBef>
              <a:spcAft>
                <a:spcPts val="0"/>
              </a:spcAft>
              <a:buSzPts val="5200"/>
              <a:buNone/>
              <a:defRPr b="1" sz="5200"/>
            </a:lvl3pPr>
            <a:lvl4pPr lvl="3">
              <a:spcBef>
                <a:spcPts val="0"/>
              </a:spcBef>
              <a:spcAft>
                <a:spcPts val="0"/>
              </a:spcAft>
              <a:buSzPts val="5200"/>
              <a:buNone/>
              <a:defRPr b="1" sz="5200"/>
            </a:lvl4pPr>
            <a:lvl5pPr lvl="4">
              <a:spcBef>
                <a:spcPts val="0"/>
              </a:spcBef>
              <a:spcAft>
                <a:spcPts val="0"/>
              </a:spcAft>
              <a:buSzPts val="5200"/>
              <a:buNone/>
              <a:defRPr b="1" sz="5200"/>
            </a:lvl5pPr>
            <a:lvl6pPr lvl="5">
              <a:spcBef>
                <a:spcPts val="0"/>
              </a:spcBef>
              <a:spcAft>
                <a:spcPts val="0"/>
              </a:spcAft>
              <a:buSzPts val="5200"/>
              <a:buNone/>
              <a:defRPr b="1" sz="5200"/>
            </a:lvl6pPr>
            <a:lvl7pPr lvl="6">
              <a:spcBef>
                <a:spcPts val="0"/>
              </a:spcBef>
              <a:spcAft>
                <a:spcPts val="0"/>
              </a:spcAft>
              <a:buSzPts val="5200"/>
              <a:buNone/>
              <a:defRPr b="1" sz="5200"/>
            </a:lvl7pPr>
            <a:lvl8pPr lvl="7">
              <a:spcBef>
                <a:spcPts val="0"/>
              </a:spcBef>
              <a:spcAft>
                <a:spcPts val="0"/>
              </a:spcAft>
              <a:buSzPts val="5200"/>
              <a:buNone/>
              <a:defRPr b="1" sz="5200"/>
            </a:lvl8pPr>
            <a:lvl9pPr lvl="8">
              <a:spcBef>
                <a:spcPts val="0"/>
              </a:spcBef>
              <a:spcAft>
                <a:spcPts val="0"/>
              </a:spcAft>
              <a:buSzPts val="5200"/>
              <a:buNone/>
              <a:defRPr b="1" sz="5200"/>
            </a:lvl9pPr>
          </a:lstStyle>
          <a:p/>
        </p:txBody>
      </p:sp>
      <p:sp>
        <p:nvSpPr>
          <p:cNvPr id="11" name="Google Shape;11;p2"/>
          <p:cNvSpPr txBox="1"/>
          <p:nvPr>
            <p:ph idx="1" type="subTitle"/>
          </p:nvPr>
        </p:nvSpPr>
        <p:spPr>
          <a:xfrm>
            <a:off x="311700" y="3592950"/>
            <a:ext cx="85206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500"/>
              <a:buNone/>
              <a:defRPr sz="25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pic>
        <p:nvPicPr>
          <p:cNvPr id="12" name="Google Shape;12;p2" title="Primary_Black.png"/>
          <p:cNvPicPr preferRelativeResize="0"/>
          <p:nvPr/>
        </p:nvPicPr>
        <p:blipFill>
          <a:blip r:embed="rId2">
            <a:alphaModFix/>
          </a:blip>
          <a:stretch>
            <a:fillRect/>
          </a:stretch>
        </p:blipFill>
        <p:spPr>
          <a:xfrm>
            <a:off x="7552850" y="4559401"/>
            <a:ext cx="1399287" cy="392149"/>
          </a:xfrm>
          <a:prstGeom prst="rect">
            <a:avLst/>
          </a:prstGeom>
          <a:noFill/>
          <a:ln>
            <a:noFill/>
          </a:ln>
        </p:spPr>
      </p:pic>
      <p:sp>
        <p:nvSpPr>
          <p:cNvPr id="13" name="Google Shape;13;p2"/>
          <p:cNvSpPr txBox="1"/>
          <p:nvPr/>
        </p:nvSpPr>
        <p:spPr>
          <a:xfrm>
            <a:off x="7685375" y="492625"/>
            <a:ext cx="1146900" cy="3945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t/>
            </a:r>
            <a:endParaRPr sz="1000">
              <a:solidFill>
                <a:schemeClr val="dk1"/>
              </a:solidFill>
            </a:endParaRPr>
          </a:p>
        </p:txBody>
      </p:sp>
      <p:pic>
        <p:nvPicPr>
          <p:cNvPr id="14" name="Google Shape;14;p2" title="EDSI_Primary_Lockup_C.png"/>
          <p:cNvPicPr preferRelativeResize="0"/>
          <p:nvPr/>
        </p:nvPicPr>
        <p:blipFill>
          <a:blip r:embed="rId3">
            <a:alphaModFix/>
          </a:blip>
          <a:stretch>
            <a:fillRect/>
          </a:stretch>
        </p:blipFill>
        <p:spPr>
          <a:xfrm>
            <a:off x="116425" y="413775"/>
            <a:ext cx="2462413" cy="9266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58" name="Shape 58"/>
        <p:cNvGrpSpPr/>
        <p:nvPr/>
      </p:nvGrpSpPr>
      <p:grpSpPr>
        <a:xfrm>
          <a:off x="0" y="0"/>
          <a:ext cx="0" cy="0"/>
          <a:chOff x="0" y="0"/>
          <a:chExt cx="0" cy="0"/>
        </a:xfrm>
      </p:grpSpPr>
      <p:pic>
        <p:nvPicPr>
          <p:cNvPr id="59" name="Google Shape;59;p11" title="EDSI BG EDS black.png"/>
          <p:cNvPicPr preferRelativeResize="0"/>
          <p:nvPr/>
        </p:nvPicPr>
        <p:blipFill rotWithShape="1">
          <a:blip r:embed="rId2">
            <a:alphaModFix/>
          </a:blip>
          <a:srcRect b="30" l="0" r="0" t="20"/>
          <a:stretch/>
        </p:blipFill>
        <p:spPr>
          <a:xfrm>
            <a:off x="-120000" y="-135000"/>
            <a:ext cx="9384001" cy="5278501"/>
          </a:xfrm>
          <a:prstGeom prst="rect">
            <a:avLst/>
          </a:prstGeom>
          <a:noFill/>
          <a:ln>
            <a:noFill/>
          </a:ln>
        </p:spPr>
      </p:pic>
      <p:sp>
        <p:nvSpPr>
          <p:cNvPr id="60" name="Google Shape;60;p11"/>
          <p:cNvSpPr/>
          <p:nvPr/>
        </p:nvSpPr>
        <p:spPr>
          <a:xfrm>
            <a:off x="0" y="742500"/>
            <a:ext cx="9144000" cy="365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1"/>
          <p:cNvSpPr txBox="1"/>
          <p:nvPr>
            <p:ph type="title"/>
          </p:nvPr>
        </p:nvSpPr>
        <p:spPr>
          <a:xfrm>
            <a:off x="493350" y="1415100"/>
            <a:ext cx="8157300" cy="231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800"/>
              <a:buNone/>
              <a:defRPr>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
        <p:nvSpPr>
          <p:cNvPr id="62" name="Google Shape;6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3" name="Google Shape;63;p11" title="EDSI_Mark_Primary_RY.png"/>
          <p:cNvPicPr preferRelativeResize="0"/>
          <p:nvPr/>
        </p:nvPicPr>
        <p:blipFill>
          <a:blip r:embed="rId3">
            <a:alphaModFix/>
          </a:blip>
          <a:stretch>
            <a:fillRect/>
          </a:stretch>
        </p:blipFill>
        <p:spPr>
          <a:xfrm>
            <a:off x="4297646" y="227047"/>
            <a:ext cx="548701" cy="376920"/>
          </a:xfrm>
          <a:prstGeom prst="rect">
            <a:avLst/>
          </a:prstGeom>
          <a:noFill/>
          <a:ln>
            <a:noFill/>
          </a:ln>
        </p:spPr>
      </p:pic>
      <p:cxnSp>
        <p:nvCxnSpPr>
          <p:cNvPr id="64" name="Google Shape;64;p11"/>
          <p:cNvCxnSpPr/>
          <p:nvPr/>
        </p:nvCxnSpPr>
        <p:spPr>
          <a:xfrm>
            <a:off x="0" y="742500"/>
            <a:ext cx="9144000" cy="0"/>
          </a:xfrm>
          <a:prstGeom prst="straightConnector1">
            <a:avLst/>
          </a:prstGeom>
          <a:noFill/>
          <a:ln cap="flat" cmpd="sng" w="9525">
            <a:solidFill>
              <a:schemeClr val="lt1"/>
            </a:solidFill>
            <a:prstDash val="solid"/>
            <a:round/>
            <a:headEnd len="med" w="med" type="none"/>
            <a:tailEnd len="med" w="med" type="none"/>
          </a:ln>
        </p:spPr>
      </p:cxnSp>
      <p:cxnSp>
        <p:nvCxnSpPr>
          <p:cNvPr id="65" name="Google Shape;65;p11"/>
          <p:cNvCxnSpPr/>
          <p:nvPr/>
        </p:nvCxnSpPr>
        <p:spPr>
          <a:xfrm>
            <a:off x="0" y="4395000"/>
            <a:ext cx="91440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Black">
  <p:cSld name="MAIN_POINT_1">
    <p:bg>
      <p:bgPr>
        <a:solidFill>
          <a:schemeClr val="dk1"/>
        </a:solidFill>
      </p:bgPr>
    </p:bg>
    <p:spTree>
      <p:nvGrpSpPr>
        <p:cNvPr id="66" name="Shape 66"/>
        <p:cNvGrpSpPr/>
        <p:nvPr/>
      </p:nvGrpSpPr>
      <p:grpSpPr>
        <a:xfrm>
          <a:off x="0" y="0"/>
          <a:ext cx="0" cy="0"/>
          <a:chOff x="0" y="0"/>
          <a:chExt cx="0" cy="0"/>
        </a:xfrm>
      </p:grpSpPr>
      <p:pic>
        <p:nvPicPr>
          <p:cNvPr id="67" name="Google Shape;67;p12" title="EDSI BGblack.png"/>
          <p:cNvPicPr preferRelativeResize="0"/>
          <p:nvPr/>
        </p:nvPicPr>
        <p:blipFill>
          <a:blip r:embed="rId2">
            <a:alphaModFix/>
          </a:blip>
          <a:stretch>
            <a:fillRect/>
          </a:stretch>
        </p:blipFill>
        <p:spPr>
          <a:xfrm>
            <a:off x="-120000" y="-135000"/>
            <a:ext cx="9384003" cy="5278501"/>
          </a:xfrm>
          <a:prstGeom prst="rect">
            <a:avLst/>
          </a:prstGeom>
          <a:noFill/>
          <a:ln>
            <a:noFill/>
          </a:ln>
        </p:spPr>
      </p:pic>
      <p:sp>
        <p:nvSpPr>
          <p:cNvPr id="68" name="Google Shape;68;p12"/>
          <p:cNvSpPr/>
          <p:nvPr/>
        </p:nvSpPr>
        <p:spPr>
          <a:xfrm>
            <a:off x="0" y="742500"/>
            <a:ext cx="9144000" cy="36525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 name="Google Shape;69;p12"/>
          <p:cNvSpPr txBox="1"/>
          <p:nvPr>
            <p:ph type="title"/>
          </p:nvPr>
        </p:nvSpPr>
        <p:spPr>
          <a:xfrm>
            <a:off x="493350" y="1415100"/>
            <a:ext cx="8157300" cy="23133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800"/>
              <a:buNone/>
              <a:defRPr>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
        <p:nvSpPr>
          <p:cNvPr id="70" name="Google Shape;7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1" name="Google Shape;71;p12" title="EDSI_Mark_Primary_RY.png"/>
          <p:cNvPicPr preferRelativeResize="0"/>
          <p:nvPr/>
        </p:nvPicPr>
        <p:blipFill>
          <a:blip r:embed="rId3">
            <a:alphaModFix/>
          </a:blip>
          <a:stretch>
            <a:fillRect/>
          </a:stretch>
        </p:blipFill>
        <p:spPr>
          <a:xfrm>
            <a:off x="4297646" y="227047"/>
            <a:ext cx="548701" cy="376920"/>
          </a:xfrm>
          <a:prstGeom prst="rect">
            <a:avLst/>
          </a:prstGeom>
          <a:noFill/>
          <a:ln>
            <a:noFill/>
          </a:ln>
        </p:spPr>
      </p:pic>
      <p:cxnSp>
        <p:nvCxnSpPr>
          <p:cNvPr id="72" name="Google Shape;72;p12"/>
          <p:cNvCxnSpPr/>
          <p:nvPr/>
        </p:nvCxnSpPr>
        <p:spPr>
          <a:xfrm>
            <a:off x="0" y="742500"/>
            <a:ext cx="9144000" cy="0"/>
          </a:xfrm>
          <a:prstGeom prst="straightConnector1">
            <a:avLst/>
          </a:prstGeom>
          <a:noFill/>
          <a:ln cap="flat" cmpd="sng" w="9525">
            <a:solidFill>
              <a:schemeClr val="lt1"/>
            </a:solidFill>
            <a:prstDash val="solid"/>
            <a:round/>
            <a:headEnd len="med" w="med" type="none"/>
            <a:tailEnd len="med" w="med" type="none"/>
          </a:ln>
        </p:spPr>
      </p:cxnSp>
      <p:cxnSp>
        <p:nvCxnSpPr>
          <p:cNvPr id="73" name="Google Shape;73;p12"/>
          <p:cNvCxnSpPr/>
          <p:nvPr/>
        </p:nvCxnSpPr>
        <p:spPr>
          <a:xfrm>
            <a:off x="0" y="4395000"/>
            <a:ext cx="91440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4" name="Shape 74"/>
        <p:cNvGrpSpPr/>
        <p:nvPr/>
      </p:nvGrpSpPr>
      <p:grpSpPr>
        <a:xfrm>
          <a:off x="0" y="0"/>
          <a:ext cx="0" cy="0"/>
          <a:chOff x="0" y="0"/>
          <a:chExt cx="0" cy="0"/>
        </a:xfrm>
      </p:grpSpPr>
      <p:sp>
        <p:nvSpPr>
          <p:cNvPr id="75" name="Google Shape;75;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6" name="Google Shape;76;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7" name="Google Shape;77;p1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78" name="Google Shape;78;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9" name="Google Shape;79;p13"/>
          <p:cNvSpPr/>
          <p:nvPr/>
        </p:nvSpPr>
        <p:spPr>
          <a:xfrm flipH="1">
            <a:off x="4567506" y="555600"/>
            <a:ext cx="9000" cy="41748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 name="Google Shape;80;p13"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1" name="Shape 81"/>
        <p:cNvGrpSpPr/>
        <p:nvPr/>
      </p:nvGrpSpPr>
      <p:grpSpPr>
        <a:xfrm>
          <a:off x="0" y="0"/>
          <a:ext cx="0" cy="0"/>
          <a:chOff x="0" y="0"/>
          <a:chExt cx="0" cy="0"/>
        </a:xfrm>
      </p:grpSpPr>
      <p:sp>
        <p:nvSpPr>
          <p:cNvPr id="82" name="Google Shape;82;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3" name="Google Shape;8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4" name="Google Shape;84;p14"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7" name="Google Shape;87;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SzPts val="1000"/>
              <a:buChar char="●"/>
              <a:defRPr/>
            </a:lvl1pPr>
            <a:lvl2pPr indent="-292100" lvl="1" marL="914400" algn="ctr">
              <a:spcBef>
                <a:spcPts val="0"/>
              </a:spcBef>
              <a:spcAft>
                <a:spcPts val="0"/>
              </a:spcAft>
              <a:buSzPts val="1000"/>
              <a:buChar char="○"/>
              <a:defRPr/>
            </a:lvl2pPr>
            <a:lvl3pPr indent="-292100" lvl="2" marL="1371600" algn="ctr">
              <a:spcBef>
                <a:spcPts val="0"/>
              </a:spcBef>
              <a:spcAft>
                <a:spcPts val="0"/>
              </a:spcAft>
              <a:buSzPts val="1000"/>
              <a:buChar char="■"/>
              <a:defRPr/>
            </a:lvl3pPr>
            <a:lvl4pPr indent="-292100" lvl="3" marL="1828800" algn="ctr">
              <a:spcBef>
                <a:spcPts val="0"/>
              </a:spcBef>
              <a:spcAft>
                <a:spcPts val="0"/>
              </a:spcAft>
              <a:buSzPts val="1000"/>
              <a:buChar char="●"/>
              <a:defRPr/>
            </a:lvl4pPr>
            <a:lvl5pPr indent="-292100" lvl="4" marL="2286000" algn="ctr">
              <a:spcBef>
                <a:spcPts val="0"/>
              </a:spcBef>
              <a:spcAft>
                <a:spcPts val="0"/>
              </a:spcAft>
              <a:buSzPts val="1000"/>
              <a:buChar char="○"/>
              <a:defRPr/>
            </a:lvl5pPr>
            <a:lvl6pPr indent="-292100" lvl="5" marL="2743200" algn="ctr">
              <a:spcBef>
                <a:spcPts val="0"/>
              </a:spcBef>
              <a:spcAft>
                <a:spcPts val="0"/>
              </a:spcAft>
              <a:buSzPts val="1000"/>
              <a:buChar char="■"/>
              <a:defRPr/>
            </a:lvl6pPr>
            <a:lvl7pPr indent="-292100" lvl="6" marL="3200400" algn="ctr">
              <a:spcBef>
                <a:spcPts val="0"/>
              </a:spcBef>
              <a:spcAft>
                <a:spcPts val="0"/>
              </a:spcAft>
              <a:buSzPts val="1000"/>
              <a:buChar char="●"/>
              <a:defRPr/>
            </a:lvl7pPr>
            <a:lvl8pPr indent="-292100" lvl="7" marL="3657600" algn="ctr">
              <a:spcBef>
                <a:spcPts val="0"/>
              </a:spcBef>
              <a:spcAft>
                <a:spcPts val="0"/>
              </a:spcAft>
              <a:buSzPts val="1000"/>
              <a:buChar char="○"/>
              <a:defRPr/>
            </a:lvl8pPr>
            <a:lvl9pPr indent="-292100" lvl="8" marL="4114800" algn="ctr">
              <a:spcBef>
                <a:spcPts val="0"/>
              </a:spcBef>
              <a:spcAft>
                <a:spcPts val="0"/>
              </a:spcAft>
              <a:buSzPts val="1000"/>
              <a:buChar char="■"/>
              <a:defRPr/>
            </a:lvl9pPr>
          </a:lstStyle>
          <a:p/>
        </p:txBody>
      </p:sp>
      <p:sp>
        <p:nvSpPr>
          <p:cNvPr id="88" name="Google Shape;8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15"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0" name="Shape 90"/>
        <p:cNvGrpSpPr/>
        <p:nvPr/>
      </p:nvGrpSpPr>
      <p:grpSpPr>
        <a:xfrm>
          <a:off x="0" y="0"/>
          <a:ext cx="0" cy="0"/>
          <a:chOff x="0" y="0"/>
          <a:chExt cx="0" cy="0"/>
        </a:xfrm>
      </p:grpSpPr>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SI Black Zoom">
  <p:cSld name="BLANK_1_1">
    <p:bg>
      <p:bgPr>
        <a:solidFill>
          <a:schemeClr val="dk1"/>
        </a:solidFill>
      </p:bgPr>
    </p:bg>
    <p:spTree>
      <p:nvGrpSpPr>
        <p:cNvPr id="92" name="Shape 92"/>
        <p:cNvGrpSpPr/>
        <p:nvPr/>
      </p:nvGrpSpPr>
      <p:grpSpPr>
        <a:xfrm>
          <a:off x="0" y="0"/>
          <a:ext cx="0" cy="0"/>
          <a:chOff x="0" y="0"/>
          <a:chExt cx="0" cy="0"/>
        </a:xfrm>
      </p:grpSpPr>
      <p:pic>
        <p:nvPicPr>
          <p:cNvPr id="93" name="Google Shape;93;p17" title="EDSI BG gradient.png"/>
          <p:cNvPicPr preferRelativeResize="0"/>
          <p:nvPr/>
        </p:nvPicPr>
        <p:blipFill>
          <a:blip r:embed="rId2">
            <a:alphaModFix/>
          </a:blip>
          <a:stretch>
            <a:fillRect/>
          </a:stretch>
        </p:blipFill>
        <p:spPr>
          <a:xfrm>
            <a:off x="2232" y="0"/>
            <a:ext cx="9139538" cy="5143501"/>
          </a:xfrm>
          <a:prstGeom prst="rect">
            <a:avLst/>
          </a:prstGeom>
          <a:noFill/>
          <a:ln>
            <a:noFill/>
          </a:ln>
        </p:spPr>
      </p:pic>
      <p:sp>
        <p:nvSpPr>
          <p:cNvPr id="94" name="Google Shape;9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17"/>
          <p:cNvSpPr/>
          <p:nvPr/>
        </p:nvSpPr>
        <p:spPr>
          <a:xfrm>
            <a:off x="0" y="-15000"/>
            <a:ext cx="9144000" cy="3825000"/>
          </a:xfrm>
          <a:prstGeom prst="rect">
            <a:avLst/>
          </a:prstGeom>
          <a:gradFill>
            <a:gsLst>
              <a:gs pos="0">
                <a:schemeClr val="dk1"/>
              </a:gs>
              <a:gs pos="100000">
                <a:srgbClr val="00000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DSI Yellow Zoom">
  <p:cSld name="BLANK_1_1_2">
    <p:bg>
      <p:bgPr>
        <a:gradFill>
          <a:gsLst>
            <a:gs pos="0">
              <a:srgbClr val="FFF2C1"/>
            </a:gs>
            <a:gs pos="100000">
              <a:schemeClr val="accent2"/>
            </a:gs>
          </a:gsLst>
          <a:lin ang="5400012" scaled="0"/>
        </a:gradFill>
      </p:bgPr>
    </p:bg>
    <p:spTree>
      <p:nvGrpSpPr>
        <p:cNvPr id="96" name="Shape 96"/>
        <p:cNvGrpSpPr/>
        <p:nvPr/>
      </p:nvGrpSpPr>
      <p:grpSpPr>
        <a:xfrm>
          <a:off x="0" y="0"/>
          <a:ext cx="0" cy="0"/>
          <a:chOff x="0" y="0"/>
          <a:chExt cx="0" cy="0"/>
        </a:xfrm>
      </p:grpSpPr>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8" name="Google Shape;98;p18" title="EDSI BG EDS black.png"/>
          <p:cNvPicPr preferRelativeResize="0"/>
          <p:nvPr/>
        </p:nvPicPr>
        <p:blipFill>
          <a:blip r:embed="rId2">
            <a:alphaModFix/>
          </a:blip>
          <a:stretch>
            <a:fillRect/>
          </a:stretch>
        </p:blipFill>
        <p:spPr>
          <a:xfrm>
            <a:off x="0" y="0"/>
            <a:ext cx="9144000" cy="514601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TITLE_ONLY_1">
    <p:spTree>
      <p:nvGrpSpPr>
        <p:cNvPr id="99" name="Shape 99"/>
        <p:cNvGrpSpPr/>
        <p:nvPr/>
      </p:nvGrpSpPr>
      <p:grpSpPr>
        <a:xfrm>
          <a:off x="0" y="0"/>
          <a:ext cx="0" cy="0"/>
          <a:chOff x="0" y="0"/>
          <a:chExt cx="0" cy="0"/>
        </a:xfrm>
      </p:grpSpPr>
      <p:sp>
        <p:nvSpPr>
          <p:cNvPr id="100" name="Google Shape;100;p19"/>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1" i="0" sz="1000" u="none" cap="none" strike="noStrike">
                <a:solidFill>
                  <a:srgbClr val="E7CFCD"/>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Heading / Two Column Content - Grey">
  <p:cSld name="TITLE_AND_TWO_COLUMNS_1">
    <p:spTree>
      <p:nvGrpSpPr>
        <p:cNvPr id="101" name="Shape 101"/>
        <p:cNvGrpSpPr/>
        <p:nvPr/>
      </p:nvGrpSpPr>
      <p:grpSpPr>
        <a:xfrm>
          <a:off x="0" y="0"/>
          <a:ext cx="0" cy="0"/>
          <a:chOff x="0" y="0"/>
          <a:chExt cx="0" cy="0"/>
        </a:xfrm>
      </p:grpSpPr>
      <p:sp>
        <p:nvSpPr>
          <p:cNvPr id="102" name="Google Shape;102;p20"/>
          <p:cNvSpPr/>
          <p:nvPr/>
        </p:nvSpPr>
        <p:spPr>
          <a:xfrm>
            <a:off x="-25325" y="-22050"/>
            <a:ext cx="4575000" cy="516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txBox="1"/>
          <p:nvPr>
            <p:ph idx="1" type="body"/>
          </p:nvPr>
        </p:nvSpPr>
        <p:spPr>
          <a:xfrm>
            <a:off x="384775" y="1623100"/>
            <a:ext cx="3785400" cy="3116400"/>
          </a:xfrm>
          <a:prstGeom prst="rect">
            <a:avLst/>
          </a:prstGeom>
        </p:spPr>
        <p:txBody>
          <a:bodyPr anchorCtr="0" anchor="t" bIns="91425" lIns="91425" spcFirstLastPara="1" rIns="91425" wrap="square" tIns="91425">
            <a:noAutofit/>
          </a:bodyPr>
          <a:lstStyle>
            <a:lvl1pPr indent="-292100" lvl="0" marL="457200">
              <a:lnSpc>
                <a:spcPct val="110000"/>
              </a:lnSpc>
              <a:spcBef>
                <a:spcPts val="0"/>
              </a:spcBef>
              <a:spcAft>
                <a:spcPts val="0"/>
              </a:spcAft>
              <a:buClr>
                <a:schemeClr val="dk2"/>
              </a:buClr>
              <a:buSzPts val="1000"/>
              <a:buChar char="●"/>
              <a:defRPr sz="1200">
                <a:solidFill>
                  <a:schemeClr val="dk2"/>
                </a:solidFill>
              </a:defRPr>
            </a:lvl1pPr>
            <a:lvl2pPr indent="-304800" lvl="1" marL="914400">
              <a:lnSpc>
                <a:spcPct val="110000"/>
              </a:lnSpc>
              <a:spcBef>
                <a:spcPts val="1500"/>
              </a:spcBef>
              <a:spcAft>
                <a:spcPts val="0"/>
              </a:spcAft>
              <a:buClr>
                <a:schemeClr val="dk2"/>
              </a:buClr>
              <a:buSzPts val="1200"/>
              <a:buChar char="○"/>
              <a:defRPr>
                <a:solidFill>
                  <a:schemeClr val="dk2"/>
                </a:solidFill>
              </a:defRPr>
            </a:lvl2pPr>
            <a:lvl3pPr indent="-304800" lvl="2" marL="1371600">
              <a:lnSpc>
                <a:spcPct val="110000"/>
              </a:lnSpc>
              <a:spcBef>
                <a:spcPts val="1500"/>
              </a:spcBef>
              <a:spcAft>
                <a:spcPts val="0"/>
              </a:spcAft>
              <a:buClr>
                <a:schemeClr val="dk2"/>
              </a:buClr>
              <a:buSzPts val="1200"/>
              <a:buChar char="■"/>
              <a:defRPr sz="1200">
                <a:solidFill>
                  <a:schemeClr val="dk2"/>
                </a:solidFill>
              </a:defRPr>
            </a:lvl3pPr>
            <a:lvl4pPr indent="-304800" lvl="3" marL="1828800">
              <a:lnSpc>
                <a:spcPct val="110000"/>
              </a:lnSpc>
              <a:spcBef>
                <a:spcPts val="1500"/>
              </a:spcBef>
              <a:spcAft>
                <a:spcPts val="0"/>
              </a:spcAft>
              <a:buClr>
                <a:schemeClr val="dk2"/>
              </a:buClr>
              <a:buSzPts val="1200"/>
              <a:buChar char="●"/>
              <a:defRPr sz="1200">
                <a:solidFill>
                  <a:schemeClr val="dk2"/>
                </a:solidFill>
              </a:defRPr>
            </a:lvl4pPr>
            <a:lvl5pPr indent="-304800" lvl="4" marL="2286000">
              <a:lnSpc>
                <a:spcPct val="110000"/>
              </a:lnSpc>
              <a:spcBef>
                <a:spcPts val="1500"/>
              </a:spcBef>
              <a:spcAft>
                <a:spcPts val="0"/>
              </a:spcAft>
              <a:buClr>
                <a:schemeClr val="dk2"/>
              </a:buClr>
              <a:buSzPts val="1200"/>
              <a:buChar char="○"/>
              <a:defRPr sz="1200">
                <a:solidFill>
                  <a:schemeClr val="dk2"/>
                </a:solidFill>
              </a:defRPr>
            </a:lvl5pPr>
            <a:lvl6pPr indent="-304800" lvl="5" marL="2743200">
              <a:lnSpc>
                <a:spcPct val="110000"/>
              </a:lnSpc>
              <a:spcBef>
                <a:spcPts val="1500"/>
              </a:spcBef>
              <a:spcAft>
                <a:spcPts val="0"/>
              </a:spcAft>
              <a:buClr>
                <a:schemeClr val="dk2"/>
              </a:buClr>
              <a:buSzPts val="1200"/>
              <a:buChar char="■"/>
              <a:defRPr sz="1200">
                <a:solidFill>
                  <a:schemeClr val="dk2"/>
                </a:solidFill>
              </a:defRPr>
            </a:lvl6pPr>
            <a:lvl7pPr indent="-304800" lvl="6" marL="3200400">
              <a:lnSpc>
                <a:spcPct val="110000"/>
              </a:lnSpc>
              <a:spcBef>
                <a:spcPts val="1500"/>
              </a:spcBef>
              <a:spcAft>
                <a:spcPts val="0"/>
              </a:spcAft>
              <a:buClr>
                <a:schemeClr val="dk2"/>
              </a:buClr>
              <a:buSzPts val="1200"/>
              <a:buChar char="●"/>
              <a:defRPr sz="1200">
                <a:solidFill>
                  <a:schemeClr val="dk2"/>
                </a:solidFill>
              </a:defRPr>
            </a:lvl7pPr>
            <a:lvl8pPr indent="-304800" lvl="7" marL="3657600">
              <a:lnSpc>
                <a:spcPct val="110000"/>
              </a:lnSpc>
              <a:spcBef>
                <a:spcPts val="1500"/>
              </a:spcBef>
              <a:spcAft>
                <a:spcPts val="0"/>
              </a:spcAft>
              <a:buClr>
                <a:schemeClr val="dk2"/>
              </a:buClr>
              <a:buSzPts val="1200"/>
              <a:buChar char="○"/>
              <a:defRPr sz="1200">
                <a:solidFill>
                  <a:schemeClr val="dk2"/>
                </a:solidFill>
              </a:defRPr>
            </a:lvl8pPr>
            <a:lvl9pPr indent="-304800" lvl="8" marL="4114800">
              <a:lnSpc>
                <a:spcPct val="110000"/>
              </a:lnSpc>
              <a:spcBef>
                <a:spcPts val="1500"/>
              </a:spcBef>
              <a:spcAft>
                <a:spcPts val="1500"/>
              </a:spcAft>
              <a:buClr>
                <a:schemeClr val="dk2"/>
              </a:buClr>
              <a:buSzPts val="1200"/>
              <a:buChar char="■"/>
              <a:defRPr sz="1200">
                <a:solidFill>
                  <a:schemeClr val="dk2"/>
                </a:solidFill>
              </a:defRPr>
            </a:lvl9pPr>
          </a:lstStyle>
          <a:p/>
        </p:txBody>
      </p:sp>
      <p:sp>
        <p:nvSpPr>
          <p:cNvPr id="104" name="Google Shape;104;p20"/>
          <p:cNvSpPr txBox="1"/>
          <p:nvPr>
            <p:ph type="title"/>
          </p:nvPr>
        </p:nvSpPr>
        <p:spPr>
          <a:xfrm>
            <a:off x="384775" y="281150"/>
            <a:ext cx="3785400" cy="906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5"/>
              </a:buClr>
              <a:buSzPts val="2100"/>
              <a:buNone/>
              <a:defRPr sz="2100">
                <a:solidFill>
                  <a:schemeClr val="accent5"/>
                </a:solidFill>
              </a:defRPr>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105" name="Google Shape;105;p20"/>
          <p:cNvSpPr txBox="1"/>
          <p:nvPr>
            <p:ph idx="2" type="title"/>
          </p:nvPr>
        </p:nvSpPr>
        <p:spPr>
          <a:xfrm>
            <a:off x="384775" y="898225"/>
            <a:ext cx="3785400" cy="470400"/>
          </a:xfrm>
          <a:prstGeom prst="rect">
            <a:avLst/>
          </a:prstGeom>
        </p:spPr>
        <p:txBody>
          <a:bodyPr anchorCtr="0" anchor="t" bIns="91425" lIns="91425" spcFirstLastPara="1" rIns="91425" wrap="square" tIns="91425">
            <a:normAutofit/>
          </a:bodyPr>
          <a:lstStyle>
            <a:lvl1pPr lvl="0">
              <a:spcBef>
                <a:spcPts val="0"/>
              </a:spcBef>
              <a:spcAft>
                <a:spcPts val="0"/>
              </a:spcAft>
              <a:buSzPts val="1800"/>
              <a:buFont typeface="Nunito Sans SemiBold"/>
              <a:buNone/>
              <a:defRPr sz="1600">
                <a:latin typeface="Nunito Sans SemiBold"/>
                <a:ea typeface="Nunito Sans SemiBold"/>
                <a:cs typeface="Nunito Sans SemiBold"/>
                <a:sym typeface="Nunito Sans SemiBold"/>
              </a:defRPr>
            </a:lvl1pPr>
            <a:lvl2pPr lvl="1">
              <a:spcBef>
                <a:spcPts val="0"/>
              </a:spcBef>
              <a:spcAft>
                <a:spcPts val="0"/>
              </a:spcAft>
              <a:buSzPts val="2700"/>
              <a:buNone/>
              <a:defRPr sz="2700"/>
            </a:lvl2pPr>
            <a:lvl3pPr lvl="2">
              <a:spcBef>
                <a:spcPts val="0"/>
              </a:spcBef>
              <a:spcAft>
                <a:spcPts val="0"/>
              </a:spcAft>
              <a:buSzPts val="2700"/>
              <a:buNone/>
              <a:defRPr sz="2700"/>
            </a:lvl3pPr>
            <a:lvl4pPr lvl="3">
              <a:spcBef>
                <a:spcPts val="0"/>
              </a:spcBef>
              <a:spcAft>
                <a:spcPts val="0"/>
              </a:spcAft>
              <a:buSzPts val="2700"/>
              <a:buNone/>
              <a:defRPr sz="2700"/>
            </a:lvl4pPr>
            <a:lvl5pPr lvl="4">
              <a:spcBef>
                <a:spcPts val="0"/>
              </a:spcBef>
              <a:spcAft>
                <a:spcPts val="0"/>
              </a:spcAft>
              <a:buSzPts val="2700"/>
              <a:buNone/>
              <a:defRPr sz="2700"/>
            </a:lvl5pPr>
            <a:lvl6pPr lvl="5">
              <a:spcBef>
                <a:spcPts val="0"/>
              </a:spcBef>
              <a:spcAft>
                <a:spcPts val="0"/>
              </a:spcAft>
              <a:buSzPts val="2700"/>
              <a:buNone/>
              <a:defRPr sz="2700"/>
            </a:lvl6pPr>
            <a:lvl7pPr lvl="6">
              <a:spcBef>
                <a:spcPts val="0"/>
              </a:spcBef>
              <a:spcAft>
                <a:spcPts val="0"/>
              </a:spcAft>
              <a:buSzPts val="2700"/>
              <a:buNone/>
              <a:defRPr sz="2700"/>
            </a:lvl7pPr>
            <a:lvl8pPr lvl="7">
              <a:spcBef>
                <a:spcPts val="0"/>
              </a:spcBef>
              <a:spcAft>
                <a:spcPts val="0"/>
              </a:spcAft>
              <a:buSzPts val="2700"/>
              <a:buNone/>
              <a:defRPr sz="2700"/>
            </a:lvl8pPr>
            <a:lvl9pPr lvl="8">
              <a:spcBef>
                <a:spcPts val="0"/>
              </a:spcBef>
              <a:spcAft>
                <a:spcPts val="0"/>
              </a:spcAft>
              <a:buSzPts val="2700"/>
              <a:buNone/>
              <a:defRPr sz="27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title="EDSI BG gradient.png"/>
          <p:cNvPicPr preferRelativeResize="0"/>
          <p:nvPr/>
        </p:nvPicPr>
        <p:blipFill rotWithShape="1">
          <a:blip r:embed="rId2">
            <a:alphaModFix/>
          </a:blip>
          <a:srcRect b="30" l="0" r="0" t="20"/>
          <a:stretch/>
        </p:blipFill>
        <p:spPr>
          <a:xfrm>
            <a:off x="0" y="0"/>
            <a:ext cx="9144000" cy="5143501"/>
          </a:xfrm>
          <a:prstGeom prst="rect">
            <a:avLst/>
          </a:prstGeom>
          <a:noFill/>
          <a:ln>
            <a:noFill/>
          </a:ln>
        </p:spPr>
      </p:pic>
      <p:sp>
        <p:nvSpPr>
          <p:cNvPr id="17" name="Google Shape;17;p3"/>
          <p:cNvSpPr/>
          <p:nvPr/>
        </p:nvSpPr>
        <p:spPr>
          <a:xfrm>
            <a:off x="0" y="0"/>
            <a:ext cx="9144000" cy="3960000"/>
          </a:xfrm>
          <a:prstGeom prst="rect">
            <a:avLst/>
          </a:prstGeom>
          <a:gradFill>
            <a:gsLst>
              <a:gs pos="0">
                <a:schemeClr val="lt1"/>
              </a:gs>
              <a:gs pos="100000">
                <a:srgbClr val="000000">
                  <a:alpha val="0"/>
                </a:srgbClr>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 name="Google Shape;18;p3"/>
          <p:cNvSpPr txBox="1"/>
          <p:nvPr>
            <p:ph type="title"/>
          </p:nvPr>
        </p:nvSpPr>
        <p:spPr>
          <a:xfrm>
            <a:off x="311700" y="2150850"/>
            <a:ext cx="8520600" cy="841800"/>
          </a:xfrm>
          <a:prstGeom prst="rect">
            <a:avLst/>
          </a:prstGeom>
          <a:noFill/>
        </p:spPr>
        <p:txBody>
          <a:bodyPr anchorCtr="0" anchor="ctr" bIns="91425" lIns="91425" spcFirstLastPara="1" rIns="91425" wrap="square" tIns="91425">
            <a:noAutofit/>
          </a:bodyPr>
          <a:lstStyle>
            <a:lvl1pPr lvl="0" algn="ctr">
              <a:spcBef>
                <a:spcPts val="0"/>
              </a:spcBef>
              <a:spcAft>
                <a:spcPts val="0"/>
              </a:spcAft>
              <a:buSzPts val="3600"/>
              <a:buNone/>
              <a:defRPr b="1" sz="3600"/>
            </a:lvl1pPr>
            <a:lvl2pPr lvl="1" algn="ctr">
              <a:spcBef>
                <a:spcPts val="0"/>
              </a:spcBef>
              <a:spcAft>
                <a:spcPts val="0"/>
              </a:spcAft>
              <a:buSzPts val="3600"/>
              <a:buNone/>
              <a:defRPr b="1" sz="3600"/>
            </a:lvl2pPr>
            <a:lvl3pPr lvl="2" algn="ctr">
              <a:spcBef>
                <a:spcPts val="0"/>
              </a:spcBef>
              <a:spcAft>
                <a:spcPts val="0"/>
              </a:spcAft>
              <a:buSzPts val="3600"/>
              <a:buNone/>
              <a:defRPr b="1" sz="3600"/>
            </a:lvl3pPr>
            <a:lvl4pPr lvl="3" algn="ctr">
              <a:spcBef>
                <a:spcPts val="0"/>
              </a:spcBef>
              <a:spcAft>
                <a:spcPts val="0"/>
              </a:spcAft>
              <a:buSzPts val="3600"/>
              <a:buNone/>
              <a:defRPr b="1" sz="3600"/>
            </a:lvl4pPr>
            <a:lvl5pPr lvl="4" algn="ctr">
              <a:spcBef>
                <a:spcPts val="0"/>
              </a:spcBef>
              <a:spcAft>
                <a:spcPts val="0"/>
              </a:spcAft>
              <a:buSzPts val="3600"/>
              <a:buNone/>
              <a:defRPr b="1" sz="3600"/>
            </a:lvl5pPr>
            <a:lvl6pPr lvl="5" algn="ctr">
              <a:spcBef>
                <a:spcPts val="0"/>
              </a:spcBef>
              <a:spcAft>
                <a:spcPts val="0"/>
              </a:spcAft>
              <a:buSzPts val="3600"/>
              <a:buNone/>
              <a:defRPr b="1" sz="3600"/>
            </a:lvl6pPr>
            <a:lvl7pPr lvl="6" algn="ctr">
              <a:spcBef>
                <a:spcPts val="0"/>
              </a:spcBef>
              <a:spcAft>
                <a:spcPts val="0"/>
              </a:spcAft>
              <a:buSzPts val="3600"/>
              <a:buNone/>
              <a:defRPr b="1" sz="3600"/>
            </a:lvl7pPr>
            <a:lvl8pPr lvl="7" algn="ctr">
              <a:spcBef>
                <a:spcPts val="0"/>
              </a:spcBef>
              <a:spcAft>
                <a:spcPts val="0"/>
              </a:spcAft>
              <a:buSzPts val="3600"/>
              <a:buNone/>
              <a:defRPr b="1" sz="3600"/>
            </a:lvl8pPr>
            <a:lvl9pPr lvl="8" algn="ctr">
              <a:spcBef>
                <a:spcPts val="0"/>
              </a:spcBef>
              <a:spcAft>
                <a:spcPts val="0"/>
              </a:spcAft>
              <a:buSzPts val="3600"/>
              <a:buNone/>
              <a:defRPr b="1"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3" title="EDSI_Mark_Primary_RY.png"/>
          <p:cNvPicPr preferRelativeResize="0"/>
          <p:nvPr/>
        </p:nvPicPr>
        <p:blipFill>
          <a:blip r:embed="rId3">
            <a:alphaModFix/>
          </a:blip>
          <a:stretch>
            <a:fillRect/>
          </a:stretch>
        </p:blipFill>
        <p:spPr>
          <a:xfrm>
            <a:off x="4297646" y="227047"/>
            <a:ext cx="548701" cy="376920"/>
          </a:xfrm>
          <a:prstGeom prst="rect">
            <a:avLst/>
          </a:prstGeom>
          <a:noFill/>
          <a:ln>
            <a:noFill/>
          </a:ln>
        </p:spPr>
      </p:pic>
      <p:sp>
        <p:nvSpPr>
          <p:cNvPr id="21" name="Google Shape;21;p3"/>
          <p:cNvSpPr/>
          <p:nvPr/>
        </p:nvSpPr>
        <p:spPr>
          <a:xfrm rot="-5400000">
            <a:off x="4567500" y="2137800"/>
            <a:ext cx="9000" cy="53196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utter / Content - Grey">
  <p:cSld name="TITLE_AND_TWO_COLUMNS_1_1_1_1">
    <p:spTree>
      <p:nvGrpSpPr>
        <p:cNvPr id="106" name="Shape 106"/>
        <p:cNvGrpSpPr/>
        <p:nvPr/>
      </p:nvGrpSpPr>
      <p:grpSpPr>
        <a:xfrm>
          <a:off x="0" y="0"/>
          <a:ext cx="0" cy="0"/>
          <a:chOff x="0" y="0"/>
          <a:chExt cx="0" cy="0"/>
        </a:xfrm>
      </p:grpSpPr>
      <p:sp>
        <p:nvSpPr>
          <p:cNvPr id="107" name="Google Shape;107;p21"/>
          <p:cNvSpPr/>
          <p:nvPr/>
        </p:nvSpPr>
        <p:spPr>
          <a:xfrm>
            <a:off x="-25325" y="-22050"/>
            <a:ext cx="2434200" cy="5220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1"/>
          <p:cNvSpPr txBox="1"/>
          <p:nvPr>
            <p:ph idx="1" type="body"/>
          </p:nvPr>
        </p:nvSpPr>
        <p:spPr>
          <a:xfrm>
            <a:off x="375624" y="1618725"/>
            <a:ext cx="1638000" cy="3172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dk2"/>
              </a:buClr>
              <a:buSzPts val="1200"/>
              <a:buChar char="●"/>
              <a:defRPr>
                <a:solidFill>
                  <a:schemeClr val="dk2"/>
                </a:solidFill>
              </a:defRPr>
            </a:lvl1pPr>
            <a:lvl2pPr indent="-317500" lvl="1" marL="914400">
              <a:spcBef>
                <a:spcPts val="1600"/>
              </a:spcBef>
              <a:spcAft>
                <a:spcPts val="0"/>
              </a:spcAft>
              <a:buClr>
                <a:schemeClr val="dk2"/>
              </a:buClr>
              <a:buSzPts val="1400"/>
              <a:buChar char="○"/>
              <a:defRPr sz="1000">
                <a:solidFill>
                  <a:schemeClr val="dk2"/>
                </a:solidFill>
              </a:defRPr>
            </a:lvl2pPr>
            <a:lvl3pPr indent="-292100" lvl="2" marL="1371600">
              <a:spcBef>
                <a:spcPts val="1600"/>
              </a:spcBef>
              <a:spcAft>
                <a:spcPts val="0"/>
              </a:spcAft>
              <a:buClr>
                <a:schemeClr val="dk2"/>
              </a:buClr>
              <a:buSzPts val="1000"/>
              <a:buChar char="■"/>
              <a:defRPr sz="1000">
                <a:solidFill>
                  <a:schemeClr val="dk2"/>
                </a:solidFill>
              </a:defRPr>
            </a:lvl3pPr>
            <a:lvl4pPr indent="-292100" lvl="3" marL="1828800">
              <a:spcBef>
                <a:spcPts val="1600"/>
              </a:spcBef>
              <a:spcAft>
                <a:spcPts val="0"/>
              </a:spcAft>
              <a:buClr>
                <a:schemeClr val="dk2"/>
              </a:buClr>
              <a:buSzPts val="1000"/>
              <a:buChar char="●"/>
              <a:defRPr sz="1000">
                <a:solidFill>
                  <a:schemeClr val="dk2"/>
                </a:solidFill>
              </a:defRPr>
            </a:lvl4pPr>
            <a:lvl5pPr indent="-292100" lvl="4" marL="2286000">
              <a:spcBef>
                <a:spcPts val="1600"/>
              </a:spcBef>
              <a:spcAft>
                <a:spcPts val="0"/>
              </a:spcAft>
              <a:buClr>
                <a:schemeClr val="dk2"/>
              </a:buClr>
              <a:buSzPts val="1000"/>
              <a:buChar char="○"/>
              <a:defRPr sz="1000">
                <a:solidFill>
                  <a:schemeClr val="dk2"/>
                </a:solidFill>
              </a:defRPr>
            </a:lvl5pPr>
            <a:lvl6pPr indent="-292100" lvl="5" marL="2743200">
              <a:spcBef>
                <a:spcPts val="1600"/>
              </a:spcBef>
              <a:spcAft>
                <a:spcPts val="0"/>
              </a:spcAft>
              <a:buClr>
                <a:schemeClr val="dk2"/>
              </a:buClr>
              <a:buSzPts val="1000"/>
              <a:buChar char="■"/>
              <a:defRPr sz="1000">
                <a:solidFill>
                  <a:schemeClr val="dk2"/>
                </a:solidFill>
              </a:defRPr>
            </a:lvl6pPr>
            <a:lvl7pPr indent="-292100" lvl="6" marL="3200400">
              <a:spcBef>
                <a:spcPts val="1600"/>
              </a:spcBef>
              <a:spcAft>
                <a:spcPts val="0"/>
              </a:spcAft>
              <a:buClr>
                <a:schemeClr val="dk2"/>
              </a:buClr>
              <a:buSzPts val="1000"/>
              <a:buChar char="●"/>
              <a:defRPr sz="1000">
                <a:solidFill>
                  <a:schemeClr val="dk2"/>
                </a:solidFill>
              </a:defRPr>
            </a:lvl7pPr>
            <a:lvl8pPr indent="-292100" lvl="7" marL="3657600">
              <a:spcBef>
                <a:spcPts val="1600"/>
              </a:spcBef>
              <a:spcAft>
                <a:spcPts val="0"/>
              </a:spcAft>
              <a:buClr>
                <a:schemeClr val="dk2"/>
              </a:buClr>
              <a:buSzPts val="1000"/>
              <a:buChar char="○"/>
              <a:defRPr sz="1000">
                <a:solidFill>
                  <a:schemeClr val="dk2"/>
                </a:solidFill>
              </a:defRPr>
            </a:lvl8pPr>
            <a:lvl9pPr indent="-292100" lvl="8" marL="4114800">
              <a:spcBef>
                <a:spcPts val="1600"/>
              </a:spcBef>
              <a:spcAft>
                <a:spcPts val="1600"/>
              </a:spcAft>
              <a:buClr>
                <a:schemeClr val="dk2"/>
              </a:buClr>
              <a:buSzPts val="1000"/>
              <a:buChar char="■"/>
              <a:defRPr sz="1000">
                <a:solidFill>
                  <a:schemeClr val="dk2"/>
                </a:solidFill>
              </a:defRPr>
            </a:lvl9pPr>
          </a:lstStyle>
          <a:p/>
        </p:txBody>
      </p:sp>
      <p:sp>
        <p:nvSpPr>
          <p:cNvPr id="109" name="Google Shape;109;p21"/>
          <p:cNvSpPr txBox="1"/>
          <p:nvPr>
            <p:ph type="title"/>
          </p:nvPr>
        </p:nvSpPr>
        <p:spPr>
          <a:xfrm>
            <a:off x="376650" y="281150"/>
            <a:ext cx="1638000" cy="9069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5"/>
              </a:buClr>
              <a:buSzPts val="2400"/>
              <a:buNone/>
              <a:defRPr sz="2100">
                <a:solidFill>
                  <a:schemeClr val="accent5"/>
                </a:solidFill>
              </a:defRPr>
            </a:lvl1pPr>
            <a:lvl2pPr lvl="1">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2pPr>
            <a:lvl3pPr lvl="2">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3pPr>
            <a:lvl4pPr lvl="3">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4pPr>
            <a:lvl5pPr lvl="4">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5pPr>
            <a:lvl6pPr lvl="5">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6pPr>
            <a:lvl7pPr lvl="6">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7pPr>
            <a:lvl8pPr lvl="7">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8pPr>
            <a:lvl9pPr lvl="8">
              <a:spcBef>
                <a:spcPts val="0"/>
              </a:spcBef>
              <a:spcAft>
                <a:spcPts val="0"/>
              </a:spcAft>
              <a:buClr>
                <a:schemeClr val="accent1"/>
              </a:buClr>
              <a:buSzPts val="2100"/>
              <a:buFont typeface="Exo Light"/>
              <a:buNone/>
              <a:defRPr sz="2100">
                <a:solidFill>
                  <a:schemeClr val="accent1"/>
                </a:solidFill>
                <a:latin typeface="Exo Light"/>
                <a:ea typeface="Exo Light"/>
                <a:cs typeface="Exo Light"/>
                <a:sym typeface="Exo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b="1" sz="2400"/>
            </a:lvl1pPr>
            <a:lvl2pPr lvl="1">
              <a:spcBef>
                <a:spcPts val="0"/>
              </a:spcBef>
              <a:spcAft>
                <a:spcPts val="0"/>
              </a:spcAft>
              <a:buSzPts val="2400"/>
              <a:buNone/>
              <a:defRPr b="1" sz="2400"/>
            </a:lvl2pPr>
            <a:lvl3pPr lvl="2">
              <a:spcBef>
                <a:spcPts val="0"/>
              </a:spcBef>
              <a:spcAft>
                <a:spcPts val="0"/>
              </a:spcAft>
              <a:buSzPts val="2400"/>
              <a:buNone/>
              <a:defRPr b="1" sz="2400"/>
            </a:lvl3pPr>
            <a:lvl4pPr lvl="3">
              <a:spcBef>
                <a:spcPts val="0"/>
              </a:spcBef>
              <a:spcAft>
                <a:spcPts val="0"/>
              </a:spcAft>
              <a:buSzPts val="2400"/>
              <a:buNone/>
              <a:defRPr b="1" sz="2400"/>
            </a:lvl4pPr>
            <a:lvl5pPr lvl="4">
              <a:spcBef>
                <a:spcPts val="0"/>
              </a:spcBef>
              <a:spcAft>
                <a:spcPts val="0"/>
              </a:spcAft>
              <a:buSzPts val="2400"/>
              <a:buNone/>
              <a:defRPr b="1" sz="2400"/>
            </a:lvl5pPr>
            <a:lvl6pPr lvl="5">
              <a:spcBef>
                <a:spcPts val="0"/>
              </a:spcBef>
              <a:spcAft>
                <a:spcPts val="0"/>
              </a:spcAft>
              <a:buSzPts val="2400"/>
              <a:buNone/>
              <a:defRPr b="1" sz="2400"/>
            </a:lvl6pPr>
            <a:lvl7pPr lvl="6">
              <a:spcBef>
                <a:spcPts val="0"/>
              </a:spcBef>
              <a:spcAft>
                <a:spcPts val="0"/>
              </a:spcAft>
              <a:buSzPts val="2400"/>
              <a:buNone/>
              <a:defRPr b="1" sz="2400"/>
            </a:lvl7pPr>
            <a:lvl8pPr lvl="7">
              <a:spcBef>
                <a:spcPts val="0"/>
              </a:spcBef>
              <a:spcAft>
                <a:spcPts val="0"/>
              </a:spcAft>
              <a:buSzPts val="2400"/>
              <a:buNone/>
              <a:defRPr b="1" sz="2400"/>
            </a:lvl8pPr>
            <a:lvl9pPr lvl="8">
              <a:spcBef>
                <a:spcPts val="0"/>
              </a:spcBef>
              <a:spcAft>
                <a:spcPts val="0"/>
              </a:spcAft>
              <a:buSzPts val="2400"/>
              <a:buNone/>
              <a:defRPr b="1" sz="2400"/>
            </a:lvl9pPr>
          </a:lstStyle>
          <a:p/>
        </p:txBody>
      </p:sp>
      <p:sp>
        <p:nvSpPr>
          <p:cNvPr id="24" name="Google Shape;24;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25" name="Google Shape;2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4"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ellow">
  <p:cSld name="TITLE_AND_BODY_1">
    <p:bg>
      <p:bgPr>
        <a:solidFill>
          <a:schemeClr val="accent2"/>
        </a:solidFill>
      </p:bgPr>
    </p:bg>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b="1" sz="2400"/>
            </a:lvl1pPr>
            <a:lvl2pPr lvl="1">
              <a:spcBef>
                <a:spcPts val="0"/>
              </a:spcBef>
              <a:spcAft>
                <a:spcPts val="0"/>
              </a:spcAft>
              <a:buSzPts val="2400"/>
              <a:buNone/>
              <a:defRPr b="1" sz="2400"/>
            </a:lvl2pPr>
            <a:lvl3pPr lvl="2">
              <a:spcBef>
                <a:spcPts val="0"/>
              </a:spcBef>
              <a:spcAft>
                <a:spcPts val="0"/>
              </a:spcAft>
              <a:buSzPts val="2400"/>
              <a:buNone/>
              <a:defRPr b="1" sz="2400"/>
            </a:lvl3pPr>
            <a:lvl4pPr lvl="3">
              <a:spcBef>
                <a:spcPts val="0"/>
              </a:spcBef>
              <a:spcAft>
                <a:spcPts val="0"/>
              </a:spcAft>
              <a:buSzPts val="2400"/>
              <a:buNone/>
              <a:defRPr b="1" sz="2400"/>
            </a:lvl4pPr>
            <a:lvl5pPr lvl="4">
              <a:spcBef>
                <a:spcPts val="0"/>
              </a:spcBef>
              <a:spcAft>
                <a:spcPts val="0"/>
              </a:spcAft>
              <a:buSzPts val="2400"/>
              <a:buNone/>
              <a:defRPr b="1" sz="2400"/>
            </a:lvl5pPr>
            <a:lvl6pPr lvl="5">
              <a:spcBef>
                <a:spcPts val="0"/>
              </a:spcBef>
              <a:spcAft>
                <a:spcPts val="0"/>
              </a:spcAft>
              <a:buSzPts val="2400"/>
              <a:buNone/>
              <a:defRPr b="1" sz="2400"/>
            </a:lvl6pPr>
            <a:lvl7pPr lvl="6">
              <a:spcBef>
                <a:spcPts val="0"/>
              </a:spcBef>
              <a:spcAft>
                <a:spcPts val="0"/>
              </a:spcAft>
              <a:buSzPts val="2400"/>
              <a:buNone/>
              <a:defRPr b="1" sz="2400"/>
            </a:lvl7pPr>
            <a:lvl8pPr lvl="7">
              <a:spcBef>
                <a:spcPts val="0"/>
              </a:spcBef>
              <a:spcAft>
                <a:spcPts val="0"/>
              </a:spcAft>
              <a:buSzPts val="2400"/>
              <a:buNone/>
              <a:defRPr b="1" sz="2400"/>
            </a:lvl8pPr>
            <a:lvl9pPr lvl="8">
              <a:spcBef>
                <a:spcPts val="0"/>
              </a:spcBef>
              <a:spcAft>
                <a:spcPts val="0"/>
              </a:spcAft>
              <a:buSzPts val="2400"/>
              <a:buNone/>
              <a:defRPr b="1" sz="2400"/>
            </a:lvl9pPr>
          </a:lstStyle>
          <a:p/>
        </p:txBody>
      </p:sp>
      <p:sp>
        <p:nvSpPr>
          <p:cNvPr id="29" name="Google Shape;29;p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a:lvl1pPr>
            <a:lvl2pPr indent="-292100" lvl="1" marL="914400">
              <a:spcBef>
                <a:spcPts val="0"/>
              </a:spcBef>
              <a:spcAft>
                <a:spcPts val="0"/>
              </a:spcAft>
              <a:buSzPts val="10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92100" lvl="6" marL="3200400">
              <a:spcBef>
                <a:spcPts val="0"/>
              </a:spcBef>
              <a:spcAft>
                <a:spcPts val="0"/>
              </a:spcAft>
              <a:buSzPts val="1000"/>
              <a:buChar char="●"/>
              <a:defRPr/>
            </a:lvl7pPr>
            <a:lvl8pPr indent="-292100" lvl="7" marL="3657600">
              <a:spcBef>
                <a:spcPts val="0"/>
              </a:spcBef>
              <a:spcAft>
                <a:spcPts val="0"/>
              </a:spcAft>
              <a:buSzPts val="1000"/>
              <a:buChar char="○"/>
              <a:defRPr/>
            </a:lvl8pPr>
            <a:lvl9pPr indent="-292100" lvl="8" marL="4114800">
              <a:spcBef>
                <a:spcPts val="0"/>
              </a:spcBef>
              <a:spcAft>
                <a:spcPts val="0"/>
              </a:spcAft>
              <a:buSzPts val="1000"/>
              <a:buChar char="■"/>
              <a:defRPr/>
            </a:lvl9pPr>
          </a:lstStyle>
          <a:p/>
        </p:txBody>
      </p:sp>
      <p:sp>
        <p:nvSpPr>
          <p:cNvPr id="30" name="Google Shape;30;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1" name="Google Shape;31;p5"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sz="1400"/>
            </a:lvl1pPr>
            <a:lvl2pPr indent="-292100" lvl="1" marL="914400">
              <a:spcBef>
                <a:spcPts val="0"/>
              </a:spcBef>
              <a:spcAft>
                <a:spcPts val="0"/>
              </a:spcAft>
              <a:buSzPts val="1000"/>
              <a:buChar char="○"/>
              <a:defRPr sz="1200"/>
            </a:lvl2pPr>
            <a:lvl3pPr indent="-292100" lvl="2" marL="1371600">
              <a:spcBef>
                <a:spcPts val="0"/>
              </a:spcBef>
              <a:spcAft>
                <a:spcPts val="0"/>
              </a:spcAft>
              <a:buSzPts val="1000"/>
              <a:buChar char="■"/>
              <a:defRPr sz="1200"/>
            </a:lvl3pPr>
            <a:lvl4pPr indent="-292100" lvl="3" marL="1828800">
              <a:spcBef>
                <a:spcPts val="0"/>
              </a:spcBef>
              <a:spcAft>
                <a:spcPts val="0"/>
              </a:spcAft>
              <a:buSzPts val="1000"/>
              <a:buChar char="●"/>
              <a:defRPr sz="1200"/>
            </a:lvl4pPr>
            <a:lvl5pPr indent="-292100" lvl="4" marL="2286000">
              <a:spcBef>
                <a:spcPts val="0"/>
              </a:spcBef>
              <a:spcAft>
                <a:spcPts val="0"/>
              </a:spcAft>
              <a:buSzPts val="1000"/>
              <a:buChar char="○"/>
              <a:defRPr sz="1200"/>
            </a:lvl5pPr>
            <a:lvl6pPr indent="-292100" lvl="5" marL="2743200">
              <a:spcBef>
                <a:spcPts val="0"/>
              </a:spcBef>
              <a:spcAft>
                <a:spcPts val="0"/>
              </a:spcAft>
              <a:buSzPts val="1000"/>
              <a:buChar char="■"/>
              <a:defRPr sz="1200"/>
            </a:lvl6pPr>
            <a:lvl7pPr indent="-292100" lvl="6" marL="3200400">
              <a:spcBef>
                <a:spcPts val="0"/>
              </a:spcBef>
              <a:spcAft>
                <a:spcPts val="0"/>
              </a:spcAft>
              <a:buSzPts val="1000"/>
              <a:buChar char="●"/>
              <a:defRPr sz="1200"/>
            </a:lvl7pPr>
            <a:lvl8pPr indent="-292100" lvl="7" marL="3657600">
              <a:spcBef>
                <a:spcPts val="0"/>
              </a:spcBef>
              <a:spcAft>
                <a:spcPts val="0"/>
              </a:spcAft>
              <a:buSzPts val="1000"/>
              <a:buChar char="○"/>
              <a:defRPr sz="1200"/>
            </a:lvl8pPr>
            <a:lvl9pPr indent="-292100" lvl="8" marL="4114800">
              <a:spcBef>
                <a:spcPts val="0"/>
              </a:spcBef>
              <a:spcAft>
                <a:spcPts val="0"/>
              </a:spcAft>
              <a:buSzPts val="1000"/>
              <a:buChar char="■"/>
              <a:defRPr sz="1200"/>
            </a:lvl9pPr>
          </a:lstStyle>
          <a:p/>
        </p:txBody>
      </p:sp>
      <p:sp>
        <p:nvSpPr>
          <p:cNvPr id="35" name="Google Shape;35;p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292100" lvl="0" marL="457200">
              <a:spcBef>
                <a:spcPts val="0"/>
              </a:spcBef>
              <a:spcAft>
                <a:spcPts val="0"/>
              </a:spcAft>
              <a:buSzPts val="1000"/>
              <a:buChar char="●"/>
              <a:defRPr sz="1400"/>
            </a:lvl1pPr>
            <a:lvl2pPr indent="-292100" lvl="1" marL="914400">
              <a:spcBef>
                <a:spcPts val="0"/>
              </a:spcBef>
              <a:spcAft>
                <a:spcPts val="0"/>
              </a:spcAft>
              <a:buSzPts val="1000"/>
              <a:buChar char="○"/>
              <a:defRPr sz="1200"/>
            </a:lvl2pPr>
            <a:lvl3pPr indent="-292100" lvl="2" marL="1371600">
              <a:spcBef>
                <a:spcPts val="0"/>
              </a:spcBef>
              <a:spcAft>
                <a:spcPts val="0"/>
              </a:spcAft>
              <a:buSzPts val="1000"/>
              <a:buChar char="■"/>
              <a:defRPr sz="1200"/>
            </a:lvl3pPr>
            <a:lvl4pPr indent="-292100" lvl="3" marL="1828800">
              <a:spcBef>
                <a:spcPts val="0"/>
              </a:spcBef>
              <a:spcAft>
                <a:spcPts val="0"/>
              </a:spcAft>
              <a:buSzPts val="1000"/>
              <a:buChar char="●"/>
              <a:defRPr sz="1200"/>
            </a:lvl4pPr>
            <a:lvl5pPr indent="-292100" lvl="4" marL="2286000">
              <a:spcBef>
                <a:spcPts val="0"/>
              </a:spcBef>
              <a:spcAft>
                <a:spcPts val="0"/>
              </a:spcAft>
              <a:buSzPts val="1000"/>
              <a:buChar char="○"/>
              <a:defRPr sz="1200"/>
            </a:lvl5pPr>
            <a:lvl6pPr indent="-292100" lvl="5" marL="2743200">
              <a:spcBef>
                <a:spcPts val="0"/>
              </a:spcBef>
              <a:spcAft>
                <a:spcPts val="0"/>
              </a:spcAft>
              <a:buSzPts val="1000"/>
              <a:buChar char="■"/>
              <a:defRPr sz="1200"/>
            </a:lvl6pPr>
            <a:lvl7pPr indent="-292100" lvl="6" marL="3200400">
              <a:spcBef>
                <a:spcPts val="0"/>
              </a:spcBef>
              <a:spcAft>
                <a:spcPts val="0"/>
              </a:spcAft>
              <a:buSzPts val="1000"/>
              <a:buChar char="●"/>
              <a:defRPr sz="1200"/>
            </a:lvl7pPr>
            <a:lvl8pPr indent="-292100" lvl="7" marL="3657600">
              <a:spcBef>
                <a:spcPts val="0"/>
              </a:spcBef>
              <a:spcAft>
                <a:spcPts val="0"/>
              </a:spcAft>
              <a:buSzPts val="1000"/>
              <a:buChar char="○"/>
              <a:defRPr sz="1200"/>
            </a:lvl8pPr>
            <a:lvl9pPr indent="-292100" lvl="8" marL="4114800">
              <a:spcBef>
                <a:spcPts val="0"/>
              </a:spcBef>
              <a:spcAft>
                <a:spcPts val="0"/>
              </a:spcAft>
              <a:buSzPts val="1000"/>
              <a:buChar char="■"/>
              <a:defRPr sz="12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6"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7"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8"/>
          <p:cNvSpPr txBox="1"/>
          <p:nvPr>
            <p:ph type="title"/>
          </p:nvPr>
        </p:nvSpPr>
        <p:spPr>
          <a:xfrm>
            <a:off x="311700" y="367413"/>
            <a:ext cx="2808000" cy="7557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4" name="Google Shape;44;p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6" name="Google Shape;46;p8"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lor Block">
  <p:cSld name="ONE_COLUMN_TEXT_1">
    <p:bg>
      <p:bgPr>
        <a:solidFill>
          <a:schemeClr val="accent2"/>
        </a:solidFill>
      </p:bgPr>
    </p:bg>
    <p:spTree>
      <p:nvGrpSpPr>
        <p:cNvPr id="47" name="Shape 47"/>
        <p:cNvGrpSpPr/>
        <p:nvPr/>
      </p:nvGrpSpPr>
      <p:grpSpPr>
        <a:xfrm>
          <a:off x="0" y="0"/>
          <a:ext cx="0" cy="0"/>
          <a:chOff x="0" y="0"/>
          <a:chExt cx="0" cy="0"/>
        </a:xfrm>
      </p:grpSpPr>
      <p:sp>
        <p:nvSpPr>
          <p:cNvPr id="48" name="Google Shape;48;p9"/>
          <p:cNvSpPr/>
          <p:nvPr>
            <p:ph idx="2" type="pic"/>
          </p:nvPr>
        </p:nvSpPr>
        <p:spPr>
          <a:xfrm>
            <a:off x="2116500" y="0"/>
            <a:ext cx="7027500" cy="5143500"/>
          </a:xfrm>
          <a:prstGeom prst="rect">
            <a:avLst/>
          </a:prstGeom>
          <a:noFill/>
          <a:ln>
            <a:noFill/>
          </a:ln>
        </p:spPr>
      </p:sp>
      <p:sp>
        <p:nvSpPr>
          <p:cNvPr id="49" name="Google Shape;49;p9"/>
          <p:cNvSpPr txBox="1"/>
          <p:nvPr>
            <p:ph type="title"/>
          </p:nvPr>
        </p:nvSpPr>
        <p:spPr>
          <a:xfrm>
            <a:off x="311700" y="932963"/>
            <a:ext cx="3775800" cy="755700"/>
          </a:xfrm>
          <a:prstGeom prst="rect">
            <a:avLst/>
          </a:prstGeom>
          <a:solidFill>
            <a:schemeClr val="accent2"/>
          </a:solidFill>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0" name="Google Shape;50;p9"/>
          <p:cNvSpPr txBox="1"/>
          <p:nvPr>
            <p:ph idx="1" type="body"/>
          </p:nvPr>
        </p:nvSpPr>
        <p:spPr>
          <a:xfrm>
            <a:off x="311700" y="1655139"/>
            <a:ext cx="3775800" cy="2555400"/>
          </a:xfrm>
          <a:prstGeom prst="rect">
            <a:avLst/>
          </a:prstGeom>
          <a:solidFill>
            <a:schemeClr val="accent2"/>
          </a:solidFill>
        </p:spPr>
        <p:txBody>
          <a:bodyPr anchorCtr="0" anchor="t" bIns="274300" lIns="91425" spcFirstLastPara="1" rIns="274300" wrap="square" tIns="27430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2" name="Google Shape;52;p9" title="EDSI_Mark_Primary_RY.png"/>
          <p:cNvPicPr preferRelativeResize="0"/>
          <p:nvPr/>
        </p:nvPicPr>
        <p:blipFill>
          <a:blip r:embed="rId2">
            <a:alphaModFix/>
          </a:blip>
          <a:stretch>
            <a:fillRect/>
          </a:stretch>
        </p:blipFill>
        <p:spPr>
          <a:xfrm>
            <a:off x="8132850" y="472812"/>
            <a:ext cx="793276" cy="5449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lor Block Right">
  <p:cSld name="ONE_COLUMN_TEXT_1_1">
    <p:bg>
      <p:bgPr>
        <a:solidFill>
          <a:schemeClr val="accent2"/>
        </a:solidFill>
      </p:bgPr>
    </p:bg>
    <p:spTree>
      <p:nvGrpSpPr>
        <p:cNvPr id="53" name="Shape 53"/>
        <p:cNvGrpSpPr/>
        <p:nvPr/>
      </p:nvGrpSpPr>
      <p:grpSpPr>
        <a:xfrm>
          <a:off x="0" y="0"/>
          <a:ext cx="0" cy="0"/>
          <a:chOff x="0" y="0"/>
          <a:chExt cx="0" cy="0"/>
        </a:xfrm>
      </p:grpSpPr>
      <p:sp>
        <p:nvSpPr>
          <p:cNvPr id="54" name="Google Shape;54;p10"/>
          <p:cNvSpPr/>
          <p:nvPr>
            <p:ph idx="2" type="pic"/>
          </p:nvPr>
        </p:nvSpPr>
        <p:spPr>
          <a:xfrm>
            <a:off x="0" y="0"/>
            <a:ext cx="7027500" cy="5143500"/>
          </a:xfrm>
          <a:prstGeom prst="rect">
            <a:avLst/>
          </a:prstGeom>
          <a:noFill/>
          <a:ln>
            <a:noFill/>
          </a:ln>
        </p:spPr>
      </p:sp>
      <p:sp>
        <p:nvSpPr>
          <p:cNvPr id="55" name="Google Shape;55;p10"/>
          <p:cNvSpPr txBox="1"/>
          <p:nvPr>
            <p:ph type="title"/>
          </p:nvPr>
        </p:nvSpPr>
        <p:spPr>
          <a:xfrm>
            <a:off x="5051700" y="932963"/>
            <a:ext cx="3775800" cy="755700"/>
          </a:xfrm>
          <a:prstGeom prst="rect">
            <a:avLst/>
          </a:prstGeom>
          <a:solidFill>
            <a:schemeClr val="accent2"/>
          </a:solidFill>
        </p:spPr>
        <p:txBody>
          <a:bodyPr anchorCtr="0" anchor="b" bIns="91425" lIns="274300"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6" name="Google Shape;56;p10"/>
          <p:cNvSpPr txBox="1"/>
          <p:nvPr>
            <p:ph idx="1" type="body"/>
          </p:nvPr>
        </p:nvSpPr>
        <p:spPr>
          <a:xfrm>
            <a:off x="5051700" y="1655139"/>
            <a:ext cx="3775800" cy="2555400"/>
          </a:xfrm>
          <a:prstGeom prst="rect">
            <a:avLst/>
          </a:prstGeom>
          <a:solidFill>
            <a:schemeClr val="accent2"/>
          </a:solidFill>
        </p:spPr>
        <p:txBody>
          <a:bodyPr anchorCtr="0" anchor="t" bIns="274300" lIns="274300" spcFirstLastPara="1" rIns="91425" wrap="square" tIns="274300">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7" name="Google Shape;5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b="1" sz="2800">
                <a:solidFill>
                  <a:schemeClr val="dk1"/>
                </a:solidFill>
              </a:defRPr>
            </a:lvl1pPr>
            <a:lvl2pPr lvl="1">
              <a:spcBef>
                <a:spcPts val="0"/>
              </a:spcBef>
              <a:spcAft>
                <a:spcPts val="0"/>
              </a:spcAft>
              <a:buClr>
                <a:schemeClr val="dk1"/>
              </a:buClr>
              <a:buSzPts val="2800"/>
              <a:buNone/>
              <a:defRPr b="1" sz="2800">
                <a:solidFill>
                  <a:schemeClr val="dk1"/>
                </a:solidFill>
              </a:defRPr>
            </a:lvl2pPr>
            <a:lvl3pPr lvl="2">
              <a:spcBef>
                <a:spcPts val="0"/>
              </a:spcBef>
              <a:spcAft>
                <a:spcPts val="0"/>
              </a:spcAft>
              <a:buClr>
                <a:schemeClr val="dk1"/>
              </a:buClr>
              <a:buSzPts val="2800"/>
              <a:buNone/>
              <a:defRPr b="1" sz="2800">
                <a:solidFill>
                  <a:schemeClr val="dk1"/>
                </a:solidFill>
              </a:defRPr>
            </a:lvl3pPr>
            <a:lvl4pPr lvl="3">
              <a:spcBef>
                <a:spcPts val="0"/>
              </a:spcBef>
              <a:spcAft>
                <a:spcPts val="0"/>
              </a:spcAft>
              <a:buClr>
                <a:schemeClr val="dk1"/>
              </a:buClr>
              <a:buSzPts val="2800"/>
              <a:buNone/>
              <a:defRPr b="1" sz="2800">
                <a:solidFill>
                  <a:schemeClr val="dk1"/>
                </a:solidFill>
              </a:defRPr>
            </a:lvl4pPr>
            <a:lvl5pPr lvl="4">
              <a:spcBef>
                <a:spcPts val="0"/>
              </a:spcBef>
              <a:spcAft>
                <a:spcPts val="0"/>
              </a:spcAft>
              <a:buClr>
                <a:schemeClr val="dk1"/>
              </a:buClr>
              <a:buSzPts val="2800"/>
              <a:buNone/>
              <a:defRPr b="1" sz="2800">
                <a:solidFill>
                  <a:schemeClr val="dk1"/>
                </a:solidFill>
              </a:defRPr>
            </a:lvl5pPr>
            <a:lvl6pPr lvl="5">
              <a:spcBef>
                <a:spcPts val="0"/>
              </a:spcBef>
              <a:spcAft>
                <a:spcPts val="0"/>
              </a:spcAft>
              <a:buClr>
                <a:schemeClr val="dk1"/>
              </a:buClr>
              <a:buSzPts val="2800"/>
              <a:buNone/>
              <a:defRPr b="1" sz="2800">
                <a:solidFill>
                  <a:schemeClr val="dk1"/>
                </a:solidFill>
              </a:defRPr>
            </a:lvl6pPr>
            <a:lvl7pPr lvl="6">
              <a:spcBef>
                <a:spcPts val="0"/>
              </a:spcBef>
              <a:spcAft>
                <a:spcPts val="0"/>
              </a:spcAft>
              <a:buClr>
                <a:schemeClr val="dk1"/>
              </a:buClr>
              <a:buSzPts val="2800"/>
              <a:buNone/>
              <a:defRPr b="1" sz="2800">
                <a:solidFill>
                  <a:schemeClr val="dk1"/>
                </a:solidFill>
              </a:defRPr>
            </a:lvl7pPr>
            <a:lvl8pPr lvl="7">
              <a:spcBef>
                <a:spcPts val="0"/>
              </a:spcBef>
              <a:spcAft>
                <a:spcPts val="0"/>
              </a:spcAft>
              <a:buClr>
                <a:schemeClr val="dk1"/>
              </a:buClr>
              <a:buSzPts val="2800"/>
              <a:buNone/>
              <a:defRPr b="1" sz="2800">
                <a:solidFill>
                  <a:schemeClr val="dk1"/>
                </a:solidFill>
              </a:defRPr>
            </a:lvl8pPr>
            <a:lvl9pPr lvl="8">
              <a:spcBef>
                <a:spcPts val="0"/>
              </a:spcBef>
              <a:spcAft>
                <a:spcPts val="0"/>
              </a:spcAft>
              <a:buClr>
                <a:schemeClr val="dk1"/>
              </a:buClr>
              <a:buSzPts val="2800"/>
              <a:buNone/>
              <a:defRPr b="1"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19.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27.jpg"/><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edsi.umd.edu" TargetMode="External"/><Relationship Id="rId4" Type="http://schemas.openxmlformats.org/officeDocument/2006/relationships/hyperlink" Target="mailto:jliu28@umd.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1.xml"/><Relationship Id="rId3" Type="http://schemas.openxmlformats.org/officeDocument/2006/relationships/image" Target="../media/image39.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Multimodal Analysis in Education—A C</a:t>
            </a:r>
            <a:r>
              <a:rPr lang="en"/>
              <a:t>ase Study Using the EDSI Dataset</a:t>
            </a:r>
            <a:endParaRPr sz="2800"/>
          </a:p>
        </p:txBody>
      </p:sp>
      <p:sp>
        <p:nvSpPr>
          <p:cNvPr id="115" name="Google Shape;115;p22"/>
          <p:cNvSpPr txBox="1"/>
          <p:nvPr>
            <p:ph idx="4294967295" type="subTitle"/>
          </p:nvPr>
        </p:nvSpPr>
        <p:spPr>
          <a:xfrm>
            <a:off x="7310150" y="548025"/>
            <a:ext cx="1522200" cy="394500"/>
          </a:xfrm>
          <a:prstGeom prst="rect">
            <a:avLst/>
          </a:prstGeom>
        </p:spPr>
        <p:txBody>
          <a:bodyPr anchorCtr="0" anchor="ctr" bIns="91425" lIns="91425" spcFirstLastPara="1" rIns="91425" wrap="square" tIns="91425">
            <a:noAutofit/>
          </a:bodyPr>
          <a:lstStyle/>
          <a:p>
            <a:pPr indent="0" lvl="0" marL="0" rtl="0" algn="r">
              <a:spcBef>
                <a:spcPts val="0"/>
              </a:spcBef>
              <a:spcAft>
                <a:spcPts val="1200"/>
              </a:spcAft>
              <a:buNone/>
            </a:pPr>
            <a:r>
              <a:rPr lang="en" sz="1000">
                <a:solidFill>
                  <a:schemeClr val="dk1"/>
                </a:solidFill>
              </a:rPr>
              <a:t>April 3</a:t>
            </a:r>
            <a:r>
              <a:rPr lang="en" sz="1000">
                <a:solidFill>
                  <a:schemeClr val="dk1"/>
                </a:solidFill>
              </a:rPr>
              <a:t>, 2026</a:t>
            </a:r>
            <a:endParaRPr sz="1000">
              <a:solidFill>
                <a:schemeClr val="dk1"/>
              </a:solidFill>
            </a:endParaRPr>
          </a:p>
        </p:txBody>
      </p:sp>
      <p:sp>
        <p:nvSpPr>
          <p:cNvPr id="116" name="Google Shape;116;p22"/>
          <p:cNvSpPr txBox="1"/>
          <p:nvPr>
            <p:ph idx="4294967295" type="subTitle"/>
          </p:nvPr>
        </p:nvSpPr>
        <p:spPr>
          <a:xfrm>
            <a:off x="311700" y="3761025"/>
            <a:ext cx="8520600" cy="9267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2000">
                <a:solidFill>
                  <a:schemeClr val="dk1"/>
                </a:solidFill>
              </a:rPr>
              <a:t>Jing Liu</a:t>
            </a:r>
            <a:endParaRPr sz="2000">
              <a:solidFill>
                <a:schemeClr val="dk1"/>
              </a:solidFill>
            </a:endParaRPr>
          </a:p>
          <a:p>
            <a:pPr indent="0" lvl="0" marL="0" rtl="0" algn="ctr">
              <a:lnSpc>
                <a:spcPct val="100000"/>
              </a:lnSpc>
              <a:spcBef>
                <a:spcPts val="0"/>
              </a:spcBef>
              <a:spcAft>
                <a:spcPts val="0"/>
              </a:spcAft>
              <a:buNone/>
            </a:pPr>
            <a:r>
              <a:rPr lang="en" sz="2000">
                <a:solidFill>
                  <a:schemeClr val="dk1"/>
                </a:solidFill>
              </a:rPr>
              <a:t>University of Maryland College Park</a:t>
            </a:r>
            <a:endParaRPr sz="2000">
              <a:solidFill>
                <a:schemeClr val="dk1"/>
              </a:solidFill>
            </a:endParaRPr>
          </a:p>
          <a:p>
            <a:pPr indent="0" lvl="0" marL="0" rtl="0" algn="ctr">
              <a:lnSpc>
                <a:spcPct val="100000"/>
              </a:lnSpc>
              <a:spcBef>
                <a:spcPts val="0"/>
              </a:spcBef>
              <a:spcAft>
                <a:spcPts val="0"/>
              </a:spcAft>
              <a:buNone/>
            </a:pPr>
            <a:r>
              <a:rPr i="1" lang="en" sz="2000">
                <a:solidFill>
                  <a:schemeClr val="dk1"/>
                </a:solidFill>
              </a:rPr>
              <a:t>ISEA, 2026</a:t>
            </a:r>
            <a:endParaRPr i="1" sz="2000">
              <a:solidFill>
                <a:schemeClr val="dk1"/>
              </a:solidFill>
            </a:endParaRPr>
          </a:p>
          <a:p>
            <a:pPr indent="0" lvl="0" marL="0" rtl="0" algn="ctr">
              <a:lnSpc>
                <a:spcPct val="100000"/>
              </a:lnSpc>
              <a:spcBef>
                <a:spcPts val="0"/>
              </a:spcBef>
              <a:spcAft>
                <a:spcPts val="0"/>
              </a:spcAft>
              <a:buNone/>
            </a:pPr>
            <a:r>
              <a:t/>
            </a:r>
            <a:endParaRPr sz="2000">
              <a:solidFill>
                <a:schemeClr val="dk1"/>
              </a:solidFill>
            </a:endParaRPr>
          </a:p>
          <a:p>
            <a:pPr indent="0" lvl="0" marL="0" rtl="0" algn="l">
              <a:spcBef>
                <a:spcPts val="0"/>
              </a:spcBef>
              <a:spcAft>
                <a:spcPts val="1200"/>
              </a:spcAft>
              <a:buNone/>
            </a:pPr>
            <a:r>
              <a:rPr i="1" lang="en" sz="1400">
                <a:solidFill>
                  <a:schemeClr val="lt1"/>
                </a:solidFill>
              </a:rPr>
              <a:t>University of Maryland</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1"/>
          <p:cNvSpPr txBox="1"/>
          <p:nvPr>
            <p:ph type="title"/>
          </p:nvPr>
        </p:nvSpPr>
        <p:spPr>
          <a:xfrm>
            <a:off x="189826" y="42709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t>Data Collection</a:t>
            </a:r>
            <a:endParaRPr sz="2500"/>
          </a:p>
        </p:txBody>
      </p:sp>
      <p:sp>
        <p:nvSpPr>
          <p:cNvPr id="216" name="Google Shape;216;p31"/>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31"/>
          <p:cNvSpPr txBox="1"/>
          <p:nvPr>
            <p:ph idx="1" type="body"/>
          </p:nvPr>
        </p:nvSpPr>
        <p:spPr>
          <a:xfrm>
            <a:off x="286200" y="1100307"/>
            <a:ext cx="85206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00"/>
              <a:buNone/>
            </a:pPr>
            <a:r>
              <a:rPr lang="en" sz="1500">
                <a:solidFill>
                  <a:schemeClr val="dk1"/>
                </a:solidFill>
              </a:rPr>
              <a:t>Regardless of the strength of a dataset’s design, </a:t>
            </a:r>
            <a:r>
              <a:rPr b="1" lang="en" sz="1500">
                <a:solidFill>
                  <a:schemeClr val="dk1"/>
                </a:solidFill>
              </a:rPr>
              <a:t>t</a:t>
            </a:r>
            <a:r>
              <a:rPr b="1" lang="en" sz="1500">
                <a:solidFill>
                  <a:schemeClr val="dk1"/>
                </a:solidFill>
              </a:rPr>
              <a:t>he quality of the data gathered will determine its usefulness</a:t>
            </a:r>
            <a:r>
              <a:rPr lang="en" sz="1500">
                <a:solidFill>
                  <a:schemeClr val="dk1"/>
                </a:solidFill>
              </a:rPr>
              <a:t>. We heard </a:t>
            </a:r>
            <a:r>
              <a:rPr b="1" lang="en" sz="1500">
                <a:solidFill>
                  <a:schemeClr val="dk1"/>
                </a:solidFill>
              </a:rPr>
              <a:t>three themes repeatedly from our experts about investing in data quality</a:t>
            </a:r>
            <a:r>
              <a:rPr lang="en" sz="1500">
                <a:solidFill>
                  <a:schemeClr val="dk1"/>
                </a:solidFill>
              </a:rPr>
              <a:t>: </a:t>
            </a:r>
            <a:endParaRPr sz="1500">
              <a:solidFill>
                <a:schemeClr val="dk1"/>
              </a:solidFill>
            </a:endParaRPr>
          </a:p>
          <a:p>
            <a:pPr indent="-323850" lvl="0" marL="457200" rtl="0" algn="l">
              <a:lnSpc>
                <a:spcPct val="95000"/>
              </a:lnSpc>
              <a:spcBef>
                <a:spcPts val="1200"/>
              </a:spcBef>
              <a:spcAft>
                <a:spcPts val="0"/>
              </a:spcAft>
              <a:buClr>
                <a:schemeClr val="dk1"/>
              </a:buClr>
              <a:buSzPts val="1500"/>
              <a:buAutoNum type="arabicParenR"/>
            </a:pPr>
            <a:r>
              <a:rPr b="1" lang="en" sz="1500">
                <a:solidFill>
                  <a:schemeClr val="dk1"/>
                </a:solidFill>
              </a:rPr>
              <a:t>Gathering rich contextual data enables deeper understanding</a:t>
            </a:r>
            <a:r>
              <a:rPr lang="en" sz="1500">
                <a:solidFill>
                  <a:schemeClr val="dk1"/>
                </a:solidFill>
              </a:rPr>
              <a:t> of phenomena captured in classrooms;</a:t>
            </a:r>
            <a:endParaRPr sz="1500">
              <a:solidFill>
                <a:schemeClr val="dk1"/>
              </a:solidFill>
            </a:endParaRPr>
          </a:p>
          <a:p>
            <a:pPr indent="0" lvl="0" marL="0" rtl="0" algn="l">
              <a:lnSpc>
                <a:spcPct val="95000"/>
              </a:lnSpc>
              <a:spcBef>
                <a:spcPts val="1000"/>
              </a:spcBef>
              <a:spcAft>
                <a:spcPts val="1000"/>
              </a:spcAft>
              <a:buNone/>
            </a:pPr>
            <a:r>
              <a:t/>
            </a:r>
            <a:endParaRPr sz="1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2"/>
          <p:cNvSpPr txBox="1"/>
          <p:nvPr>
            <p:ph type="title"/>
          </p:nvPr>
        </p:nvSpPr>
        <p:spPr>
          <a:xfrm>
            <a:off x="189826" y="42709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t>Data Collection (cont.)</a:t>
            </a:r>
            <a:endParaRPr sz="2500"/>
          </a:p>
        </p:txBody>
      </p:sp>
      <p:sp>
        <p:nvSpPr>
          <p:cNvPr id="223" name="Google Shape;223;p32"/>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32"/>
          <p:cNvSpPr txBox="1"/>
          <p:nvPr>
            <p:ph idx="1" type="body"/>
          </p:nvPr>
        </p:nvSpPr>
        <p:spPr>
          <a:xfrm>
            <a:off x="286200" y="1036571"/>
            <a:ext cx="85206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00"/>
              <a:buNone/>
            </a:pPr>
            <a:r>
              <a:rPr lang="en" sz="1500">
                <a:solidFill>
                  <a:schemeClr val="dk1"/>
                </a:solidFill>
              </a:rPr>
              <a:t>Collecting and documenting contextual factors is integral to data quality. Experts made clear that a </a:t>
            </a:r>
            <a:r>
              <a:rPr b="1" lang="en" sz="1500">
                <a:solidFill>
                  <a:schemeClr val="dk1"/>
                </a:solidFill>
              </a:rPr>
              <a:t>secondary user’s ability to accurately make meaning of data is a function of the context available to them</a:t>
            </a:r>
            <a:r>
              <a:rPr lang="en" sz="1500">
                <a:solidFill>
                  <a:schemeClr val="dk1"/>
                </a:solidFill>
              </a:rPr>
              <a:t>.</a:t>
            </a:r>
            <a:endParaRPr sz="1500">
              <a:solidFill>
                <a:schemeClr val="dk1"/>
              </a:solidFill>
            </a:endParaRPr>
          </a:p>
        </p:txBody>
      </p:sp>
      <p:pic>
        <p:nvPicPr>
          <p:cNvPr id="225" name="Google Shape;225;p32"/>
          <p:cNvPicPr preferRelativeResize="0"/>
          <p:nvPr/>
        </p:nvPicPr>
        <p:blipFill rotWithShape="1">
          <a:blip r:embed="rId3">
            <a:alphaModFix/>
          </a:blip>
          <a:srcRect b="0" l="0" r="0" t="0"/>
          <a:stretch/>
        </p:blipFill>
        <p:spPr>
          <a:xfrm>
            <a:off x="1789621" y="1783875"/>
            <a:ext cx="5319686" cy="333328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3"/>
          <p:cNvSpPr txBox="1"/>
          <p:nvPr>
            <p:ph type="title"/>
          </p:nvPr>
        </p:nvSpPr>
        <p:spPr>
          <a:xfrm>
            <a:off x="189826" y="42709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t>Data Collection </a:t>
            </a:r>
            <a:r>
              <a:rPr lang="en" sz="2500"/>
              <a:t>(cont.)</a:t>
            </a:r>
            <a:endParaRPr sz="2500"/>
          </a:p>
        </p:txBody>
      </p:sp>
      <p:sp>
        <p:nvSpPr>
          <p:cNvPr id="231" name="Google Shape;231;p33"/>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33"/>
          <p:cNvSpPr txBox="1"/>
          <p:nvPr>
            <p:ph idx="1" type="body"/>
          </p:nvPr>
        </p:nvSpPr>
        <p:spPr>
          <a:xfrm>
            <a:off x="286200" y="1100307"/>
            <a:ext cx="85206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00"/>
              <a:buNone/>
            </a:pPr>
            <a:r>
              <a:rPr lang="en" sz="1500">
                <a:solidFill>
                  <a:schemeClr val="dk1"/>
                </a:solidFill>
              </a:rPr>
              <a:t>Regardless of the strength of a dataset’s design, </a:t>
            </a:r>
            <a:r>
              <a:rPr b="1" lang="en" sz="1500">
                <a:solidFill>
                  <a:schemeClr val="dk1"/>
                </a:solidFill>
              </a:rPr>
              <a:t>the quality of the data gathered will determine its usefulness</a:t>
            </a:r>
            <a:r>
              <a:rPr lang="en" sz="1500">
                <a:solidFill>
                  <a:schemeClr val="dk1"/>
                </a:solidFill>
              </a:rPr>
              <a:t>. We heard </a:t>
            </a:r>
            <a:r>
              <a:rPr b="1" lang="en" sz="1500">
                <a:solidFill>
                  <a:schemeClr val="dk1"/>
                </a:solidFill>
              </a:rPr>
              <a:t>three themes repeatedly from our experts about investing in data quality</a:t>
            </a:r>
            <a:r>
              <a:rPr lang="en" sz="1500">
                <a:solidFill>
                  <a:schemeClr val="dk1"/>
                </a:solidFill>
              </a:rPr>
              <a:t>: </a:t>
            </a:r>
            <a:endParaRPr sz="1500">
              <a:solidFill>
                <a:schemeClr val="dk1"/>
              </a:solidFill>
            </a:endParaRPr>
          </a:p>
          <a:p>
            <a:pPr indent="-323850" lvl="0" marL="457200" rtl="0" algn="l">
              <a:lnSpc>
                <a:spcPct val="95000"/>
              </a:lnSpc>
              <a:spcBef>
                <a:spcPts val="1200"/>
              </a:spcBef>
              <a:spcAft>
                <a:spcPts val="0"/>
              </a:spcAft>
              <a:buClr>
                <a:schemeClr val="dk1"/>
              </a:buClr>
              <a:buSzPts val="1500"/>
              <a:buAutoNum type="arabicParenR"/>
            </a:pPr>
            <a:r>
              <a:rPr b="1" lang="en" sz="1500">
                <a:solidFill>
                  <a:schemeClr val="dk1"/>
                </a:solidFill>
              </a:rPr>
              <a:t>Gathering rich contextual data enables deeper understanding</a:t>
            </a:r>
            <a:r>
              <a:rPr lang="en" sz="1500">
                <a:solidFill>
                  <a:schemeClr val="dk1"/>
                </a:solidFill>
              </a:rPr>
              <a:t> of phenomena captured in classrooms;</a:t>
            </a:r>
            <a:endParaRPr sz="1500">
              <a:solidFill>
                <a:schemeClr val="dk1"/>
              </a:solidFill>
            </a:endParaRPr>
          </a:p>
          <a:p>
            <a:pPr indent="-323850" lvl="0" marL="457200" rtl="0" algn="l">
              <a:lnSpc>
                <a:spcPct val="95000"/>
              </a:lnSpc>
              <a:spcBef>
                <a:spcPts val="1000"/>
              </a:spcBef>
              <a:spcAft>
                <a:spcPts val="0"/>
              </a:spcAft>
              <a:buClr>
                <a:schemeClr val="dk1"/>
              </a:buClr>
              <a:buSzPts val="1500"/>
              <a:buAutoNum type="arabicParenR"/>
            </a:pPr>
            <a:r>
              <a:rPr b="1" lang="en" sz="1500">
                <a:solidFill>
                  <a:schemeClr val="dk1"/>
                </a:solidFill>
              </a:rPr>
              <a:t>Investing in technical quality in audio and video data</a:t>
            </a:r>
            <a:r>
              <a:rPr lang="en" sz="1500">
                <a:solidFill>
                  <a:schemeClr val="dk1"/>
                </a:solidFill>
              </a:rPr>
              <a:t> collection is </a:t>
            </a:r>
            <a:r>
              <a:rPr b="1" lang="en" sz="1500">
                <a:solidFill>
                  <a:schemeClr val="dk1"/>
                </a:solidFill>
              </a:rPr>
              <a:t>worth the expense</a:t>
            </a:r>
            <a:r>
              <a:rPr lang="en" sz="1500">
                <a:solidFill>
                  <a:schemeClr val="dk1"/>
                </a:solidFill>
              </a:rPr>
              <a:t>, and crisp audio is more valuable than video if a tradeoff is necessary;</a:t>
            </a:r>
            <a:endParaRPr sz="1500">
              <a:solidFill>
                <a:schemeClr val="dk1"/>
              </a:solidFill>
            </a:endParaRPr>
          </a:p>
          <a:p>
            <a:pPr indent="-323850" lvl="0" marL="457200" rtl="0" algn="l">
              <a:lnSpc>
                <a:spcPct val="95000"/>
              </a:lnSpc>
              <a:spcBef>
                <a:spcPts val="1000"/>
              </a:spcBef>
              <a:spcAft>
                <a:spcPts val="1000"/>
              </a:spcAft>
              <a:buClr>
                <a:schemeClr val="dk1"/>
              </a:buClr>
              <a:buSzPts val="1500"/>
              <a:buAutoNum type="arabicParenR"/>
            </a:pPr>
            <a:r>
              <a:rPr lang="en" sz="1500">
                <a:solidFill>
                  <a:schemeClr val="dk1"/>
                </a:solidFill>
              </a:rPr>
              <a:t>When combining so many data streams into one coherent dataset, </a:t>
            </a:r>
            <a:r>
              <a:rPr b="1" lang="en" sz="1500">
                <a:solidFill>
                  <a:schemeClr val="dk1"/>
                </a:solidFill>
              </a:rPr>
              <a:t>it is important to consider synchronization, downstream diarization, and transcription</a:t>
            </a:r>
            <a:r>
              <a:rPr lang="en" sz="1500">
                <a:solidFill>
                  <a:schemeClr val="dk1"/>
                </a:solidFill>
              </a:rPr>
              <a:t>.</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txBox="1"/>
          <p:nvPr>
            <p:ph type="title"/>
          </p:nvPr>
        </p:nvSpPr>
        <p:spPr>
          <a:xfrm>
            <a:off x="189826" y="42709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latin typeface="Kumbh Sans"/>
                <a:ea typeface="Kumbh Sans"/>
                <a:cs typeface="Kumbh Sans"/>
                <a:sym typeface="Kumbh Sans"/>
              </a:rPr>
              <a:t>Student Privacy</a:t>
            </a:r>
            <a:endParaRPr sz="2500">
              <a:latin typeface="Kumbh Sans"/>
              <a:ea typeface="Kumbh Sans"/>
              <a:cs typeface="Kumbh Sans"/>
              <a:sym typeface="Kumbh Sans"/>
            </a:endParaRPr>
          </a:p>
        </p:txBody>
      </p:sp>
      <p:sp>
        <p:nvSpPr>
          <p:cNvPr id="238" name="Google Shape;238;p34"/>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34"/>
          <p:cNvSpPr txBox="1"/>
          <p:nvPr>
            <p:ph idx="1" type="body"/>
          </p:nvPr>
        </p:nvSpPr>
        <p:spPr>
          <a:xfrm>
            <a:off x="286200" y="1348882"/>
            <a:ext cx="20700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00"/>
              <a:buNone/>
            </a:pPr>
            <a:r>
              <a:rPr lang="en" sz="1500">
                <a:solidFill>
                  <a:schemeClr val="dk1"/>
                </a:solidFill>
              </a:rPr>
              <a:t>Collecting classroom data </a:t>
            </a:r>
            <a:r>
              <a:rPr b="1" lang="en" sz="1500">
                <a:solidFill>
                  <a:schemeClr val="dk1"/>
                </a:solidFill>
              </a:rPr>
              <a:t>inherently carries privacy risks</a:t>
            </a:r>
            <a:r>
              <a:rPr lang="en" sz="1500">
                <a:solidFill>
                  <a:schemeClr val="dk1"/>
                </a:solidFill>
              </a:rPr>
              <a:t>, but the rapidly </a:t>
            </a:r>
            <a:r>
              <a:rPr b="1" lang="en" sz="1500">
                <a:solidFill>
                  <a:schemeClr val="dk1"/>
                </a:solidFill>
              </a:rPr>
              <a:t>evolving capabilities of AI-based tools are creating new challenges</a:t>
            </a:r>
            <a:r>
              <a:rPr lang="en" sz="1500">
                <a:solidFill>
                  <a:schemeClr val="dk1"/>
                </a:solidFill>
              </a:rPr>
              <a:t> to contemporary norms for managing personally identifiable information (PII) and consent.</a:t>
            </a:r>
            <a:endParaRPr sz="1500">
              <a:solidFill>
                <a:schemeClr val="dk1"/>
              </a:solidFill>
            </a:endParaRPr>
          </a:p>
        </p:txBody>
      </p:sp>
      <p:pic>
        <p:nvPicPr>
          <p:cNvPr id="240" name="Google Shape;240;p34"/>
          <p:cNvPicPr preferRelativeResize="0"/>
          <p:nvPr/>
        </p:nvPicPr>
        <p:blipFill rotWithShape="1">
          <a:blip r:embed="rId3">
            <a:alphaModFix/>
          </a:blip>
          <a:srcRect b="0" l="0" r="56856" t="0"/>
          <a:stretch/>
        </p:blipFill>
        <p:spPr>
          <a:xfrm>
            <a:off x="2466600" y="1135600"/>
            <a:ext cx="2734801" cy="3822125"/>
          </a:xfrm>
          <a:prstGeom prst="rect">
            <a:avLst/>
          </a:prstGeom>
          <a:noFill/>
          <a:ln>
            <a:noFill/>
          </a:ln>
        </p:spPr>
      </p:pic>
      <p:pic>
        <p:nvPicPr>
          <p:cNvPr id="241" name="Google Shape;241;p34"/>
          <p:cNvPicPr preferRelativeResize="0"/>
          <p:nvPr/>
        </p:nvPicPr>
        <p:blipFill>
          <a:blip r:embed="rId4">
            <a:alphaModFix/>
          </a:blip>
          <a:stretch>
            <a:fillRect/>
          </a:stretch>
        </p:blipFill>
        <p:spPr>
          <a:xfrm>
            <a:off x="5247651" y="1885594"/>
            <a:ext cx="3637801" cy="18881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5"/>
          <p:cNvSpPr txBox="1"/>
          <p:nvPr>
            <p:ph type="title"/>
          </p:nvPr>
        </p:nvSpPr>
        <p:spPr>
          <a:xfrm>
            <a:off x="189826" y="452589"/>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t>EDSI Dataset Preview</a:t>
            </a:r>
            <a:endParaRPr sz="2500"/>
          </a:p>
        </p:txBody>
      </p:sp>
      <p:sp>
        <p:nvSpPr>
          <p:cNvPr id="247" name="Google Shape;247;p35"/>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35"/>
          <p:cNvSpPr txBox="1"/>
          <p:nvPr>
            <p:ph idx="1" type="body"/>
          </p:nvPr>
        </p:nvSpPr>
        <p:spPr>
          <a:xfrm>
            <a:off x="286200" y="1132175"/>
            <a:ext cx="85206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00"/>
              <a:buNone/>
            </a:pPr>
            <a:r>
              <a:rPr lang="en" sz="1500">
                <a:solidFill>
                  <a:schemeClr val="dk1"/>
                </a:solidFill>
              </a:rPr>
              <a:t>Video, audio, survey, and administrative data from 300 4th-8th grade mathematics </a:t>
            </a:r>
            <a:r>
              <a:rPr lang="en" sz="1500">
                <a:solidFill>
                  <a:schemeClr val="dk1"/>
                </a:solidFill>
              </a:rPr>
              <a:t>classrooms</a:t>
            </a:r>
            <a:r>
              <a:rPr lang="en" sz="1500">
                <a:solidFill>
                  <a:schemeClr val="dk1"/>
                </a:solidFill>
              </a:rPr>
              <a:t>  </a:t>
            </a:r>
            <a:endParaRPr i="1" sz="1500">
              <a:solidFill>
                <a:schemeClr val="dk1"/>
              </a:solidFill>
            </a:endParaRPr>
          </a:p>
        </p:txBody>
      </p:sp>
      <p:sp>
        <p:nvSpPr>
          <p:cNvPr id="249" name="Google Shape;249;p35"/>
          <p:cNvSpPr txBox="1"/>
          <p:nvPr/>
        </p:nvSpPr>
        <p:spPr>
          <a:xfrm>
            <a:off x="286200" y="1617275"/>
            <a:ext cx="8376300" cy="3351300"/>
          </a:xfrm>
          <a:prstGeom prst="rect">
            <a:avLst/>
          </a:prstGeom>
          <a:noFill/>
          <a:ln>
            <a:noFill/>
          </a:ln>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Char char="●"/>
            </a:pPr>
            <a:r>
              <a:rPr b="1" lang="en">
                <a:solidFill>
                  <a:schemeClr val="dk1"/>
                </a:solidFill>
              </a:rPr>
              <a:t>Multimodal data optimized for children's speech</a:t>
            </a:r>
            <a:r>
              <a:rPr lang="en">
                <a:solidFill>
                  <a:schemeClr val="dk1"/>
                </a:solidFill>
              </a:rPr>
              <a:t>: High-quality audio with student speaker identification enabling longitudinal tracking and ASR model training</a:t>
            </a:r>
            <a:endParaRPr>
              <a:solidFill>
                <a:schemeClr val="dk1"/>
              </a:solidFill>
            </a:endParaRPr>
          </a:p>
          <a:p>
            <a:pPr indent="-361950" lvl="0" marL="457200" rtl="0" algn="l">
              <a:spcBef>
                <a:spcPts val="0"/>
              </a:spcBef>
              <a:spcAft>
                <a:spcPts val="0"/>
              </a:spcAft>
              <a:buClr>
                <a:schemeClr val="dk1"/>
              </a:buClr>
              <a:buSzPts val="2100"/>
              <a:buChar char="●"/>
            </a:pPr>
            <a:r>
              <a:rPr b="1" lang="en">
                <a:solidFill>
                  <a:schemeClr val="dk1"/>
                </a:solidFill>
              </a:rPr>
              <a:t>Pedagogically annotated naturalistic instruction</a:t>
            </a:r>
            <a:r>
              <a:rPr lang="en">
                <a:solidFill>
                  <a:schemeClr val="dk1"/>
                </a:solidFill>
              </a:rPr>
              <a:t>: 300 teachers using HQIM with expert annotations of teaching moves and student reasoning processes</a:t>
            </a:r>
            <a:endParaRPr>
              <a:solidFill>
                <a:schemeClr val="dk1"/>
              </a:solidFill>
            </a:endParaRPr>
          </a:p>
          <a:p>
            <a:pPr indent="-361950" lvl="0" marL="457200" rtl="0" algn="l">
              <a:spcBef>
                <a:spcPts val="0"/>
              </a:spcBef>
              <a:spcAft>
                <a:spcPts val="0"/>
              </a:spcAft>
              <a:buClr>
                <a:schemeClr val="dk1"/>
              </a:buClr>
              <a:buSzPts val="2100"/>
              <a:buChar char="●"/>
            </a:pPr>
            <a:r>
              <a:rPr b="1" lang="en">
                <a:solidFill>
                  <a:schemeClr val="dk1"/>
                </a:solidFill>
              </a:rPr>
              <a:t>Designed to reduce bias</a:t>
            </a:r>
            <a:r>
              <a:rPr lang="en">
                <a:solidFill>
                  <a:schemeClr val="dk1"/>
                </a:solidFill>
              </a:rPr>
              <a:t>: Sufficient geographic, linguistic, and accent diversity to ensure equitable model performance across student populations</a:t>
            </a:r>
            <a:endParaRPr>
              <a:solidFill>
                <a:schemeClr val="dk1"/>
              </a:solidFill>
            </a:endParaRPr>
          </a:p>
          <a:p>
            <a:pPr indent="-361950" lvl="0" marL="457200" rtl="0" algn="l">
              <a:spcBef>
                <a:spcPts val="0"/>
              </a:spcBef>
              <a:spcAft>
                <a:spcPts val="0"/>
              </a:spcAft>
              <a:buClr>
                <a:schemeClr val="dk1"/>
              </a:buClr>
              <a:buSzPts val="2100"/>
              <a:buChar char="●"/>
            </a:pPr>
            <a:r>
              <a:rPr b="1" lang="en">
                <a:solidFill>
                  <a:schemeClr val="dk1"/>
                </a:solidFill>
              </a:rPr>
              <a:t>Contextual richness</a:t>
            </a:r>
            <a:r>
              <a:rPr lang="en">
                <a:solidFill>
                  <a:schemeClr val="dk1"/>
                </a:solidFill>
              </a:rPr>
              <a:t>: Linked student/teacher surveys, demographics, assessment data, coaching sessions, and teachers’ pedagogical intent to enable causal inference and validation</a:t>
            </a:r>
            <a:endParaRPr>
              <a:solidFill>
                <a:schemeClr val="dk1"/>
              </a:solidFill>
            </a:endParaRPr>
          </a:p>
          <a:p>
            <a:pPr indent="-361950" lvl="0" marL="457200" rtl="0" algn="l">
              <a:spcBef>
                <a:spcPts val="0"/>
              </a:spcBef>
              <a:spcAft>
                <a:spcPts val="0"/>
              </a:spcAft>
              <a:buClr>
                <a:schemeClr val="dk1"/>
              </a:buClr>
              <a:buSzPts val="2100"/>
              <a:buChar char="●"/>
            </a:pPr>
            <a:r>
              <a:rPr b="1" lang="en">
                <a:solidFill>
                  <a:schemeClr val="dk1"/>
                </a:solidFill>
              </a:rPr>
              <a:t>Accessible for AI development</a:t>
            </a:r>
            <a:r>
              <a:rPr lang="en">
                <a:solidFill>
                  <a:schemeClr val="dk1"/>
                </a:solidFill>
              </a:rPr>
              <a:t>: Tiered access to support model training, benchmarking, and tool development</a:t>
            </a:r>
            <a:endParaRPr sz="2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6"/>
          <p:cNvSpPr txBox="1"/>
          <p:nvPr/>
        </p:nvSpPr>
        <p:spPr>
          <a:xfrm>
            <a:off x="5502274" y="1960369"/>
            <a:ext cx="1375500" cy="6726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Data science competition</a:t>
            </a:r>
            <a:endParaRPr/>
          </a:p>
          <a:p>
            <a:pPr indent="0" lvl="0" marL="0" marR="12700" rtl="0" algn="l">
              <a:lnSpc>
                <a:spcPct val="115000"/>
              </a:lnSpc>
              <a:spcBef>
                <a:spcPts val="0"/>
              </a:spcBef>
              <a:spcAft>
                <a:spcPts val="0"/>
              </a:spcAft>
              <a:buClr>
                <a:schemeClr val="accent6"/>
              </a:buClr>
              <a:buSzPts val="800"/>
              <a:buFont typeface="Arial"/>
              <a:buNone/>
            </a:pPr>
            <a:r>
              <a:t/>
            </a:r>
            <a:endParaRPr/>
          </a:p>
        </p:txBody>
      </p:sp>
      <p:sp>
        <p:nvSpPr>
          <p:cNvPr id="255" name="Google Shape;255;p36"/>
          <p:cNvSpPr txBox="1"/>
          <p:nvPr/>
        </p:nvSpPr>
        <p:spPr>
          <a:xfrm>
            <a:off x="3429197" y="1894125"/>
            <a:ext cx="1511100" cy="595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800"/>
              <a:buFont typeface="Arial"/>
              <a:buNone/>
            </a:pPr>
            <a:r>
              <a:rPr b="1" lang="en" sz="900">
                <a:solidFill>
                  <a:schemeClr val="dk1"/>
                </a:solidFill>
                <a:latin typeface="Kumbh Sans"/>
                <a:ea typeface="Kumbh Sans"/>
                <a:cs typeface="Kumbh Sans"/>
                <a:sym typeface="Kumbh Sans"/>
              </a:rPr>
              <a:t>Develop scoring rubrics &amp; first proof-of-concept study</a:t>
            </a:r>
            <a:endParaRPr b="0" i="0" sz="800" u="none" cap="none" strike="noStrike">
              <a:solidFill>
                <a:schemeClr val="dk2"/>
              </a:solidFill>
              <a:latin typeface="Lato"/>
              <a:ea typeface="Lato"/>
              <a:cs typeface="Lato"/>
              <a:sym typeface="Lato"/>
            </a:endParaRPr>
          </a:p>
        </p:txBody>
      </p:sp>
      <p:sp>
        <p:nvSpPr>
          <p:cNvPr id="256" name="Google Shape;256;p36"/>
          <p:cNvSpPr txBox="1"/>
          <p:nvPr/>
        </p:nvSpPr>
        <p:spPr>
          <a:xfrm>
            <a:off x="850575" y="2922475"/>
            <a:ext cx="1794900" cy="5802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User study to guide data collection</a:t>
            </a:r>
            <a:endParaRPr b="1" i="0" sz="900" u="none" cap="none" strike="noStrike">
              <a:solidFill>
                <a:schemeClr val="dk1"/>
              </a:solidFill>
              <a:latin typeface="Kumbh Sans"/>
              <a:ea typeface="Kumbh Sans"/>
              <a:cs typeface="Kumbh Sans"/>
              <a:sym typeface="Kumbh Sans"/>
            </a:endParaRPr>
          </a:p>
          <a:p>
            <a:pPr indent="0" lvl="0" marL="0" marR="1270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p:txBody>
      </p:sp>
      <p:sp>
        <p:nvSpPr>
          <p:cNvPr id="257" name="Google Shape;257;p36"/>
          <p:cNvSpPr/>
          <p:nvPr/>
        </p:nvSpPr>
        <p:spPr>
          <a:xfrm>
            <a:off x="309800" y="2599100"/>
            <a:ext cx="8554500" cy="232800"/>
          </a:xfrm>
          <a:prstGeom prst="rect">
            <a:avLst/>
          </a:prstGeom>
          <a:gradFill>
            <a:gsLst>
              <a:gs pos="0">
                <a:schemeClr val="accent1"/>
              </a:gs>
              <a:gs pos="100000">
                <a:schemeClr val="accent2"/>
              </a:gs>
            </a:gsLst>
            <a:lin ang="5400700" scaled="0"/>
          </a:gra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3"/>
              </a:solidFill>
              <a:latin typeface="Arial"/>
              <a:ea typeface="Arial"/>
              <a:cs typeface="Arial"/>
              <a:sym typeface="Arial"/>
            </a:endParaRPr>
          </a:p>
        </p:txBody>
      </p:sp>
      <p:sp>
        <p:nvSpPr>
          <p:cNvPr id="258" name="Google Shape;258;p36"/>
          <p:cNvSpPr txBox="1"/>
          <p:nvPr/>
        </p:nvSpPr>
        <p:spPr>
          <a:xfrm>
            <a:off x="424574" y="2565350"/>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i="0" lang="en" sz="1100" u="none" cap="none" strike="noStrike">
                <a:solidFill>
                  <a:schemeClr val="lt1"/>
                </a:solidFill>
                <a:latin typeface="Kumbh Sans"/>
                <a:ea typeface="Kumbh Sans"/>
                <a:cs typeface="Kumbh Sans"/>
                <a:sym typeface="Kumbh Sans"/>
              </a:rPr>
              <a:t>Jan 2025</a:t>
            </a:r>
            <a:endParaRPr b="1" i="0" sz="1100" u="none" cap="none" strike="noStrike">
              <a:solidFill>
                <a:schemeClr val="lt1"/>
              </a:solidFill>
              <a:latin typeface="Kumbh Sans"/>
              <a:ea typeface="Kumbh Sans"/>
              <a:cs typeface="Kumbh Sans"/>
              <a:sym typeface="Kumbh Sans"/>
            </a:endParaRPr>
          </a:p>
        </p:txBody>
      </p:sp>
      <p:sp>
        <p:nvSpPr>
          <p:cNvPr id="259" name="Google Shape;259;p36"/>
          <p:cNvSpPr txBox="1"/>
          <p:nvPr/>
        </p:nvSpPr>
        <p:spPr>
          <a:xfrm>
            <a:off x="421125" y="2178200"/>
            <a:ext cx="1546200" cy="5802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District Recruitment &amp;</a:t>
            </a:r>
            <a:endParaRPr b="1" sz="900">
              <a:solidFill>
                <a:schemeClr val="dk1"/>
              </a:solidFill>
              <a:latin typeface="Kumbh Sans"/>
              <a:ea typeface="Kumbh Sans"/>
              <a:cs typeface="Kumbh Sans"/>
              <a:sym typeface="Kumbh Sans"/>
            </a:endParaRPr>
          </a:p>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Pilot year data collection</a:t>
            </a:r>
            <a:endParaRPr b="1" sz="900">
              <a:solidFill>
                <a:schemeClr val="dk1"/>
              </a:solidFill>
              <a:latin typeface="Kumbh Sans"/>
              <a:ea typeface="Kumbh Sans"/>
              <a:cs typeface="Kumbh Sans"/>
              <a:sym typeface="Kumbh Sans"/>
            </a:endParaRPr>
          </a:p>
          <a:p>
            <a:pPr indent="0" lvl="0" marL="0" marR="1270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p:txBody>
      </p:sp>
      <p:sp>
        <p:nvSpPr>
          <p:cNvPr id="260" name="Google Shape;260;p36"/>
          <p:cNvSpPr txBox="1"/>
          <p:nvPr/>
        </p:nvSpPr>
        <p:spPr>
          <a:xfrm>
            <a:off x="1938690" y="2571075"/>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lang="en" sz="1100">
                <a:solidFill>
                  <a:schemeClr val="lt1"/>
                </a:solidFill>
                <a:latin typeface="Kumbh Sans"/>
                <a:ea typeface="Kumbh Sans"/>
                <a:cs typeface="Kumbh Sans"/>
                <a:sym typeface="Kumbh Sans"/>
              </a:rPr>
              <a:t>August</a:t>
            </a:r>
            <a:endParaRPr b="1" i="0" sz="1100" u="none" cap="none" strike="noStrike">
              <a:solidFill>
                <a:schemeClr val="lt1"/>
              </a:solidFill>
              <a:latin typeface="Kumbh Sans"/>
              <a:ea typeface="Kumbh Sans"/>
              <a:cs typeface="Kumbh Sans"/>
              <a:sym typeface="Kumbh Sans"/>
            </a:endParaRPr>
          </a:p>
        </p:txBody>
      </p:sp>
      <p:sp>
        <p:nvSpPr>
          <p:cNvPr id="261" name="Google Shape;261;p36"/>
          <p:cNvSpPr txBox="1"/>
          <p:nvPr/>
        </p:nvSpPr>
        <p:spPr>
          <a:xfrm>
            <a:off x="5102212" y="2561597"/>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lang="en" sz="1100">
                <a:solidFill>
                  <a:schemeClr val="lt1"/>
                </a:solidFill>
                <a:latin typeface="Kumbh Sans"/>
                <a:ea typeface="Kumbh Sans"/>
                <a:cs typeface="Kumbh Sans"/>
                <a:sym typeface="Kumbh Sans"/>
              </a:rPr>
              <a:t>August</a:t>
            </a:r>
            <a:endParaRPr b="1" i="0" sz="1100" u="none" cap="none" strike="noStrike">
              <a:solidFill>
                <a:schemeClr val="lt1"/>
              </a:solidFill>
              <a:latin typeface="Kumbh Sans"/>
              <a:ea typeface="Kumbh Sans"/>
              <a:cs typeface="Kumbh Sans"/>
              <a:sym typeface="Kumbh Sans"/>
            </a:endParaRPr>
          </a:p>
        </p:txBody>
      </p:sp>
      <p:cxnSp>
        <p:nvCxnSpPr>
          <p:cNvPr id="262" name="Google Shape;262;p36"/>
          <p:cNvCxnSpPr/>
          <p:nvPr/>
        </p:nvCxnSpPr>
        <p:spPr>
          <a:xfrm>
            <a:off x="441250" y="1894114"/>
            <a:ext cx="0" cy="617700"/>
          </a:xfrm>
          <a:prstGeom prst="straightConnector1">
            <a:avLst/>
          </a:prstGeom>
          <a:noFill/>
          <a:ln cap="flat" cmpd="sng" w="9525">
            <a:solidFill>
              <a:schemeClr val="lt2"/>
            </a:solidFill>
            <a:prstDash val="solid"/>
            <a:round/>
            <a:headEnd len="sm" w="sm" type="none"/>
            <a:tailEnd len="sm" w="sm" type="none"/>
          </a:ln>
        </p:spPr>
      </p:cxnSp>
      <p:sp>
        <p:nvSpPr>
          <p:cNvPr id="263" name="Google Shape;263;p36"/>
          <p:cNvSpPr txBox="1"/>
          <p:nvPr/>
        </p:nvSpPr>
        <p:spPr>
          <a:xfrm>
            <a:off x="1967259" y="1931665"/>
            <a:ext cx="1296900" cy="7551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800"/>
              <a:buFont typeface="Arial"/>
              <a:buNone/>
            </a:pPr>
            <a:r>
              <a:rPr b="1" lang="en" sz="900">
                <a:solidFill>
                  <a:schemeClr val="dk1"/>
                </a:solidFill>
                <a:latin typeface="Kumbh Sans"/>
                <a:ea typeface="Kumbh Sans"/>
                <a:cs typeface="Kumbh Sans"/>
                <a:sym typeface="Kumbh Sans"/>
              </a:rPr>
              <a:t>First batch data f</a:t>
            </a:r>
            <a:r>
              <a:rPr b="1" lang="en" sz="900">
                <a:solidFill>
                  <a:schemeClr val="dk1"/>
                </a:solidFill>
                <a:latin typeface="Kumbh Sans"/>
                <a:ea typeface="Kumbh Sans"/>
                <a:cs typeface="Kumbh Sans"/>
                <a:sym typeface="Kumbh Sans"/>
              </a:rPr>
              <a:t>rom pilot year  </a:t>
            </a:r>
            <a:endParaRPr sz="800">
              <a:solidFill>
                <a:schemeClr val="dk2"/>
              </a:solidFill>
              <a:latin typeface="Lato"/>
              <a:ea typeface="Lato"/>
              <a:cs typeface="Lato"/>
              <a:sym typeface="Lato"/>
            </a:endParaRPr>
          </a:p>
          <a:p>
            <a:pPr indent="0" lvl="0" marL="0" marR="12700" rtl="0" algn="l">
              <a:lnSpc>
                <a:spcPct val="115000"/>
              </a:lnSpc>
              <a:spcBef>
                <a:spcPts val="0"/>
              </a:spcBef>
              <a:spcAft>
                <a:spcPts val="0"/>
              </a:spcAft>
              <a:buClr>
                <a:schemeClr val="accent6"/>
              </a:buClr>
              <a:buSzPts val="800"/>
              <a:buFont typeface="Arial"/>
              <a:buNone/>
            </a:pPr>
            <a:r>
              <a:rPr b="1" lang="en" sz="900">
                <a:solidFill>
                  <a:schemeClr val="dk1"/>
                </a:solidFill>
                <a:latin typeface="Kumbh Sans"/>
                <a:ea typeface="Kumbh Sans"/>
                <a:cs typeface="Kumbh Sans"/>
                <a:sym typeface="Kumbh Sans"/>
              </a:rPr>
              <a:t>fully de-identified and processed</a:t>
            </a:r>
            <a:endParaRPr b="0" i="0" sz="800" u="none" cap="none" strike="noStrike">
              <a:solidFill>
                <a:schemeClr val="dk2"/>
              </a:solidFill>
              <a:latin typeface="Lato"/>
              <a:ea typeface="Lato"/>
              <a:cs typeface="Lato"/>
              <a:sym typeface="Lato"/>
            </a:endParaRPr>
          </a:p>
        </p:txBody>
      </p:sp>
      <p:sp>
        <p:nvSpPr>
          <p:cNvPr id="264" name="Google Shape;264;p36"/>
          <p:cNvSpPr txBox="1"/>
          <p:nvPr/>
        </p:nvSpPr>
        <p:spPr>
          <a:xfrm>
            <a:off x="3441554" y="2569764"/>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lang="en" sz="1100">
                <a:solidFill>
                  <a:schemeClr val="lt1"/>
                </a:solidFill>
                <a:latin typeface="Kumbh Sans"/>
                <a:ea typeface="Kumbh Sans"/>
                <a:cs typeface="Kumbh Sans"/>
                <a:sym typeface="Kumbh Sans"/>
              </a:rPr>
              <a:t>May</a:t>
            </a:r>
            <a:r>
              <a:rPr b="1" i="0" lang="en" sz="1100" u="none" cap="none" strike="noStrike">
                <a:solidFill>
                  <a:schemeClr val="lt1"/>
                </a:solidFill>
                <a:latin typeface="Kumbh Sans"/>
                <a:ea typeface="Kumbh Sans"/>
                <a:cs typeface="Kumbh Sans"/>
                <a:sym typeface="Kumbh Sans"/>
              </a:rPr>
              <a:t> 2026</a:t>
            </a:r>
            <a:endParaRPr b="1" i="0" sz="1100" u="none" cap="none" strike="noStrike">
              <a:solidFill>
                <a:schemeClr val="lt1"/>
              </a:solidFill>
              <a:latin typeface="Kumbh Sans"/>
              <a:ea typeface="Kumbh Sans"/>
              <a:cs typeface="Kumbh Sans"/>
              <a:sym typeface="Kumbh Sans"/>
            </a:endParaRPr>
          </a:p>
        </p:txBody>
      </p:sp>
      <p:cxnSp>
        <p:nvCxnSpPr>
          <p:cNvPr id="265" name="Google Shape;265;p36"/>
          <p:cNvCxnSpPr/>
          <p:nvPr/>
        </p:nvCxnSpPr>
        <p:spPr>
          <a:xfrm>
            <a:off x="1967238" y="1292425"/>
            <a:ext cx="0" cy="1219500"/>
          </a:xfrm>
          <a:prstGeom prst="straightConnector1">
            <a:avLst/>
          </a:prstGeom>
          <a:noFill/>
          <a:ln cap="flat" cmpd="sng" w="9525">
            <a:solidFill>
              <a:schemeClr val="lt2"/>
            </a:solidFill>
            <a:prstDash val="solid"/>
            <a:round/>
            <a:headEnd len="sm" w="sm" type="none"/>
            <a:tailEnd len="sm" w="sm" type="none"/>
          </a:ln>
        </p:spPr>
      </p:cxnSp>
      <p:cxnSp>
        <p:nvCxnSpPr>
          <p:cNvPr id="266" name="Google Shape;266;p36"/>
          <p:cNvCxnSpPr/>
          <p:nvPr/>
        </p:nvCxnSpPr>
        <p:spPr>
          <a:xfrm>
            <a:off x="5502266" y="1066210"/>
            <a:ext cx="0" cy="1448100"/>
          </a:xfrm>
          <a:prstGeom prst="straightConnector1">
            <a:avLst/>
          </a:prstGeom>
          <a:noFill/>
          <a:ln cap="flat" cmpd="sng" w="9525">
            <a:solidFill>
              <a:schemeClr val="lt2"/>
            </a:solidFill>
            <a:prstDash val="solid"/>
            <a:round/>
            <a:headEnd len="sm" w="sm" type="none"/>
            <a:tailEnd len="sm" w="sm" type="none"/>
          </a:ln>
        </p:spPr>
      </p:cxnSp>
      <p:sp>
        <p:nvSpPr>
          <p:cNvPr id="267" name="Google Shape;267;p36"/>
          <p:cNvSpPr txBox="1"/>
          <p:nvPr/>
        </p:nvSpPr>
        <p:spPr>
          <a:xfrm>
            <a:off x="3906017" y="2908100"/>
            <a:ext cx="1506900" cy="467100"/>
          </a:xfrm>
          <a:prstGeom prst="rect">
            <a:avLst/>
          </a:prstGeom>
          <a:noFill/>
          <a:ln>
            <a:noFill/>
          </a:ln>
        </p:spPr>
        <p:txBody>
          <a:bodyPr anchorCtr="0" anchor="t" bIns="91425" lIns="91425" spcFirstLastPara="1" rIns="91425" wrap="square" tIns="91425">
            <a:spAutoFit/>
          </a:bodyPr>
          <a:lstStyle/>
          <a:p>
            <a:pPr indent="0" lvl="0" marL="0" marR="12700" rtl="0" algn="l">
              <a:lnSpc>
                <a:spcPct val="115000"/>
              </a:lnSpc>
              <a:spcBef>
                <a:spcPts val="0"/>
              </a:spcBef>
              <a:spcAft>
                <a:spcPts val="0"/>
              </a:spcAft>
              <a:buClr>
                <a:schemeClr val="accent6"/>
              </a:buClr>
              <a:buSzPts val="900"/>
              <a:buFont typeface="Arial"/>
              <a:buNone/>
            </a:pPr>
            <a:r>
              <a:t/>
            </a:r>
            <a:endParaRPr b="1" i="0" sz="900" u="none" cap="none" strike="noStrike">
              <a:solidFill>
                <a:schemeClr val="dk1"/>
              </a:solidFill>
              <a:latin typeface="Kumbh Sans"/>
              <a:ea typeface="Kumbh Sans"/>
              <a:cs typeface="Kumbh Sans"/>
              <a:sym typeface="Kumbh Sans"/>
            </a:endParaRPr>
          </a:p>
          <a:p>
            <a:pPr indent="0" lvl="0" marL="0" marR="12700" rtl="0" algn="l">
              <a:lnSpc>
                <a:spcPct val="115000"/>
              </a:lnSpc>
              <a:spcBef>
                <a:spcPts val="0"/>
              </a:spcBef>
              <a:spcAft>
                <a:spcPts val="0"/>
              </a:spcAft>
              <a:buClr>
                <a:schemeClr val="accent6"/>
              </a:buClr>
              <a:buSzPts val="800"/>
              <a:buFont typeface="Arial"/>
              <a:buNone/>
            </a:pPr>
            <a:r>
              <a:t/>
            </a:r>
            <a:endParaRPr b="0" i="0" sz="800" u="none" cap="none" strike="noStrike">
              <a:solidFill>
                <a:schemeClr val="accent6"/>
              </a:solidFill>
              <a:latin typeface="Lato"/>
              <a:ea typeface="Lato"/>
              <a:cs typeface="Lato"/>
              <a:sym typeface="Lato"/>
            </a:endParaRPr>
          </a:p>
        </p:txBody>
      </p:sp>
      <p:cxnSp>
        <p:nvCxnSpPr>
          <p:cNvPr id="268" name="Google Shape;268;p36"/>
          <p:cNvCxnSpPr/>
          <p:nvPr/>
        </p:nvCxnSpPr>
        <p:spPr>
          <a:xfrm>
            <a:off x="5014611" y="2802475"/>
            <a:ext cx="0" cy="1138500"/>
          </a:xfrm>
          <a:prstGeom prst="straightConnector1">
            <a:avLst/>
          </a:prstGeom>
          <a:noFill/>
          <a:ln cap="flat" cmpd="sng" w="9525">
            <a:solidFill>
              <a:schemeClr val="lt2"/>
            </a:solidFill>
            <a:prstDash val="solid"/>
            <a:round/>
            <a:headEnd len="sm" w="sm" type="none"/>
            <a:tailEnd len="sm" w="sm" type="none"/>
          </a:ln>
        </p:spPr>
      </p:cxnSp>
      <p:pic>
        <p:nvPicPr>
          <p:cNvPr id="269" name="Google Shape;269;p36"/>
          <p:cNvPicPr preferRelativeResize="0"/>
          <p:nvPr/>
        </p:nvPicPr>
        <p:blipFill rotWithShape="1">
          <a:blip r:embed="rId3">
            <a:alphaModFix/>
          </a:blip>
          <a:srcRect b="0" l="0" r="0" t="0"/>
          <a:stretch/>
        </p:blipFill>
        <p:spPr>
          <a:xfrm>
            <a:off x="8040925" y="4765875"/>
            <a:ext cx="687442" cy="239351"/>
          </a:xfrm>
          <a:prstGeom prst="rect">
            <a:avLst/>
          </a:prstGeom>
          <a:noFill/>
          <a:ln>
            <a:noFill/>
          </a:ln>
        </p:spPr>
      </p:pic>
      <p:sp>
        <p:nvSpPr>
          <p:cNvPr id="270" name="Google Shape;270;p36"/>
          <p:cNvSpPr/>
          <p:nvPr/>
        </p:nvSpPr>
        <p:spPr>
          <a:xfrm>
            <a:off x="0" y="0"/>
            <a:ext cx="171900" cy="5165100"/>
          </a:xfrm>
          <a:prstGeom prst="rect">
            <a:avLst/>
          </a:prstGeom>
          <a:gradFill>
            <a:gsLst>
              <a:gs pos="0">
                <a:schemeClr val="accent1"/>
              </a:gs>
              <a:gs pos="100000">
                <a:schemeClr val="accent2"/>
              </a:gs>
            </a:gsLst>
            <a:lin ang="54007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1" name="Google Shape;271;p36"/>
          <p:cNvCxnSpPr/>
          <p:nvPr/>
        </p:nvCxnSpPr>
        <p:spPr>
          <a:xfrm>
            <a:off x="3423948" y="1292425"/>
            <a:ext cx="0" cy="1264200"/>
          </a:xfrm>
          <a:prstGeom prst="straightConnector1">
            <a:avLst/>
          </a:prstGeom>
          <a:noFill/>
          <a:ln cap="flat" cmpd="sng" w="9525">
            <a:solidFill>
              <a:schemeClr val="lt2"/>
            </a:solidFill>
            <a:prstDash val="solid"/>
            <a:round/>
            <a:headEnd len="sm" w="sm" type="none"/>
            <a:tailEnd len="sm" w="sm" type="none"/>
          </a:ln>
        </p:spPr>
      </p:cxnSp>
      <p:cxnSp>
        <p:nvCxnSpPr>
          <p:cNvPr id="272" name="Google Shape;272;p36"/>
          <p:cNvCxnSpPr/>
          <p:nvPr/>
        </p:nvCxnSpPr>
        <p:spPr>
          <a:xfrm>
            <a:off x="819263" y="2922475"/>
            <a:ext cx="0" cy="898500"/>
          </a:xfrm>
          <a:prstGeom prst="straightConnector1">
            <a:avLst/>
          </a:prstGeom>
          <a:noFill/>
          <a:ln cap="flat" cmpd="sng" w="9525">
            <a:solidFill>
              <a:schemeClr val="lt2"/>
            </a:solidFill>
            <a:prstDash val="solid"/>
            <a:round/>
            <a:headEnd len="sm" w="sm" type="none"/>
            <a:tailEnd len="sm" w="sm" type="none"/>
          </a:ln>
        </p:spPr>
      </p:cxnSp>
      <p:sp>
        <p:nvSpPr>
          <p:cNvPr id="273" name="Google Shape;273;p36"/>
          <p:cNvSpPr txBox="1"/>
          <p:nvPr>
            <p:ph idx="4294967295" type="title"/>
          </p:nvPr>
        </p:nvSpPr>
        <p:spPr>
          <a:xfrm>
            <a:off x="362725" y="186025"/>
            <a:ext cx="4836300" cy="635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Timeline</a:t>
            </a:r>
            <a:endParaRPr sz="3200">
              <a:solidFill>
                <a:schemeClr val="accent1"/>
              </a:solidFill>
            </a:endParaRPr>
          </a:p>
        </p:txBody>
      </p:sp>
      <p:sp>
        <p:nvSpPr>
          <p:cNvPr id="274" name="Google Shape;274;p36"/>
          <p:cNvSpPr txBox="1"/>
          <p:nvPr/>
        </p:nvSpPr>
        <p:spPr>
          <a:xfrm>
            <a:off x="6762883" y="2560191"/>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lang="en" sz="1100">
                <a:solidFill>
                  <a:schemeClr val="lt1"/>
                </a:solidFill>
                <a:latin typeface="Kumbh Sans"/>
                <a:ea typeface="Kumbh Sans"/>
                <a:cs typeface="Kumbh Sans"/>
                <a:sym typeface="Kumbh Sans"/>
              </a:rPr>
              <a:t>March 2027</a:t>
            </a:r>
            <a:endParaRPr b="1" i="0" sz="1100" u="none" cap="none" strike="noStrike">
              <a:solidFill>
                <a:schemeClr val="lt1"/>
              </a:solidFill>
              <a:latin typeface="Kumbh Sans"/>
              <a:ea typeface="Kumbh Sans"/>
              <a:cs typeface="Kumbh Sans"/>
              <a:sym typeface="Kumbh Sans"/>
            </a:endParaRPr>
          </a:p>
        </p:txBody>
      </p:sp>
      <p:sp>
        <p:nvSpPr>
          <p:cNvPr id="275" name="Google Shape;275;p36"/>
          <p:cNvSpPr txBox="1"/>
          <p:nvPr/>
        </p:nvSpPr>
        <p:spPr>
          <a:xfrm>
            <a:off x="7887261" y="2541142"/>
            <a:ext cx="1442400" cy="307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1100"/>
              <a:buFont typeface="Arial"/>
              <a:buNone/>
            </a:pPr>
            <a:r>
              <a:rPr b="1" i="0" lang="en" sz="1100" u="none" cap="none" strike="noStrike">
                <a:solidFill>
                  <a:schemeClr val="lt1"/>
                </a:solidFill>
                <a:latin typeface="Kumbh Sans"/>
                <a:ea typeface="Kumbh Sans"/>
                <a:cs typeface="Kumbh Sans"/>
                <a:sym typeface="Kumbh Sans"/>
              </a:rPr>
              <a:t>August</a:t>
            </a:r>
            <a:endParaRPr b="1" i="0" sz="1100" u="none" cap="none" strike="noStrike">
              <a:solidFill>
                <a:schemeClr val="lt1"/>
              </a:solidFill>
              <a:latin typeface="Kumbh Sans"/>
              <a:ea typeface="Kumbh Sans"/>
              <a:cs typeface="Kumbh Sans"/>
              <a:sym typeface="Kumbh Sans"/>
            </a:endParaRPr>
          </a:p>
        </p:txBody>
      </p:sp>
      <p:sp>
        <p:nvSpPr>
          <p:cNvPr id="276" name="Google Shape;276;p36"/>
          <p:cNvSpPr txBox="1"/>
          <p:nvPr/>
        </p:nvSpPr>
        <p:spPr>
          <a:xfrm>
            <a:off x="6838099" y="2831900"/>
            <a:ext cx="1296900" cy="595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800"/>
              <a:buFont typeface="Arial"/>
              <a:buNone/>
            </a:pPr>
            <a:r>
              <a:rPr b="1" lang="en" sz="900">
                <a:solidFill>
                  <a:schemeClr val="dk1"/>
                </a:solidFill>
                <a:latin typeface="Kumbh Sans"/>
                <a:ea typeface="Kumbh Sans"/>
                <a:cs typeface="Kumbh Sans"/>
                <a:sym typeface="Kumbh Sans"/>
              </a:rPr>
              <a:t>Second proof-of-concept study</a:t>
            </a:r>
            <a:endParaRPr b="0" i="0" sz="800" u="none" cap="none" strike="noStrike">
              <a:solidFill>
                <a:schemeClr val="dk2"/>
              </a:solidFill>
              <a:latin typeface="Lato"/>
              <a:ea typeface="Lato"/>
              <a:cs typeface="Lato"/>
              <a:sym typeface="Lato"/>
            </a:endParaRPr>
          </a:p>
        </p:txBody>
      </p:sp>
      <p:cxnSp>
        <p:nvCxnSpPr>
          <p:cNvPr id="277" name="Google Shape;277;p36"/>
          <p:cNvCxnSpPr/>
          <p:nvPr/>
        </p:nvCxnSpPr>
        <p:spPr>
          <a:xfrm>
            <a:off x="6814178" y="2899660"/>
            <a:ext cx="0" cy="1219500"/>
          </a:xfrm>
          <a:prstGeom prst="straightConnector1">
            <a:avLst/>
          </a:prstGeom>
          <a:noFill/>
          <a:ln cap="flat" cmpd="sng" w="9525">
            <a:solidFill>
              <a:schemeClr val="lt2"/>
            </a:solidFill>
            <a:prstDash val="solid"/>
            <a:round/>
            <a:headEnd len="sm" w="sm" type="none"/>
            <a:tailEnd len="sm" w="sm" type="none"/>
          </a:ln>
        </p:spPr>
      </p:cxnSp>
      <p:sp>
        <p:nvSpPr>
          <p:cNvPr id="278" name="Google Shape;278;p36"/>
          <p:cNvSpPr txBox="1"/>
          <p:nvPr/>
        </p:nvSpPr>
        <p:spPr>
          <a:xfrm>
            <a:off x="7928233" y="2078423"/>
            <a:ext cx="1005900" cy="4365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900"/>
              <a:buFont typeface="Arial"/>
              <a:buNone/>
            </a:pPr>
            <a:r>
              <a:rPr b="1" lang="en" sz="900">
                <a:solidFill>
                  <a:schemeClr val="dk1"/>
                </a:solidFill>
                <a:latin typeface="Kumbh Sans"/>
                <a:ea typeface="Kumbh Sans"/>
                <a:cs typeface="Kumbh Sans"/>
                <a:sym typeface="Kumbh Sans"/>
              </a:rPr>
              <a:t>Release second part of the data</a:t>
            </a:r>
            <a:endParaRPr b="0" i="0" sz="800" u="none" cap="none" strike="noStrike">
              <a:solidFill>
                <a:schemeClr val="dk1"/>
              </a:solidFill>
              <a:latin typeface="Lato"/>
              <a:ea typeface="Lato"/>
              <a:cs typeface="Lato"/>
              <a:sym typeface="Lato"/>
            </a:endParaRPr>
          </a:p>
        </p:txBody>
      </p:sp>
      <p:cxnSp>
        <p:nvCxnSpPr>
          <p:cNvPr id="279" name="Google Shape;279;p36"/>
          <p:cNvCxnSpPr/>
          <p:nvPr/>
        </p:nvCxnSpPr>
        <p:spPr>
          <a:xfrm>
            <a:off x="7928231" y="1412421"/>
            <a:ext cx="0" cy="1102500"/>
          </a:xfrm>
          <a:prstGeom prst="straightConnector1">
            <a:avLst/>
          </a:prstGeom>
          <a:noFill/>
          <a:ln cap="flat" cmpd="sng" w="9525">
            <a:solidFill>
              <a:schemeClr val="lt2"/>
            </a:solidFill>
            <a:prstDash val="solid"/>
            <a:round/>
            <a:headEnd len="sm" w="sm" type="none"/>
            <a:tailEnd len="sm" w="sm" type="none"/>
          </a:ln>
        </p:spPr>
      </p:cxnSp>
      <p:pic>
        <p:nvPicPr>
          <p:cNvPr id="280" name="Google Shape;280;p36" title="EDSI_Mark_Primary_RY.png"/>
          <p:cNvPicPr preferRelativeResize="0"/>
          <p:nvPr/>
        </p:nvPicPr>
        <p:blipFill>
          <a:blip r:embed="rId4">
            <a:alphaModFix/>
          </a:blip>
          <a:stretch>
            <a:fillRect/>
          </a:stretch>
        </p:blipFill>
        <p:spPr>
          <a:xfrm>
            <a:off x="8132850" y="472812"/>
            <a:ext cx="793276" cy="544925"/>
          </a:xfrm>
          <a:prstGeom prst="rect">
            <a:avLst/>
          </a:prstGeom>
          <a:noFill/>
          <a:ln>
            <a:noFill/>
          </a:ln>
        </p:spPr>
      </p:pic>
      <p:sp>
        <p:nvSpPr>
          <p:cNvPr id="281" name="Google Shape;281;p36"/>
          <p:cNvSpPr txBox="1"/>
          <p:nvPr/>
        </p:nvSpPr>
        <p:spPr>
          <a:xfrm>
            <a:off x="2971688" y="3793375"/>
            <a:ext cx="1598700" cy="3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E21833"/>
                </a:solidFill>
                <a:latin typeface="Caveat"/>
                <a:ea typeface="Caveat"/>
                <a:cs typeface="Caveat"/>
                <a:sym typeface="Caveat"/>
              </a:rPr>
              <a:t>We are here!</a:t>
            </a:r>
            <a:endParaRPr sz="1800">
              <a:solidFill>
                <a:srgbClr val="E21833"/>
              </a:solidFill>
              <a:latin typeface="Caveat"/>
              <a:ea typeface="Caveat"/>
              <a:cs typeface="Caveat"/>
              <a:sym typeface="Caveat"/>
            </a:endParaRPr>
          </a:p>
        </p:txBody>
      </p:sp>
      <p:cxnSp>
        <p:nvCxnSpPr>
          <p:cNvPr id="282" name="Google Shape;282;p36"/>
          <p:cNvCxnSpPr/>
          <p:nvPr/>
        </p:nvCxnSpPr>
        <p:spPr>
          <a:xfrm rot="10800000">
            <a:off x="3157050" y="3427700"/>
            <a:ext cx="75600" cy="353100"/>
          </a:xfrm>
          <a:prstGeom prst="straightConnector1">
            <a:avLst/>
          </a:prstGeom>
          <a:noFill/>
          <a:ln cap="flat" cmpd="sng" w="19050">
            <a:solidFill>
              <a:schemeClr val="accent1"/>
            </a:solidFill>
            <a:prstDash val="solid"/>
            <a:round/>
            <a:headEnd len="med" w="med" type="none"/>
            <a:tailEnd len="med" w="med" type="triangle"/>
          </a:ln>
        </p:spPr>
      </p:cxnSp>
      <p:cxnSp>
        <p:nvCxnSpPr>
          <p:cNvPr id="283" name="Google Shape;283;p36"/>
          <p:cNvCxnSpPr/>
          <p:nvPr/>
        </p:nvCxnSpPr>
        <p:spPr>
          <a:xfrm>
            <a:off x="2818738" y="2878725"/>
            <a:ext cx="0" cy="1219500"/>
          </a:xfrm>
          <a:prstGeom prst="straightConnector1">
            <a:avLst/>
          </a:prstGeom>
          <a:noFill/>
          <a:ln cap="flat" cmpd="sng" w="9525">
            <a:solidFill>
              <a:schemeClr val="lt2"/>
            </a:solidFill>
            <a:prstDash val="solid"/>
            <a:round/>
            <a:headEnd len="sm" w="sm" type="none"/>
            <a:tailEnd len="sm" w="sm" type="none"/>
          </a:ln>
        </p:spPr>
      </p:cxnSp>
      <p:sp>
        <p:nvSpPr>
          <p:cNvPr id="284" name="Google Shape;284;p36"/>
          <p:cNvSpPr txBox="1"/>
          <p:nvPr/>
        </p:nvSpPr>
        <p:spPr>
          <a:xfrm>
            <a:off x="3019225" y="3077525"/>
            <a:ext cx="1794900" cy="5802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Year 1 data collection and processing</a:t>
            </a:r>
            <a:endParaRPr b="1" i="0" sz="900" u="none" cap="none" strike="noStrike">
              <a:solidFill>
                <a:schemeClr val="dk1"/>
              </a:solidFill>
              <a:latin typeface="Kumbh Sans"/>
              <a:ea typeface="Kumbh Sans"/>
              <a:cs typeface="Kumbh Sans"/>
              <a:sym typeface="Kumbh Sans"/>
            </a:endParaRPr>
          </a:p>
          <a:p>
            <a:pPr indent="0" lvl="0" marL="0" marR="12700" rtl="0" algn="l">
              <a:lnSpc>
                <a:spcPct val="115000"/>
              </a:lnSpc>
              <a:spcBef>
                <a:spcPts val="0"/>
              </a:spcBef>
              <a:spcAft>
                <a:spcPts val="0"/>
              </a:spcAft>
              <a:buClr>
                <a:srgbClr val="000000"/>
              </a:buClr>
              <a:buSzPts val="800"/>
              <a:buFont typeface="Arial"/>
              <a:buNone/>
            </a:pPr>
            <a:r>
              <a:t/>
            </a:r>
            <a:endParaRPr b="0" i="0" sz="800" u="none" cap="none" strike="noStrike">
              <a:solidFill>
                <a:schemeClr val="dk2"/>
              </a:solidFill>
              <a:latin typeface="Lato"/>
              <a:ea typeface="Lato"/>
              <a:cs typeface="Lato"/>
              <a:sym typeface="Lato"/>
            </a:endParaRPr>
          </a:p>
        </p:txBody>
      </p:sp>
      <p:sp>
        <p:nvSpPr>
          <p:cNvPr id="285" name="Google Shape;285;p36"/>
          <p:cNvSpPr txBox="1"/>
          <p:nvPr/>
        </p:nvSpPr>
        <p:spPr>
          <a:xfrm>
            <a:off x="5131199" y="2916694"/>
            <a:ext cx="1375500" cy="8319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chemeClr val="accent6"/>
              </a:buClr>
              <a:buSzPts val="900"/>
              <a:buFont typeface="Arial"/>
              <a:buNone/>
            </a:pPr>
            <a:r>
              <a:rPr b="1" lang="en" sz="900">
                <a:solidFill>
                  <a:schemeClr val="dk1"/>
                </a:solidFill>
                <a:latin typeface="Kumbh Sans"/>
                <a:ea typeface="Kumbh Sans"/>
                <a:cs typeface="Kumbh Sans"/>
                <a:sym typeface="Kumbh Sans"/>
              </a:rPr>
              <a:t>M</a:t>
            </a:r>
            <a:r>
              <a:rPr b="1" lang="en" sz="900">
                <a:solidFill>
                  <a:schemeClr val="dk1"/>
                </a:solidFill>
                <a:latin typeface="Kumbh Sans"/>
                <a:ea typeface="Kumbh Sans"/>
                <a:cs typeface="Kumbh Sans"/>
                <a:sym typeface="Kumbh Sans"/>
              </a:rPr>
              <a:t>ini-grants to release first batch of data to select researchers</a:t>
            </a:r>
            <a:endParaRPr/>
          </a:p>
          <a:p>
            <a:pPr indent="0" lvl="0" marL="0" marR="12700" rtl="0" algn="l">
              <a:lnSpc>
                <a:spcPct val="115000"/>
              </a:lnSpc>
              <a:spcBef>
                <a:spcPts val="0"/>
              </a:spcBef>
              <a:spcAft>
                <a:spcPts val="0"/>
              </a:spcAft>
              <a:buClr>
                <a:schemeClr val="accent6"/>
              </a:buClr>
              <a:buSzPts val="800"/>
              <a:buFont typeface="Arial"/>
              <a:buNone/>
            </a:pPr>
            <a:r>
              <a:t/>
            </a:r>
            <a:endParaRPr/>
          </a:p>
        </p:txBody>
      </p:sp>
      <p:pic>
        <p:nvPicPr>
          <p:cNvPr id="286" name="Google Shape;286;p36"/>
          <p:cNvPicPr preferRelativeResize="0"/>
          <p:nvPr/>
        </p:nvPicPr>
        <p:blipFill>
          <a:blip r:embed="rId5">
            <a:alphaModFix/>
          </a:blip>
          <a:stretch>
            <a:fillRect/>
          </a:stretch>
        </p:blipFill>
        <p:spPr>
          <a:xfrm>
            <a:off x="1016025" y="3324210"/>
            <a:ext cx="1296900" cy="1681015"/>
          </a:xfrm>
          <a:prstGeom prst="rect">
            <a:avLst/>
          </a:prstGeom>
          <a:noFill/>
          <a:ln>
            <a:noFill/>
          </a:ln>
        </p:spPr>
      </p:pic>
      <p:cxnSp>
        <p:nvCxnSpPr>
          <p:cNvPr id="287" name="Google Shape;287;p36"/>
          <p:cNvCxnSpPr/>
          <p:nvPr/>
        </p:nvCxnSpPr>
        <p:spPr>
          <a:xfrm>
            <a:off x="6388481" y="1496596"/>
            <a:ext cx="0" cy="1102500"/>
          </a:xfrm>
          <a:prstGeom prst="straightConnector1">
            <a:avLst/>
          </a:prstGeom>
          <a:noFill/>
          <a:ln cap="flat" cmpd="sng" w="9525">
            <a:solidFill>
              <a:schemeClr val="lt2"/>
            </a:solidFill>
            <a:prstDash val="solid"/>
            <a:round/>
            <a:headEnd len="sm" w="sm" type="none"/>
            <a:tailEnd len="sm" w="sm" type="none"/>
          </a:ln>
        </p:spPr>
      </p:cxnSp>
      <p:sp>
        <p:nvSpPr>
          <p:cNvPr id="288" name="Google Shape;288;p36"/>
          <p:cNvSpPr txBox="1"/>
          <p:nvPr/>
        </p:nvSpPr>
        <p:spPr>
          <a:xfrm>
            <a:off x="6544608" y="1973773"/>
            <a:ext cx="1005900" cy="595800"/>
          </a:xfrm>
          <a:prstGeom prst="rect">
            <a:avLst/>
          </a:prstGeom>
          <a:noFill/>
          <a:ln>
            <a:noFill/>
          </a:ln>
        </p:spPr>
        <p:txBody>
          <a:bodyPr anchorCtr="0" anchor="t" bIns="68575" lIns="68575" spcFirstLastPara="1" rIns="68575" wrap="square" tIns="68575">
            <a:spAutoFit/>
          </a:bodyPr>
          <a:lstStyle/>
          <a:p>
            <a:pPr indent="0" lvl="0" marL="0" marR="12700" rtl="0" algn="l">
              <a:lnSpc>
                <a:spcPct val="115000"/>
              </a:lnSpc>
              <a:spcBef>
                <a:spcPts val="0"/>
              </a:spcBef>
              <a:spcAft>
                <a:spcPts val="0"/>
              </a:spcAft>
              <a:buClr>
                <a:srgbClr val="000000"/>
              </a:buClr>
              <a:buSzPts val="900"/>
              <a:buFont typeface="Arial"/>
              <a:buNone/>
            </a:pPr>
            <a:r>
              <a:rPr b="1" lang="en" sz="900">
                <a:solidFill>
                  <a:schemeClr val="dk1"/>
                </a:solidFill>
                <a:latin typeface="Kumbh Sans"/>
                <a:ea typeface="Kumbh Sans"/>
                <a:cs typeface="Kumbh Sans"/>
                <a:sym typeface="Kumbh Sans"/>
              </a:rPr>
              <a:t>Year 2 data collection and processing</a:t>
            </a:r>
            <a:endParaRPr b="0" i="0" sz="800" u="none" cap="none" strike="noStrike">
              <a:solidFill>
                <a:schemeClr val="dk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7"/>
          <p:cNvSpPr txBox="1"/>
          <p:nvPr>
            <p:ph type="title"/>
          </p:nvPr>
        </p:nvSpPr>
        <p:spPr>
          <a:xfrm>
            <a:off x="493350" y="1835100"/>
            <a:ext cx="8157300" cy="2033400"/>
          </a:xfrm>
          <a:prstGeom prst="rect">
            <a:avLst/>
          </a:prstGeom>
        </p:spPr>
        <p:txBody>
          <a:bodyPr anchorCtr="0" anchor="ctr" bIns="91425" lIns="91425" spcFirstLastPara="1" rIns="91425" wrap="square" tIns="91425">
            <a:noAutofit/>
          </a:bodyPr>
          <a:lstStyle/>
          <a:p>
            <a:pPr indent="0" lvl="0" marL="457200" rtl="0" algn="ctr">
              <a:spcBef>
                <a:spcPts val="1200"/>
              </a:spcBef>
              <a:spcAft>
                <a:spcPts val="0"/>
              </a:spcAft>
              <a:buNone/>
            </a:pPr>
            <a:r>
              <a:rPr lang="en"/>
              <a:t>Pilot Year Data Collection</a:t>
            </a:r>
            <a:endParaRPr/>
          </a:p>
        </p:txBody>
      </p:sp>
      <p:grpSp>
        <p:nvGrpSpPr>
          <p:cNvPr id="294" name="Google Shape;294;p37"/>
          <p:cNvGrpSpPr/>
          <p:nvPr/>
        </p:nvGrpSpPr>
        <p:grpSpPr>
          <a:xfrm>
            <a:off x="4362000" y="1415100"/>
            <a:ext cx="420000" cy="420000"/>
            <a:chOff x="5010550" y="3239275"/>
            <a:chExt cx="420000" cy="420000"/>
          </a:xfrm>
        </p:grpSpPr>
        <p:grpSp>
          <p:nvGrpSpPr>
            <p:cNvPr id="295" name="Google Shape;295;p37"/>
            <p:cNvGrpSpPr/>
            <p:nvPr/>
          </p:nvGrpSpPr>
          <p:grpSpPr>
            <a:xfrm>
              <a:off x="5088550" y="3306775"/>
              <a:ext cx="264000" cy="285000"/>
              <a:chOff x="6655500" y="1185000"/>
              <a:chExt cx="264000" cy="285000"/>
            </a:xfrm>
          </p:grpSpPr>
          <p:cxnSp>
            <p:nvCxnSpPr>
              <p:cNvPr id="296" name="Google Shape;296;p37"/>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297" name="Google Shape;297;p37"/>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sp>
          <p:nvSpPr>
            <p:cNvPr id="298" name="Google Shape;298;p37"/>
            <p:cNvSpPr/>
            <p:nvPr/>
          </p:nvSpPr>
          <p:spPr>
            <a:xfrm>
              <a:off x="5010550" y="3239275"/>
              <a:ext cx="420000" cy="4200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38" title="image.png"/>
          <p:cNvPicPr preferRelativeResize="0"/>
          <p:nvPr/>
        </p:nvPicPr>
        <p:blipFill>
          <a:blip r:embed="rId3">
            <a:alphaModFix/>
          </a:blip>
          <a:stretch>
            <a:fillRect/>
          </a:stretch>
        </p:blipFill>
        <p:spPr>
          <a:xfrm>
            <a:off x="152400" y="152400"/>
            <a:ext cx="8770143"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39"/>
          <p:cNvPicPr preferRelativeResize="0"/>
          <p:nvPr/>
        </p:nvPicPr>
        <p:blipFill rotWithShape="1">
          <a:blip r:embed="rId3">
            <a:alphaModFix/>
          </a:blip>
          <a:srcRect b="5113" l="0" r="0" t="4544"/>
          <a:stretch/>
        </p:blipFill>
        <p:spPr>
          <a:xfrm>
            <a:off x="5364275" y="2570375"/>
            <a:ext cx="3779727" cy="2561176"/>
          </a:xfrm>
          <a:prstGeom prst="rect">
            <a:avLst/>
          </a:prstGeom>
          <a:noFill/>
          <a:ln>
            <a:noFill/>
          </a:ln>
        </p:spPr>
      </p:pic>
      <p:pic>
        <p:nvPicPr>
          <p:cNvPr id="309" name="Google Shape;309;p39"/>
          <p:cNvPicPr preferRelativeResize="0"/>
          <p:nvPr/>
        </p:nvPicPr>
        <p:blipFill>
          <a:blip r:embed="rId4">
            <a:alphaModFix/>
          </a:blip>
          <a:stretch>
            <a:fillRect/>
          </a:stretch>
        </p:blipFill>
        <p:spPr>
          <a:xfrm>
            <a:off x="5364275" y="10575"/>
            <a:ext cx="3779713" cy="2561174"/>
          </a:xfrm>
          <a:prstGeom prst="rect">
            <a:avLst/>
          </a:prstGeom>
          <a:noFill/>
          <a:ln>
            <a:noFill/>
          </a:ln>
        </p:spPr>
      </p:pic>
      <p:sp>
        <p:nvSpPr>
          <p:cNvPr id="310" name="Google Shape;310;p39"/>
          <p:cNvSpPr txBox="1"/>
          <p:nvPr>
            <p:ph type="title"/>
          </p:nvPr>
        </p:nvSpPr>
        <p:spPr>
          <a:xfrm>
            <a:off x="311700" y="367425"/>
            <a:ext cx="4506900" cy="75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Pilot Year (2024-25) Data Collection</a:t>
            </a:r>
            <a:endParaRPr/>
          </a:p>
        </p:txBody>
      </p:sp>
      <p:sp>
        <p:nvSpPr>
          <p:cNvPr id="311" name="Google Shape;311;p39"/>
          <p:cNvSpPr txBox="1"/>
          <p:nvPr>
            <p:ph idx="1" type="body"/>
          </p:nvPr>
        </p:nvSpPr>
        <p:spPr>
          <a:xfrm>
            <a:off x="289275" y="1081425"/>
            <a:ext cx="4506900" cy="3546600"/>
          </a:xfrm>
          <a:prstGeom prst="rect">
            <a:avLst/>
          </a:prstGeom>
        </p:spPr>
        <p:txBody>
          <a:bodyPr anchorCtr="0" anchor="t" bIns="91425" lIns="91425" spcFirstLastPara="1" rIns="91425" wrap="square" tIns="91425">
            <a:normAutofit fontScale="92500" lnSpcReduction="10000"/>
          </a:bodyPr>
          <a:lstStyle/>
          <a:p>
            <a:pPr indent="-328454" lvl="0" marL="457200" rtl="0" algn="l">
              <a:spcBef>
                <a:spcPts val="1200"/>
              </a:spcBef>
              <a:spcAft>
                <a:spcPts val="0"/>
              </a:spcAft>
              <a:buClr>
                <a:schemeClr val="dk1"/>
              </a:buClr>
              <a:buSzPct val="100000"/>
              <a:buChar char="●"/>
            </a:pPr>
            <a:r>
              <a:rPr lang="en" sz="1700">
                <a:solidFill>
                  <a:schemeClr val="dk1"/>
                </a:solidFill>
              </a:rPr>
              <a:t>19 middle school teachers from 12 different schools in a North Carolina school district </a:t>
            </a:r>
            <a:endParaRPr sz="1700">
              <a:solidFill>
                <a:schemeClr val="dk1"/>
              </a:solidFill>
            </a:endParaRPr>
          </a:p>
          <a:p>
            <a:pPr indent="-328454" lvl="0" marL="457200" rtl="0" algn="l">
              <a:spcBef>
                <a:spcPts val="0"/>
              </a:spcBef>
              <a:spcAft>
                <a:spcPts val="0"/>
              </a:spcAft>
              <a:buClr>
                <a:schemeClr val="dk1"/>
              </a:buClr>
              <a:buSzPct val="100000"/>
              <a:buChar char="●"/>
            </a:pPr>
            <a:r>
              <a:rPr lang="en" sz="1700">
                <a:solidFill>
                  <a:schemeClr val="dk1"/>
                </a:solidFill>
              </a:rPr>
              <a:t>13 teachers were recorded 6 times and 6 teachers were recorded 40 times (=313 lessons)</a:t>
            </a:r>
            <a:endParaRPr sz="1700">
              <a:solidFill>
                <a:schemeClr val="dk1"/>
              </a:solidFill>
            </a:endParaRPr>
          </a:p>
          <a:p>
            <a:pPr indent="-328454" lvl="0" marL="457200" rtl="0" algn="l">
              <a:spcBef>
                <a:spcPts val="0"/>
              </a:spcBef>
              <a:spcAft>
                <a:spcPts val="0"/>
              </a:spcAft>
              <a:buClr>
                <a:schemeClr val="dk1"/>
              </a:buClr>
              <a:buSzPct val="100000"/>
              <a:buChar char="●"/>
            </a:pPr>
            <a:r>
              <a:rPr lang="en" sz="1700">
                <a:solidFill>
                  <a:schemeClr val="dk1"/>
                </a:solidFill>
              </a:rPr>
              <a:t>6 waves of lesson-level surveys to both teachers and students</a:t>
            </a:r>
            <a:endParaRPr sz="1700">
              <a:solidFill>
                <a:schemeClr val="dk1"/>
              </a:solidFill>
            </a:endParaRPr>
          </a:p>
          <a:p>
            <a:pPr indent="-328454" lvl="0" marL="457200" rtl="0" algn="l">
              <a:spcBef>
                <a:spcPts val="0"/>
              </a:spcBef>
              <a:spcAft>
                <a:spcPts val="0"/>
              </a:spcAft>
              <a:buClr>
                <a:schemeClr val="dk1"/>
              </a:buClr>
              <a:buSzPct val="100000"/>
              <a:buChar char="●"/>
            </a:pPr>
            <a:r>
              <a:rPr lang="en" sz="1700">
                <a:solidFill>
                  <a:schemeClr val="dk1"/>
                </a:solidFill>
              </a:rPr>
              <a:t>Embed an RCT in the data collection to test one theory about teacher professional learning</a:t>
            </a:r>
            <a:endParaRPr sz="1700">
              <a:solidFill>
                <a:schemeClr val="dk1"/>
              </a:solidFill>
            </a:endParaRPr>
          </a:p>
          <a:p>
            <a:pPr indent="-328454" lvl="0" marL="457200" rtl="0" algn="l">
              <a:spcBef>
                <a:spcPts val="0"/>
              </a:spcBef>
              <a:spcAft>
                <a:spcPts val="0"/>
              </a:spcAft>
              <a:buClr>
                <a:schemeClr val="dk1"/>
              </a:buClr>
              <a:buSzPct val="100000"/>
              <a:buChar char="●"/>
            </a:pPr>
            <a:r>
              <a:rPr lang="en" sz="1700">
                <a:solidFill>
                  <a:schemeClr val="dk1"/>
                </a:solidFill>
              </a:rPr>
              <a:t>Currently working with 60 teachers in 2 districts and expect to reach a sample size of 300 by 2027</a:t>
            </a:r>
            <a:endParaRPr sz="1700">
              <a:solidFill>
                <a:schemeClr val="dk1"/>
              </a:solidFill>
            </a:endParaRPr>
          </a:p>
        </p:txBody>
      </p:sp>
      <p:grpSp>
        <p:nvGrpSpPr>
          <p:cNvPr id="312" name="Google Shape;312;p39"/>
          <p:cNvGrpSpPr/>
          <p:nvPr/>
        </p:nvGrpSpPr>
        <p:grpSpPr>
          <a:xfrm>
            <a:off x="8723100" y="2129175"/>
            <a:ext cx="264000" cy="285000"/>
            <a:chOff x="6655500" y="1185000"/>
            <a:chExt cx="264000" cy="285000"/>
          </a:xfrm>
        </p:grpSpPr>
        <p:cxnSp>
          <p:nvCxnSpPr>
            <p:cNvPr id="313" name="Google Shape;313;p39"/>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314" name="Google Shape;314;p39"/>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grpSp>
        <p:nvGrpSpPr>
          <p:cNvPr id="315" name="Google Shape;315;p39"/>
          <p:cNvGrpSpPr/>
          <p:nvPr/>
        </p:nvGrpSpPr>
        <p:grpSpPr>
          <a:xfrm>
            <a:off x="8723100" y="4734550"/>
            <a:ext cx="264000" cy="285000"/>
            <a:chOff x="6655500" y="1185000"/>
            <a:chExt cx="264000" cy="285000"/>
          </a:xfrm>
        </p:grpSpPr>
        <p:cxnSp>
          <p:nvCxnSpPr>
            <p:cNvPr id="316" name="Google Shape;316;p39"/>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317" name="Google Shape;317;p39"/>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pic>
        <p:nvPicPr>
          <p:cNvPr id="318" name="Google Shape;318;p39" title="EDSI_Mark_Primary_RY.png"/>
          <p:cNvPicPr preferRelativeResize="0"/>
          <p:nvPr/>
        </p:nvPicPr>
        <p:blipFill>
          <a:blip r:embed="rId5">
            <a:alphaModFix/>
          </a:blip>
          <a:stretch>
            <a:fillRect/>
          </a:stretch>
        </p:blipFill>
        <p:spPr>
          <a:xfrm>
            <a:off x="8132850" y="472812"/>
            <a:ext cx="793276" cy="544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graphicFrame>
        <p:nvGraphicFramePr>
          <p:cNvPr id="323" name="Google Shape;323;p40"/>
          <p:cNvGraphicFramePr/>
          <p:nvPr/>
        </p:nvGraphicFramePr>
        <p:xfrm>
          <a:off x="1532240" y="44888"/>
          <a:ext cx="3000000" cy="3000000"/>
        </p:xfrm>
        <a:graphic>
          <a:graphicData uri="http://schemas.openxmlformats.org/drawingml/2006/table">
            <a:tbl>
              <a:tblPr>
                <a:noFill/>
                <a:tableStyleId>{1DA403EE-747A-409F-ABB7-FC32F97FF008}</a:tableStyleId>
              </a:tblPr>
              <a:tblGrid>
                <a:gridCol w="1945225"/>
                <a:gridCol w="981625"/>
                <a:gridCol w="872375"/>
                <a:gridCol w="872375"/>
                <a:gridCol w="1236525"/>
              </a:tblGrid>
              <a:tr h="379300">
                <a:tc>
                  <a:txBody>
                    <a:bodyPr/>
                    <a:lstStyle/>
                    <a:p>
                      <a:pPr indent="0" lvl="0" marL="0" rtl="0" algn="l">
                        <a:lnSpc>
                          <a:spcPct val="80000"/>
                        </a:lnSpc>
                        <a:spcBef>
                          <a:spcPts val="0"/>
                        </a:spcBef>
                        <a:spcAft>
                          <a:spcPts val="0"/>
                        </a:spcAft>
                        <a:buNone/>
                      </a:pPr>
                      <a:r>
                        <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C9DAF8"/>
                    </a:solidFill>
                  </a:tcPr>
                </a:tc>
                <a:tc>
                  <a:txBody>
                    <a:bodyPr/>
                    <a:lstStyle/>
                    <a:p>
                      <a:pPr indent="0" lvl="0" marL="0" rtl="0" algn="ctr">
                        <a:lnSpc>
                          <a:spcPct val="80000"/>
                        </a:lnSpc>
                        <a:spcBef>
                          <a:spcPts val="0"/>
                        </a:spcBef>
                        <a:spcAft>
                          <a:spcPts val="0"/>
                        </a:spcAft>
                        <a:buNone/>
                      </a:pPr>
                      <a:r>
                        <a:rPr b="1" lang="en" sz="1100" u="sng"/>
                        <a:t>All </a:t>
                      </a:r>
                      <a:r>
                        <a:rPr b="1" lang="en" sz="1100" u="sng"/>
                        <a:t>Stude</a:t>
                      </a:r>
                      <a:r>
                        <a:rPr b="1" lang="en" sz="1100" u="sng"/>
                        <a:t>nts in District</a:t>
                      </a:r>
                      <a:endParaRPr b="1" sz="1100" u="sng"/>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C9DAF8"/>
                    </a:solidFill>
                  </a:tcPr>
                </a:tc>
                <a:tc>
                  <a:txBody>
                    <a:bodyPr/>
                    <a:lstStyle/>
                    <a:p>
                      <a:pPr indent="0" lvl="0" marL="0" rtl="0" algn="ctr">
                        <a:lnSpc>
                          <a:spcPct val="80000"/>
                        </a:lnSpc>
                        <a:spcBef>
                          <a:spcPts val="0"/>
                        </a:spcBef>
                        <a:spcAft>
                          <a:spcPts val="0"/>
                        </a:spcAft>
                        <a:buNone/>
                      </a:pPr>
                      <a:r>
                        <a:rPr b="1" lang="en" sz="1100" u="sng"/>
                        <a:t>Stude</a:t>
                      </a:r>
                      <a:r>
                        <a:rPr b="1" lang="en" sz="1100" u="sng"/>
                        <a:t>nts in Study</a:t>
                      </a:r>
                      <a:endParaRPr b="1" sz="1100" u="sng"/>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C9DAF8"/>
                    </a:solidFill>
                  </a:tcPr>
                </a:tc>
                <a:tc>
                  <a:txBody>
                    <a:bodyPr/>
                    <a:lstStyle/>
                    <a:p>
                      <a:pPr indent="0" lvl="0" marL="0" rtl="0" algn="ctr">
                        <a:lnSpc>
                          <a:spcPct val="80000"/>
                        </a:lnSpc>
                        <a:spcBef>
                          <a:spcPts val="0"/>
                        </a:spcBef>
                        <a:spcAft>
                          <a:spcPts val="0"/>
                        </a:spcAft>
                        <a:buNone/>
                      </a:pPr>
                      <a:r>
                        <a:rPr b="1" lang="en" sz="1100" u="sng"/>
                        <a:t>Consenting Students</a:t>
                      </a:r>
                      <a:endParaRPr b="1" sz="1100" u="sng"/>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C9DAF8"/>
                    </a:solidFill>
                  </a:tcPr>
                </a:tc>
                <a:tc>
                  <a:txBody>
                    <a:bodyPr/>
                    <a:lstStyle/>
                    <a:p>
                      <a:pPr indent="0" lvl="0" marL="0" rtl="0" algn="ctr">
                        <a:lnSpc>
                          <a:spcPct val="80000"/>
                        </a:lnSpc>
                        <a:spcBef>
                          <a:spcPts val="0"/>
                        </a:spcBef>
                        <a:spcAft>
                          <a:spcPts val="0"/>
                        </a:spcAft>
                        <a:buNone/>
                      </a:pPr>
                      <a:r>
                        <a:rPr b="1" lang="en" sz="1100" u="sng"/>
                        <a:t>Consent vs. Non-Consent</a:t>
                      </a:r>
                      <a:endParaRPr b="1" sz="1100" u="sng"/>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C9DAF8"/>
                    </a:solidFill>
                  </a:tcPr>
                </a:tc>
              </a:tr>
              <a:tr h="364525">
                <a:tc>
                  <a:txBody>
                    <a:bodyPr/>
                    <a:lstStyle/>
                    <a:p>
                      <a:pPr indent="0" lvl="0" marL="0" rtl="0" algn="l">
                        <a:lnSpc>
                          <a:spcPct val="80000"/>
                        </a:lnSpc>
                        <a:spcBef>
                          <a:spcPts val="0"/>
                        </a:spcBef>
                        <a:spcAft>
                          <a:spcPts val="0"/>
                        </a:spcAft>
                        <a:buNone/>
                      </a:pPr>
                      <a:r>
                        <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mean</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mean</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mean</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p</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Female</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0.48</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0.381</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Asian</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0.07</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0.08</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0.08</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0.842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Black</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0.31</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0.28</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Hispanic</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0.16</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0.15</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0.222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White</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0.27</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0.39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0.44</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Mutliracial</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0.06</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0.05</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0.05</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0.632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English Language Learner</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0.11</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0.030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Gifted</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0.47</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0.47</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0.54</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Special Education</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0.13</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0.13</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0.11</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0.001</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24650">
                <a:tc>
                  <a:txBody>
                    <a:bodyPr/>
                    <a:lstStyle/>
                    <a:p>
                      <a:pPr indent="0" lvl="0" marL="0" rtl="0" algn="l">
                        <a:lnSpc>
                          <a:spcPct val="80000"/>
                        </a:lnSpc>
                        <a:spcBef>
                          <a:spcPts val="0"/>
                        </a:spcBef>
                        <a:spcAft>
                          <a:spcPts val="0"/>
                        </a:spcAft>
                        <a:buNone/>
                      </a:pPr>
                      <a:r>
                        <a:rPr b="1" lang="en" sz="1100"/>
                        <a:t>Math Z-Score (2024)</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24650">
                <a:tc>
                  <a:txBody>
                    <a:bodyPr/>
                    <a:lstStyle/>
                    <a:p>
                      <a:pPr indent="0" lvl="0" marL="0" rtl="0" algn="l">
                        <a:lnSpc>
                          <a:spcPct val="80000"/>
                        </a:lnSpc>
                        <a:spcBef>
                          <a:spcPts val="0"/>
                        </a:spcBef>
                        <a:spcAft>
                          <a:spcPts val="0"/>
                        </a:spcAft>
                        <a:buNone/>
                      </a:pPr>
                      <a:r>
                        <a:rPr b="1" lang="en" sz="1100"/>
                        <a:t>Math Z-Score (2025)</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0.12</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0.000</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r h="364525">
                <a:tc>
                  <a:txBody>
                    <a:bodyPr/>
                    <a:lstStyle/>
                    <a:p>
                      <a:pPr indent="0" lvl="0" marL="0" rtl="0" algn="l">
                        <a:lnSpc>
                          <a:spcPct val="80000"/>
                        </a:lnSpc>
                        <a:spcBef>
                          <a:spcPts val="0"/>
                        </a:spcBef>
                        <a:spcAft>
                          <a:spcPts val="0"/>
                        </a:spcAft>
                        <a:buNone/>
                      </a:pPr>
                      <a:r>
                        <a:rPr b="1" lang="en" sz="1100"/>
                        <a:t>Observations</a:t>
                      </a:r>
                      <a:endParaRPr b="1"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~70K</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509</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rPr lang="en" sz="1100"/>
                        <a:t>406</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c>
                  <a:txBody>
                    <a:bodyPr/>
                    <a:lstStyle/>
                    <a:p>
                      <a:pPr indent="0" lvl="0" marL="0" rtl="0" algn="ctr">
                        <a:lnSpc>
                          <a:spcPct val="80000"/>
                        </a:lnSpc>
                        <a:spcBef>
                          <a:spcPts val="0"/>
                        </a:spcBef>
                        <a:spcAft>
                          <a:spcPts val="0"/>
                        </a:spcAft>
                        <a:buNone/>
                      </a:pPr>
                      <a:r>
                        <a:t/>
                      </a:r>
                      <a:endParaRPr sz="1100"/>
                    </a:p>
                  </a:txBody>
                  <a:tcPr marT="91425" marB="91425" marR="47625" marL="47625">
                    <a:lnL cap="flat" cmpd="sng" w="9525">
                      <a:solidFill>
                        <a:srgbClr val="BFBFBF"/>
                      </a:solidFill>
                      <a:prstDash val="solid"/>
                      <a:round/>
                      <a:headEnd len="sm" w="sm" type="none"/>
                      <a:tailEnd len="sm" w="sm" type="none"/>
                    </a:lnL>
                    <a:lnR cap="flat" cmpd="sng" w="9525">
                      <a:solidFill>
                        <a:srgbClr val="BFBFBF"/>
                      </a:solidFill>
                      <a:prstDash val="solid"/>
                      <a:round/>
                      <a:headEnd len="sm" w="sm" type="none"/>
                      <a:tailEnd len="sm" w="sm" type="none"/>
                    </a:lnR>
                    <a:lnT cap="flat" cmpd="sng" w="9525">
                      <a:solidFill>
                        <a:srgbClr val="BFBFBF"/>
                      </a:solidFill>
                      <a:prstDash val="solid"/>
                      <a:round/>
                      <a:headEnd len="sm" w="sm" type="none"/>
                      <a:tailEnd len="sm" w="sm" type="none"/>
                    </a:lnT>
                    <a:lnB cap="flat" cmpd="sng" w="9525">
                      <a:solidFill>
                        <a:srgbClr val="BFBFBF"/>
                      </a:solidFill>
                      <a:prstDash val="solid"/>
                      <a:round/>
                      <a:headEnd len="sm" w="sm" type="none"/>
                      <a:tailEnd len="sm" w="sm" type="none"/>
                    </a:lnB>
                    <a:solidFill>
                      <a:srgbClr val="FFF2CC"/>
                    </a:solidFill>
                  </a:tcPr>
                </a:tc>
              </a:tr>
            </a:tbl>
          </a:graphicData>
        </a:graphic>
      </p:graphicFrame>
      <p:sp>
        <p:nvSpPr>
          <p:cNvPr id="324" name="Google Shape;324;p40"/>
          <p:cNvSpPr/>
          <p:nvPr/>
        </p:nvSpPr>
        <p:spPr>
          <a:xfrm>
            <a:off x="1531903" y="1568350"/>
            <a:ext cx="5908200" cy="3621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40"/>
          <p:cNvSpPr/>
          <p:nvPr/>
        </p:nvSpPr>
        <p:spPr>
          <a:xfrm>
            <a:off x="1530003" y="2292350"/>
            <a:ext cx="5908200" cy="3621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40"/>
          <p:cNvSpPr/>
          <p:nvPr/>
        </p:nvSpPr>
        <p:spPr>
          <a:xfrm>
            <a:off x="1530228" y="3046125"/>
            <a:ext cx="5908200" cy="1093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7" name="Google Shape;327;p40"/>
          <p:cNvSpPr/>
          <p:nvPr/>
        </p:nvSpPr>
        <p:spPr>
          <a:xfrm>
            <a:off x="1531903" y="4139700"/>
            <a:ext cx="5908200" cy="6492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3"/>
          <p:cNvSpPr/>
          <p:nvPr/>
        </p:nvSpPr>
        <p:spPr>
          <a:xfrm flipH="1" rot="10800000">
            <a:off x="0" y="-18800"/>
            <a:ext cx="9144000" cy="21792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Mission</a:t>
            </a:r>
            <a:endParaRPr/>
          </a:p>
        </p:txBody>
      </p:sp>
      <p:sp>
        <p:nvSpPr>
          <p:cNvPr id="123" name="Google Shape;123;p23"/>
          <p:cNvSpPr txBox="1"/>
          <p:nvPr>
            <p:ph idx="1" type="body"/>
          </p:nvPr>
        </p:nvSpPr>
        <p:spPr>
          <a:xfrm>
            <a:off x="311700" y="1017728"/>
            <a:ext cx="8520600" cy="132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rPr>
              <a:t>Objective 1:</a:t>
            </a:r>
            <a:r>
              <a:rPr lang="en" sz="1400">
                <a:solidFill>
                  <a:schemeClr val="dk1"/>
                </a:solidFill>
              </a:rPr>
              <a:t> Accelerate data science and AI-driven research for equity and effectiveness.</a:t>
            </a:r>
            <a:endParaRPr sz="1400">
              <a:solidFill>
                <a:schemeClr val="dk1"/>
              </a:solidFill>
            </a:endParaRPr>
          </a:p>
          <a:p>
            <a:pPr indent="0" lvl="0" marL="0" rtl="0" algn="l">
              <a:spcBef>
                <a:spcPts val="1200"/>
              </a:spcBef>
              <a:spcAft>
                <a:spcPts val="0"/>
              </a:spcAft>
              <a:buClr>
                <a:schemeClr val="dk1"/>
              </a:buClr>
              <a:buSzPts val="1100"/>
              <a:buFont typeface="Arial"/>
              <a:buNone/>
            </a:pPr>
            <a:r>
              <a:rPr b="1" lang="en" sz="1400">
                <a:solidFill>
                  <a:schemeClr val="dk1"/>
                </a:solidFill>
              </a:rPr>
              <a:t>Objective 2:</a:t>
            </a:r>
            <a:r>
              <a:rPr lang="en" sz="1400">
                <a:solidFill>
                  <a:schemeClr val="dk1"/>
                </a:solidFill>
              </a:rPr>
              <a:t> Bridge diverse stakeholders for evidence-based data and AI use.</a:t>
            </a:r>
            <a:endParaRPr sz="1400">
              <a:solidFill>
                <a:schemeClr val="dk1"/>
              </a:solidFill>
            </a:endParaRPr>
          </a:p>
          <a:p>
            <a:pPr indent="0" lvl="0" marL="0" rtl="0" algn="l">
              <a:spcBef>
                <a:spcPts val="1200"/>
              </a:spcBef>
              <a:spcAft>
                <a:spcPts val="1200"/>
              </a:spcAft>
              <a:buNone/>
            </a:pPr>
            <a:r>
              <a:rPr b="1" lang="en" sz="1400">
                <a:solidFill>
                  <a:schemeClr val="dk1"/>
                </a:solidFill>
              </a:rPr>
              <a:t>Objective 3:</a:t>
            </a:r>
            <a:r>
              <a:rPr lang="en" sz="1400">
                <a:solidFill>
                  <a:schemeClr val="dk1"/>
                </a:solidFill>
              </a:rPr>
              <a:t> </a:t>
            </a:r>
            <a:r>
              <a:rPr lang="en" sz="1400">
                <a:solidFill>
                  <a:schemeClr val="dk1"/>
                </a:solidFill>
              </a:rPr>
              <a:t>Transform education systems via technology advancement &amp; policy.</a:t>
            </a:r>
            <a:endParaRPr sz="2100">
              <a:solidFill>
                <a:schemeClr val="dk1"/>
              </a:solidFill>
            </a:endParaRPr>
          </a:p>
        </p:txBody>
      </p:sp>
      <p:sp>
        <p:nvSpPr>
          <p:cNvPr id="124" name="Google Shape;124;p23"/>
          <p:cNvSpPr txBox="1"/>
          <p:nvPr>
            <p:ph idx="1" type="body"/>
          </p:nvPr>
        </p:nvSpPr>
        <p:spPr>
          <a:xfrm>
            <a:off x="356175" y="2332500"/>
            <a:ext cx="2606400" cy="2421600"/>
          </a:xfrm>
          <a:prstGeom prst="rect">
            <a:avLst/>
          </a:prstGeom>
          <a:solidFill>
            <a:schemeClr val="accent1"/>
          </a:solidFill>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1400">
                <a:solidFill>
                  <a:schemeClr val="lt1"/>
                </a:solidFill>
              </a:rPr>
              <a:t>Ed Policy in the AI Era</a:t>
            </a:r>
            <a:br>
              <a:rPr b="1" lang="en" sz="1400">
                <a:solidFill>
                  <a:schemeClr val="lt1"/>
                </a:solidFill>
              </a:rPr>
            </a:br>
            <a:endParaRPr b="1" sz="1400">
              <a:solidFill>
                <a:schemeClr val="lt1"/>
              </a:solidFill>
            </a:endParaRPr>
          </a:p>
          <a:p>
            <a:pPr indent="-317500" lvl="0" marL="457200" rtl="0" algn="l">
              <a:spcBef>
                <a:spcPts val="1200"/>
              </a:spcBef>
              <a:spcAft>
                <a:spcPts val="0"/>
              </a:spcAft>
              <a:buClr>
                <a:schemeClr val="lt1"/>
              </a:buClr>
              <a:buSzPts val="1400"/>
              <a:buChar char="●"/>
            </a:pPr>
            <a:r>
              <a:rPr lang="en" sz="1400">
                <a:solidFill>
                  <a:schemeClr val="lt1"/>
                </a:solidFill>
              </a:rPr>
              <a:t>Expansion of CS/AI coursework in K-12 education </a:t>
            </a:r>
            <a:br>
              <a:rPr lang="en" sz="1400">
                <a:solidFill>
                  <a:schemeClr val="lt1"/>
                </a:solidFill>
              </a:rPr>
            </a:br>
            <a:endParaRPr sz="1400">
              <a:solidFill>
                <a:schemeClr val="lt1"/>
              </a:solidFill>
            </a:endParaRPr>
          </a:p>
          <a:p>
            <a:pPr indent="-317500" lvl="0" marL="457200" rtl="0" algn="l">
              <a:spcBef>
                <a:spcPts val="0"/>
              </a:spcBef>
              <a:spcAft>
                <a:spcPts val="0"/>
              </a:spcAft>
              <a:buClr>
                <a:schemeClr val="lt1"/>
              </a:buClr>
              <a:buSzPts val="1400"/>
              <a:buChar char="●"/>
            </a:pPr>
            <a:r>
              <a:rPr lang="en" sz="1400">
                <a:solidFill>
                  <a:schemeClr val="lt1"/>
                </a:solidFill>
              </a:rPr>
              <a:t>Industrial certifications and labor market performance </a:t>
            </a:r>
            <a:endParaRPr sz="1400">
              <a:solidFill>
                <a:schemeClr val="lt1"/>
              </a:solidFill>
            </a:endParaRPr>
          </a:p>
        </p:txBody>
      </p:sp>
      <p:sp>
        <p:nvSpPr>
          <p:cNvPr id="125" name="Google Shape;125;p23"/>
          <p:cNvSpPr txBox="1"/>
          <p:nvPr>
            <p:ph idx="1" type="body"/>
          </p:nvPr>
        </p:nvSpPr>
        <p:spPr>
          <a:xfrm>
            <a:off x="6209550" y="2346425"/>
            <a:ext cx="2606400" cy="2407800"/>
          </a:xfrm>
          <a:prstGeom prst="rect">
            <a:avLst/>
          </a:prstGeom>
          <a:solidFill>
            <a:schemeClr val="accent3"/>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chemeClr val="lt1"/>
                </a:solidFill>
              </a:rPr>
              <a:t>Infrastructure Building </a:t>
            </a:r>
            <a:endParaRPr b="1" sz="1400">
              <a:solidFill>
                <a:schemeClr val="lt1"/>
              </a:solidFill>
            </a:endParaRPr>
          </a:p>
          <a:p>
            <a:pPr indent="-317500" lvl="0" marL="457200" rtl="0" algn="l">
              <a:spcBef>
                <a:spcPts val="1200"/>
              </a:spcBef>
              <a:spcAft>
                <a:spcPts val="0"/>
              </a:spcAft>
              <a:buClr>
                <a:schemeClr val="lt1"/>
              </a:buClr>
              <a:buSzPts val="1400"/>
              <a:buChar char="●"/>
            </a:pPr>
            <a:r>
              <a:rPr lang="en" sz="1400">
                <a:solidFill>
                  <a:schemeClr val="lt1"/>
                </a:solidFill>
              </a:rPr>
              <a:t>High-quality multimodal datasets for R&amp;D</a:t>
            </a:r>
            <a:br>
              <a:rPr lang="en" sz="1400">
                <a:solidFill>
                  <a:schemeClr val="lt1"/>
                </a:solidFill>
              </a:rPr>
            </a:br>
            <a:endParaRPr sz="1400">
              <a:solidFill>
                <a:schemeClr val="lt1"/>
              </a:solidFill>
            </a:endParaRPr>
          </a:p>
          <a:p>
            <a:pPr indent="-317500" lvl="0" marL="457200" marR="0" rtl="0" algn="l">
              <a:lnSpc>
                <a:spcPct val="115000"/>
              </a:lnSpc>
              <a:spcBef>
                <a:spcPts val="0"/>
              </a:spcBef>
              <a:spcAft>
                <a:spcPts val="0"/>
              </a:spcAft>
              <a:buClr>
                <a:schemeClr val="lt1"/>
              </a:buClr>
              <a:buSzPts val="1400"/>
              <a:buChar char="●"/>
            </a:pPr>
            <a:r>
              <a:rPr lang="en" sz="1400">
                <a:solidFill>
                  <a:schemeClr val="lt1"/>
                </a:solidFill>
              </a:rPr>
              <a:t>Speech technologies such as ASR and speaker identification for education contexts</a:t>
            </a:r>
            <a:endParaRPr sz="1400">
              <a:solidFill>
                <a:schemeClr val="lt1"/>
              </a:solidFill>
            </a:endParaRPr>
          </a:p>
        </p:txBody>
      </p:sp>
      <p:sp>
        <p:nvSpPr>
          <p:cNvPr id="126" name="Google Shape;126;p23"/>
          <p:cNvSpPr txBox="1"/>
          <p:nvPr>
            <p:ph idx="1" type="body"/>
          </p:nvPr>
        </p:nvSpPr>
        <p:spPr>
          <a:xfrm>
            <a:off x="3226575" y="2332500"/>
            <a:ext cx="2680500" cy="2421600"/>
          </a:xfrm>
          <a:prstGeom prst="rect">
            <a:avLst/>
          </a:prstGeom>
          <a:solidFill>
            <a:schemeClr val="accent2"/>
          </a:solidFill>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chemeClr val="dk1"/>
                </a:solidFill>
              </a:rPr>
              <a:t>Tool </a:t>
            </a:r>
            <a:r>
              <a:rPr b="1" lang="en" sz="1400">
                <a:solidFill>
                  <a:schemeClr val="dk1"/>
                </a:solidFill>
              </a:rPr>
              <a:t>Development</a:t>
            </a:r>
            <a:r>
              <a:rPr b="1" lang="en" sz="1400">
                <a:solidFill>
                  <a:schemeClr val="dk1"/>
                </a:solidFill>
              </a:rPr>
              <a:t>, Implementation, &amp; Evaluation</a:t>
            </a:r>
            <a:endParaRPr b="1" sz="1400">
              <a:solidFill>
                <a:schemeClr val="dk1"/>
              </a:solidFill>
            </a:endParaRPr>
          </a:p>
          <a:p>
            <a:pPr indent="-317500" lvl="0" marL="457200" rtl="0" algn="l">
              <a:spcBef>
                <a:spcPts val="1200"/>
              </a:spcBef>
              <a:spcAft>
                <a:spcPts val="0"/>
              </a:spcAft>
              <a:buClr>
                <a:schemeClr val="dk1"/>
              </a:buClr>
              <a:buSzPts val="1400"/>
              <a:buChar char="●"/>
            </a:pPr>
            <a:r>
              <a:rPr lang="en" sz="1400">
                <a:solidFill>
                  <a:schemeClr val="dk1"/>
                </a:solidFill>
              </a:rPr>
              <a:t>Automated feedback and coaching for professional learning</a:t>
            </a:r>
            <a:br>
              <a:rPr lang="en" sz="1400">
                <a:solidFill>
                  <a:schemeClr val="dk1"/>
                </a:solidFill>
              </a:rPr>
            </a:b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Usability and impact of AI-powered tools</a:t>
            </a:r>
            <a:endParaRPr sz="1400">
              <a:solidFill>
                <a:schemeClr val="dk1"/>
              </a:solidFill>
            </a:endParaRPr>
          </a:p>
        </p:txBody>
      </p:sp>
      <p:grpSp>
        <p:nvGrpSpPr>
          <p:cNvPr id="127" name="Google Shape;127;p23"/>
          <p:cNvGrpSpPr/>
          <p:nvPr/>
        </p:nvGrpSpPr>
        <p:grpSpPr>
          <a:xfrm>
            <a:off x="5926313" y="2332488"/>
            <a:ext cx="264000" cy="285000"/>
            <a:chOff x="6655500" y="1185000"/>
            <a:chExt cx="264000" cy="285000"/>
          </a:xfrm>
        </p:grpSpPr>
        <p:cxnSp>
          <p:nvCxnSpPr>
            <p:cNvPr id="128" name="Google Shape;128;p23"/>
            <p:cNvCxnSpPr/>
            <p:nvPr/>
          </p:nvCxnSpPr>
          <p:spPr>
            <a:xfrm>
              <a:off x="6787500" y="1185000"/>
              <a:ext cx="0" cy="285000"/>
            </a:xfrm>
            <a:prstGeom prst="straightConnector1">
              <a:avLst/>
            </a:prstGeom>
            <a:noFill/>
            <a:ln cap="flat" cmpd="sng" w="9525">
              <a:solidFill>
                <a:schemeClr val="dk1"/>
              </a:solidFill>
              <a:prstDash val="solid"/>
              <a:round/>
              <a:headEnd len="med" w="med" type="none"/>
              <a:tailEnd len="med" w="med" type="none"/>
            </a:ln>
          </p:spPr>
        </p:cxnSp>
        <p:cxnSp>
          <p:nvCxnSpPr>
            <p:cNvPr id="129" name="Google Shape;129;p23"/>
            <p:cNvCxnSpPr/>
            <p:nvPr/>
          </p:nvCxnSpPr>
          <p:spPr>
            <a:xfrm rot="10800000">
              <a:off x="6655500" y="1330175"/>
              <a:ext cx="264000" cy="0"/>
            </a:xfrm>
            <a:prstGeom prst="straightConnector1">
              <a:avLst/>
            </a:prstGeom>
            <a:noFill/>
            <a:ln cap="flat" cmpd="sng" w="9525">
              <a:solidFill>
                <a:schemeClr val="dk1"/>
              </a:solidFill>
              <a:prstDash val="solid"/>
              <a:round/>
              <a:headEnd len="med" w="med" type="none"/>
              <a:tailEnd len="med" w="med" type="none"/>
            </a:ln>
          </p:spPr>
        </p:cxnSp>
      </p:grpSp>
      <p:grpSp>
        <p:nvGrpSpPr>
          <p:cNvPr id="130" name="Google Shape;130;p23"/>
          <p:cNvGrpSpPr/>
          <p:nvPr/>
        </p:nvGrpSpPr>
        <p:grpSpPr>
          <a:xfrm>
            <a:off x="92175" y="2371200"/>
            <a:ext cx="264000" cy="285000"/>
            <a:chOff x="6655500" y="1185000"/>
            <a:chExt cx="264000" cy="285000"/>
          </a:xfrm>
        </p:grpSpPr>
        <p:cxnSp>
          <p:nvCxnSpPr>
            <p:cNvPr id="131" name="Google Shape;131;p23"/>
            <p:cNvCxnSpPr/>
            <p:nvPr/>
          </p:nvCxnSpPr>
          <p:spPr>
            <a:xfrm>
              <a:off x="6787500" y="1185000"/>
              <a:ext cx="0" cy="285000"/>
            </a:xfrm>
            <a:prstGeom prst="straightConnector1">
              <a:avLst/>
            </a:prstGeom>
            <a:noFill/>
            <a:ln cap="flat" cmpd="sng" w="9525">
              <a:solidFill>
                <a:schemeClr val="accent1"/>
              </a:solidFill>
              <a:prstDash val="solid"/>
              <a:round/>
              <a:headEnd len="med" w="med" type="none"/>
              <a:tailEnd len="med" w="med" type="none"/>
            </a:ln>
          </p:spPr>
        </p:cxnSp>
        <p:cxnSp>
          <p:nvCxnSpPr>
            <p:cNvPr id="132" name="Google Shape;132;p23"/>
            <p:cNvCxnSpPr/>
            <p:nvPr/>
          </p:nvCxnSpPr>
          <p:spPr>
            <a:xfrm rot="10800000">
              <a:off x="6655500" y="1330175"/>
              <a:ext cx="264000" cy="0"/>
            </a:xfrm>
            <a:prstGeom prst="straightConnector1">
              <a:avLst/>
            </a:prstGeom>
            <a:noFill/>
            <a:ln cap="flat" cmpd="sng" w="9525">
              <a:solidFill>
                <a:schemeClr val="accent1"/>
              </a:solidFill>
              <a:prstDash val="solid"/>
              <a:round/>
              <a:headEnd len="med" w="med" type="none"/>
              <a:tailEnd len="med" w="med" type="none"/>
            </a:ln>
          </p:spPr>
        </p:cxnSp>
      </p:grpSp>
      <p:grpSp>
        <p:nvGrpSpPr>
          <p:cNvPr id="133" name="Google Shape;133;p23"/>
          <p:cNvGrpSpPr/>
          <p:nvPr/>
        </p:nvGrpSpPr>
        <p:grpSpPr>
          <a:xfrm>
            <a:off x="2962575" y="2332500"/>
            <a:ext cx="264000" cy="285000"/>
            <a:chOff x="6655500" y="1185000"/>
            <a:chExt cx="264000" cy="285000"/>
          </a:xfrm>
        </p:grpSpPr>
        <p:cxnSp>
          <p:nvCxnSpPr>
            <p:cNvPr id="134" name="Google Shape;134;p23"/>
            <p:cNvCxnSpPr/>
            <p:nvPr/>
          </p:nvCxnSpPr>
          <p:spPr>
            <a:xfrm>
              <a:off x="6787500" y="1185000"/>
              <a:ext cx="0" cy="285000"/>
            </a:xfrm>
            <a:prstGeom prst="straightConnector1">
              <a:avLst/>
            </a:prstGeom>
            <a:noFill/>
            <a:ln cap="flat" cmpd="sng" w="9525">
              <a:solidFill>
                <a:schemeClr val="accent2"/>
              </a:solidFill>
              <a:prstDash val="solid"/>
              <a:round/>
              <a:headEnd len="med" w="med" type="none"/>
              <a:tailEnd len="med" w="med" type="none"/>
            </a:ln>
          </p:spPr>
        </p:cxnSp>
        <p:cxnSp>
          <p:nvCxnSpPr>
            <p:cNvPr id="135" name="Google Shape;135;p23"/>
            <p:cNvCxnSpPr/>
            <p:nvPr/>
          </p:nvCxnSpPr>
          <p:spPr>
            <a:xfrm rot="10800000">
              <a:off x="6655500" y="1330175"/>
              <a:ext cx="264000" cy="0"/>
            </a:xfrm>
            <a:prstGeom prst="straightConnector1">
              <a:avLst/>
            </a:prstGeom>
            <a:noFill/>
            <a:ln cap="flat" cmpd="sng" w="9525">
              <a:solidFill>
                <a:schemeClr val="accent2"/>
              </a:solidFill>
              <a:prstDash val="solid"/>
              <a:round/>
              <a:headEnd len="med" w="med" type="none"/>
              <a:tailEnd len="med" w="med" type="none"/>
            </a:ln>
          </p:spPr>
        </p:cxnSp>
      </p:grpSp>
      <p:sp>
        <p:nvSpPr>
          <p:cNvPr id="136" name="Google Shape;136;p23"/>
          <p:cNvSpPr/>
          <p:nvPr/>
        </p:nvSpPr>
        <p:spPr>
          <a:xfrm rot="-5400000">
            <a:off x="4804775" y="-2499400"/>
            <a:ext cx="10500" cy="64824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7" name="Google Shape;137;p23" title="EDSI_Mark_Primary_RY.png"/>
          <p:cNvPicPr preferRelativeResize="0"/>
          <p:nvPr/>
        </p:nvPicPr>
        <p:blipFill>
          <a:blip r:embed="rId3">
            <a:alphaModFix/>
          </a:blip>
          <a:stretch>
            <a:fillRect/>
          </a:stretch>
        </p:blipFill>
        <p:spPr>
          <a:xfrm>
            <a:off x="8132850" y="472812"/>
            <a:ext cx="793276" cy="544925"/>
          </a:xfrm>
          <a:prstGeom prst="rect">
            <a:avLst/>
          </a:prstGeom>
          <a:noFill/>
          <a:ln>
            <a:noFill/>
          </a:ln>
        </p:spPr>
      </p:pic>
      <p:sp>
        <p:nvSpPr>
          <p:cNvPr id="138" name="Google Shape;138;p23"/>
          <p:cNvSpPr txBox="1"/>
          <p:nvPr/>
        </p:nvSpPr>
        <p:spPr>
          <a:xfrm>
            <a:off x="2892500" y="4686850"/>
            <a:ext cx="3406200" cy="45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accent1"/>
                </a:solidFill>
              </a:rPr>
              <a:t>edsi</a:t>
            </a:r>
            <a:r>
              <a:rPr lang="en" sz="1800">
                <a:solidFill>
                  <a:schemeClr val="accent3"/>
                </a:solidFill>
              </a:rPr>
              <a:t>.</a:t>
            </a:r>
            <a:r>
              <a:rPr lang="en" sz="1800">
                <a:solidFill>
                  <a:schemeClr val="accent2"/>
                </a:solidFill>
              </a:rPr>
              <a:t>umd</a:t>
            </a:r>
            <a:r>
              <a:rPr lang="en" sz="1800">
                <a:solidFill>
                  <a:schemeClr val="accent3"/>
                </a:solidFill>
              </a:rPr>
              <a:t>.</a:t>
            </a:r>
            <a:r>
              <a:rPr lang="en" sz="1800">
                <a:solidFill>
                  <a:schemeClr val="dk2"/>
                </a:solidFill>
              </a:rPr>
              <a:t>edu</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Survey</a:t>
            </a:r>
            <a:endParaRPr/>
          </a:p>
        </p:txBody>
      </p:sp>
      <p:sp>
        <p:nvSpPr>
          <p:cNvPr id="333" name="Google Shape;333;p41"/>
          <p:cNvSpPr txBox="1"/>
          <p:nvPr>
            <p:ph idx="1" type="body"/>
          </p:nvPr>
        </p:nvSpPr>
        <p:spPr>
          <a:xfrm>
            <a:off x="275200" y="901275"/>
            <a:ext cx="5008800" cy="155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The teacher survey included 16 questions about that day’s math lesson (response rate = 100%).</a:t>
            </a:r>
            <a:endParaRPr sz="1400"/>
          </a:p>
          <a:p>
            <a:pPr indent="-317500" lvl="0" marL="457200" rtl="0" algn="l">
              <a:spcBef>
                <a:spcPts val="0"/>
              </a:spcBef>
              <a:spcAft>
                <a:spcPts val="0"/>
              </a:spcAft>
              <a:buSzPts val="1400"/>
              <a:buChar char="●"/>
            </a:pPr>
            <a:r>
              <a:rPr lang="en" sz="1400"/>
              <a:t>10 survey questions measured General Satisfaction(Factor 1).</a:t>
            </a:r>
            <a:endParaRPr sz="1400"/>
          </a:p>
          <a:p>
            <a:pPr indent="-317500" lvl="0" marL="457200" rtl="0" algn="l">
              <a:spcBef>
                <a:spcPts val="0"/>
              </a:spcBef>
              <a:spcAft>
                <a:spcPts val="0"/>
              </a:spcAft>
              <a:buSzPts val="1400"/>
              <a:buChar char="●"/>
            </a:pPr>
            <a:r>
              <a:rPr lang="en" sz="1400"/>
              <a:t>3 questions measured Equity (Factor 2).</a:t>
            </a:r>
            <a:endParaRPr sz="1400"/>
          </a:p>
          <a:p>
            <a:pPr indent="-317500" lvl="0" marL="457200" rtl="0" algn="l">
              <a:spcBef>
                <a:spcPts val="0"/>
              </a:spcBef>
              <a:spcAft>
                <a:spcPts val="0"/>
              </a:spcAft>
              <a:buSzPts val="1400"/>
              <a:buChar char="●"/>
            </a:pPr>
            <a:r>
              <a:rPr lang="en" sz="1400"/>
              <a:t>2 questions measured Student Behavior (Factor 3).</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1200"/>
              </a:spcBef>
              <a:spcAft>
                <a:spcPts val="1200"/>
              </a:spcAft>
              <a:buNone/>
            </a:pPr>
            <a:r>
              <a:t/>
            </a:r>
            <a:endParaRPr sz="1400"/>
          </a:p>
        </p:txBody>
      </p:sp>
      <p:sp>
        <p:nvSpPr>
          <p:cNvPr id="334" name="Google Shape;334;p41"/>
          <p:cNvSpPr txBox="1"/>
          <p:nvPr/>
        </p:nvSpPr>
        <p:spPr>
          <a:xfrm>
            <a:off x="406975" y="2477525"/>
            <a:ext cx="5163600" cy="2571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300">
                <a:solidFill>
                  <a:schemeClr val="dk1"/>
                </a:solidFill>
                <a:latin typeface="Times New Roman"/>
                <a:ea typeface="Times New Roman"/>
                <a:cs typeface="Times New Roman"/>
                <a:sym typeface="Times New Roman"/>
              </a:rPr>
              <a:t>Factor 1: G</a:t>
            </a:r>
            <a:r>
              <a:rPr b="1" i="1" lang="en" sz="1300">
                <a:solidFill>
                  <a:schemeClr val="dk1"/>
                </a:solidFill>
                <a:latin typeface="Times New Roman"/>
                <a:ea typeface="Times New Roman"/>
                <a:cs typeface="Times New Roman"/>
                <a:sym typeface="Times New Roman"/>
              </a:rPr>
              <a:t>eneral </a:t>
            </a:r>
            <a:r>
              <a:rPr b="1" i="1" lang="en" sz="1300">
                <a:solidFill>
                  <a:schemeClr val="dk1"/>
                </a:solidFill>
                <a:latin typeface="Times New Roman"/>
                <a:ea typeface="Times New Roman"/>
                <a:cs typeface="Times New Roman"/>
                <a:sym typeface="Times New Roman"/>
              </a:rPr>
              <a:t>Satisfaction</a:t>
            </a:r>
            <a:endParaRPr b="1"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paid attention during the lesson.</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learned the intended material.</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demonstrated mastery of the lesson material.</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I am satisfied with the way I taught today’s lesson.</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This was one of my stronger math lessons.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I conveyed the lesson material clearly and accurately.</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communicated their mathematical ideas during this lesson.</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engaged in mathematical reasoning during this lesson.</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worked on problems that required them to think critically during</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this lesson.</a:t>
            </a:r>
            <a:endParaRPr i="1"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2"/>
              </a:solidFill>
            </a:endParaRPr>
          </a:p>
        </p:txBody>
      </p:sp>
      <p:sp>
        <p:nvSpPr>
          <p:cNvPr id="335" name="Google Shape;335;p41"/>
          <p:cNvSpPr txBox="1"/>
          <p:nvPr/>
        </p:nvSpPr>
        <p:spPr>
          <a:xfrm>
            <a:off x="5717325" y="1097375"/>
            <a:ext cx="3324000" cy="3681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300">
                <a:solidFill>
                  <a:schemeClr val="dk1"/>
                </a:solidFill>
                <a:latin typeface="Times New Roman"/>
                <a:ea typeface="Times New Roman"/>
                <a:cs typeface="Times New Roman"/>
                <a:sym typeface="Times New Roman"/>
              </a:rPr>
              <a:t>Factor 2: E</a:t>
            </a:r>
            <a:r>
              <a:rPr b="1" i="1" lang="en" sz="1300">
                <a:solidFill>
                  <a:schemeClr val="dk1"/>
                </a:solidFill>
                <a:latin typeface="Times New Roman"/>
                <a:ea typeface="Times New Roman"/>
                <a:cs typeface="Times New Roman"/>
                <a:sym typeface="Times New Roman"/>
              </a:rPr>
              <a:t>quity of Student Work</a:t>
            </a:r>
            <a:endParaRPr b="1"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All students participated in the lesson.</a:t>
            </a:r>
            <a:endParaRPr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Opportunities to participate in the lesson were distributed equitably among students.</a:t>
            </a:r>
            <a:endParaRPr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Students with disabilities and/or who are English language learners were able to access and engage with the lesson in similar ways as their peers.</a:t>
            </a:r>
            <a:endParaRPr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br>
              <a:rPr i="1" lang="en" sz="1300">
                <a:solidFill>
                  <a:schemeClr val="dk1"/>
                </a:solidFill>
                <a:latin typeface="Times New Roman"/>
                <a:ea typeface="Times New Roman"/>
                <a:cs typeface="Times New Roman"/>
                <a:sym typeface="Times New Roman"/>
              </a:rPr>
            </a:br>
            <a:r>
              <a:rPr b="1" i="1" lang="en" sz="1300">
                <a:solidFill>
                  <a:schemeClr val="dk1"/>
                </a:solidFill>
                <a:latin typeface="Times New Roman"/>
                <a:ea typeface="Times New Roman"/>
                <a:cs typeface="Times New Roman"/>
                <a:sym typeface="Times New Roman"/>
              </a:rPr>
              <a:t>Factor 3: Student Behavior</a:t>
            </a:r>
            <a:endParaRPr b="1"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Instructional time was lost because of student misbehavior.</a:t>
            </a:r>
            <a:endParaRPr i="1" sz="130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i="1" lang="en" sz="1300">
                <a:solidFill>
                  <a:schemeClr val="dk1"/>
                </a:solidFill>
                <a:latin typeface="Times New Roman"/>
                <a:ea typeface="Times New Roman"/>
                <a:cs typeface="Times New Roman"/>
                <a:sym typeface="Times New Roman"/>
              </a:rPr>
              <a:t>• </a:t>
            </a:r>
            <a:r>
              <a:rPr i="1" lang="en" sz="1300">
                <a:solidFill>
                  <a:schemeClr val="dk1"/>
                </a:solidFill>
                <a:latin typeface="Times New Roman"/>
                <a:ea typeface="Times New Roman"/>
                <a:cs typeface="Times New Roman"/>
                <a:sym typeface="Times New Roman"/>
              </a:rPr>
              <a:t>I had to reprimand students to control the class.</a:t>
            </a:r>
            <a:endParaRPr sz="1000">
              <a:solidFill>
                <a:schemeClr val="dk1"/>
              </a:solidFill>
            </a:endParaRPr>
          </a:p>
          <a:p>
            <a:pPr indent="0" lvl="0" marL="0" marR="0" rtl="0" algn="l">
              <a:lnSpc>
                <a:spcPct val="115000"/>
              </a:lnSpc>
              <a:spcBef>
                <a:spcPts val="0"/>
              </a:spcBef>
              <a:spcAft>
                <a:spcPts val="0"/>
              </a:spcAft>
              <a:buNone/>
            </a:pPr>
            <a:r>
              <a:t/>
            </a:r>
            <a:endParaRPr b="1" i="1"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i="1" sz="1200">
              <a:solidFill>
                <a:schemeClr val="dk1"/>
              </a:solidFill>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Student Survey</a:t>
            </a:r>
            <a:endParaRPr/>
          </a:p>
        </p:txBody>
      </p:sp>
      <p:sp>
        <p:nvSpPr>
          <p:cNvPr id="341" name="Google Shape;341;p42"/>
          <p:cNvSpPr txBox="1"/>
          <p:nvPr>
            <p:ph idx="1" type="body"/>
          </p:nvPr>
        </p:nvSpPr>
        <p:spPr>
          <a:xfrm>
            <a:off x="311700" y="1060050"/>
            <a:ext cx="4900800" cy="15981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None/>
            </a:pPr>
            <a:r>
              <a:rPr lang="en" sz="1400"/>
              <a:t>The survey included 13 questions about that day’s math lesson. (response rate = 80% among consenting)</a:t>
            </a:r>
            <a:endParaRPr sz="1400"/>
          </a:p>
          <a:p>
            <a:pPr indent="-317500" lvl="0" marL="457200" rtl="0" algn="l">
              <a:lnSpc>
                <a:spcPct val="115000"/>
              </a:lnSpc>
              <a:spcBef>
                <a:spcPts val="0"/>
              </a:spcBef>
              <a:spcAft>
                <a:spcPts val="0"/>
              </a:spcAft>
              <a:buClr>
                <a:schemeClr val="dk1"/>
              </a:buClr>
              <a:buSzPts val="1400"/>
              <a:buChar char="●"/>
            </a:pPr>
            <a:r>
              <a:rPr lang="en" sz="1400"/>
              <a:t>5 survey questions measured Engagement &amp; Belonging (Factor 1).</a:t>
            </a:r>
            <a:endParaRPr sz="1400"/>
          </a:p>
          <a:p>
            <a:pPr indent="-317500" lvl="0" marL="457200" rtl="0" algn="l">
              <a:lnSpc>
                <a:spcPct val="115000"/>
              </a:lnSpc>
              <a:spcBef>
                <a:spcPts val="0"/>
              </a:spcBef>
              <a:spcAft>
                <a:spcPts val="0"/>
              </a:spcAft>
              <a:buClr>
                <a:schemeClr val="dk1"/>
              </a:buClr>
              <a:buSzPts val="1400"/>
              <a:buChar char="●"/>
            </a:pPr>
            <a:r>
              <a:rPr lang="en" sz="1400"/>
              <a:t>8 questions measured Rigor &amp; Equity (Factor 2).</a:t>
            </a:r>
            <a:endParaRPr sz="1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
        <p:nvSpPr>
          <p:cNvPr id="342" name="Google Shape;342;p42"/>
          <p:cNvSpPr txBox="1"/>
          <p:nvPr/>
        </p:nvSpPr>
        <p:spPr>
          <a:xfrm>
            <a:off x="670750" y="2700475"/>
            <a:ext cx="3995400" cy="1890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300">
                <a:solidFill>
                  <a:schemeClr val="dk1"/>
                </a:solidFill>
                <a:latin typeface="Times New Roman"/>
                <a:ea typeface="Times New Roman"/>
                <a:cs typeface="Times New Roman"/>
                <a:sym typeface="Times New Roman"/>
              </a:rPr>
              <a:t>Factor 1: Engagement and Belonging</a:t>
            </a:r>
            <a:endParaRPr b="1"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explained my answers - why I think what I think.</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spoke up to share my math ideas and solutions.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felt comfortable sharing my math ideas and solutions.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felt like I contributed important math ideas and solutions to the class.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felt confident that I could do good math.</a:t>
            </a:r>
            <a:endParaRPr i="1"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2"/>
              </a:solidFill>
            </a:endParaRPr>
          </a:p>
        </p:txBody>
      </p:sp>
      <p:sp>
        <p:nvSpPr>
          <p:cNvPr id="343" name="Google Shape;343;p42"/>
          <p:cNvSpPr txBox="1"/>
          <p:nvPr/>
        </p:nvSpPr>
        <p:spPr>
          <a:xfrm>
            <a:off x="5243975" y="540625"/>
            <a:ext cx="3695100" cy="41571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en" sz="1300">
                <a:solidFill>
                  <a:schemeClr val="dk1"/>
                </a:solidFill>
                <a:latin typeface="Times New Roman"/>
                <a:ea typeface="Times New Roman"/>
                <a:cs typeface="Times New Roman"/>
                <a:sym typeface="Times New Roman"/>
              </a:rPr>
              <a:t>Factor 2: Rigor and Equity</a:t>
            </a:r>
            <a:endParaRPr b="1"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thought hard about math problems.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My teacher encouraged our class to use math vocabulary.</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felt like my teacher(s) and/or other students would help me master the lesson’s material.</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Many different students shared their ideas or solutions.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The teacher talked about what students did right when solving problems.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When someone couldn’t solve a problem the first time they tried, the teacher asked them to try</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again rather than giving them the correct answer.</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Even students who weren’t sure of their answers had a chance to share their ideas.</a:t>
            </a:r>
            <a:endParaRPr i="1"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i="1" lang="en" sz="1300">
                <a:solidFill>
                  <a:schemeClr val="dk1"/>
                </a:solidFill>
                <a:latin typeface="Times New Roman"/>
                <a:ea typeface="Times New Roman"/>
                <a:cs typeface="Times New Roman"/>
                <a:sym typeface="Times New Roman"/>
              </a:rPr>
              <a:t>• I felt like working hard counted more than getting the right answer.</a:t>
            </a:r>
            <a:endParaRPr i="1" sz="13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3"/>
          <p:cNvSpPr txBox="1"/>
          <p:nvPr>
            <p:ph type="title"/>
          </p:nvPr>
        </p:nvSpPr>
        <p:spPr>
          <a:xfrm>
            <a:off x="493350" y="1835100"/>
            <a:ext cx="8157300" cy="2033400"/>
          </a:xfrm>
          <a:prstGeom prst="rect">
            <a:avLst/>
          </a:prstGeom>
        </p:spPr>
        <p:txBody>
          <a:bodyPr anchorCtr="0" anchor="ctr" bIns="91425" lIns="91425" spcFirstLastPara="1" rIns="91425" wrap="square" tIns="91425">
            <a:noAutofit/>
          </a:bodyPr>
          <a:lstStyle/>
          <a:p>
            <a:pPr indent="0" lvl="0" marL="457200" rtl="0" algn="ctr">
              <a:spcBef>
                <a:spcPts val="1200"/>
              </a:spcBef>
              <a:spcAft>
                <a:spcPts val="0"/>
              </a:spcAft>
              <a:buNone/>
            </a:pPr>
            <a:r>
              <a:rPr lang="en"/>
              <a:t>Speaker Identification</a:t>
            </a:r>
            <a:r>
              <a:rPr lang="en" sz="1700">
                <a:solidFill>
                  <a:schemeClr val="dk1"/>
                </a:solidFill>
              </a:rPr>
              <a:t> </a:t>
            </a:r>
            <a:r>
              <a:rPr lang="en"/>
              <a:t>&amp; Anonymization </a:t>
            </a:r>
            <a:endParaRPr/>
          </a:p>
        </p:txBody>
      </p:sp>
      <p:grpSp>
        <p:nvGrpSpPr>
          <p:cNvPr id="349" name="Google Shape;349;p43"/>
          <p:cNvGrpSpPr/>
          <p:nvPr/>
        </p:nvGrpSpPr>
        <p:grpSpPr>
          <a:xfrm>
            <a:off x="4362000" y="1415100"/>
            <a:ext cx="420000" cy="420000"/>
            <a:chOff x="5010550" y="3239275"/>
            <a:chExt cx="420000" cy="420000"/>
          </a:xfrm>
        </p:grpSpPr>
        <p:grpSp>
          <p:nvGrpSpPr>
            <p:cNvPr id="350" name="Google Shape;350;p43"/>
            <p:cNvGrpSpPr/>
            <p:nvPr/>
          </p:nvGrpSpPr>
          <p:grpSpPr>
            <a:xfrm>
              <a:off x="5088550" y="3306775"/>
              <a:ext cx="264000" cy="285000"/>
              <a:chOff x="6655500" y="1185000"/>
              <a:chExt cx="264000" cy="285000"/>
            </a:xfrm>
          </p:grpSpPr>
          <p:cxnSp>
            <p:nvCxnSpPr>
              <p:cNvPr id="351" name="Google Shape;351;p43"/>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352" name="Google Shape;352;p43"/>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sp>
          <p:nvSpPr>
            <p:cNvPr id="353" name="Google Shape;353;p43"/>
            <p:cNvSpPr/>
            <p:nvPr/>
          </p:nvSpPr>
          <p:spPr>
            <a:xfrm>
              <a:off x="5010550" y="3239275"/>
              <a:ext cx="420000" cy="4200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4"/>
          <p:cNvSpPr txBox="1"/>
          <p:nvPr>
            <p:ph type="title"/>
          </p:nvPr>
        </p:nvSpPr>
        <p:spPr>
          <a:xfrm>
            <a:off x="217500" y="438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Speaker Identification?</a:t>
            </a:r>
            <a:endParaRPr/>
          </a:p>
        </p:txBody>
      </p:sp>
      <p:sp>
        <p:nvSpPr>
          <p:cNvPr id="359" name="Google Shape;359;p44"/>
          <p:cNvSpPr/>
          <p:nvPr/>
        </p:nvSpPr>
        <p:spPr>
          <a:xfrm>
            <a:off x="377887" y="1230917"/>
            <a:ext cx="1828800" cy="1828800"/>
          </a:xfrm>
          <a:prstGeom prst="ellipse">
            <a:avLst/>
          </a:prstGeom>
          <a:solidFill>
            <a:srgbClr val="D83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4"/>
          <p:cNvSpPr txBox="1"/>
          <p:nvPr/>
        </p:nvSpPr>
        <p:spPr>
          <a:xfrm>
            <a:off x="553686" y="2176517"/>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Removing Non-Consenting Students &amp; Annonyimization</a:t>
            </a:r>
            <a:endParaRPr b="1" sz="1000">
              <a:solidFill>
                <a:srgbClr val="FFFFFF"/>
              </a:solidFill>
              <a:latin typeface="Roboto"/>
              <a:ea typeface="Roboto"/>
              <a:cs typeface="Roboto"/>
              <a:sym typeface="Roboto"/>
            </a:endParaRPr>
          </a:p>
        </p:txBody>
      </p:sp>
      <p:grpSp>
        <p:nvGrpSpPr>
          <p:cNvPr id="361" name="Google Shape;361;p44"/>
          <p:cNvGrpSpPr/>
          <p:nvPr/>
        </p:nvGrpSpPr>
        <p:grpSpPr>
          <a:xfrm>
            <a:off x="3488275" y="1230923"/>
            <a:ext cx="1828800" cy="1828800"/>
            <a:chOff x="3756650" y="2563975"/>
            <a:chExt cx="1828800" cy="1828800"/>
          </a:xfrm>
        </p:grpSpPr>
        <p:sp>
          <p:nvSpPr>
            <p:cNvPr id="362" name="Google Shape;362;p44"/>
            <p:cNvSpPr/>
            <p:nvPr/>
          </p:nvSpPr>
          <p:spPr>
            <a:xfrm>
              <a:off x="3756650" y="2563975"/>
              <a:ext cx="1828800" cy="1828800"/>
            </a:xfrm>
            <a:prstGeom prst="ellipse">
              <a:avLst/>
            </a:prstGeom>
            <a:solidFill>
              <a:srgbClr val="D83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4"/>
            <p:cNvSpPr txBox="1"/>
            <p:nvPr/>
          </p:nvSpPr>
          <p:spPr>
            <a:xfrm>
              <a:off x="3932449" y="35581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Difficult to isolate individual speakers</a:t>
              </a:r>
              <a:endParaRPr b="1" sz="1000">
                <a:solidFill>
                  <a:srgbClr val="FFFFFF"/>
                </a:solidFill>
                <a:latin typeface="Roboto"/>
                <a:ea typeface="Roboto"/>
                <a:cs typeface="Roboto"/>
                <a:sym typeface="Roboto"/>
              </a:endParaRPr>
            </a:p>
          </p:txBody>
        </p:sp>
      </p:grpSp>
      <p:pic>
        <p:nvPicPr>
          <p:cNvPr descr="Speech bubble vector, Digital marketing filled icon editable stroke (Provided by Getty Images)" id="364" name="Google Shape;364;p44"/>
          <p:cNvPicPr preferRelativeResize="0"/>
          <p:nvPr/>
        </p:nvPicPr>
        <p:blipFill>
          <a:blip r:embed="rId3">
            <a:alphaModFix/>
          </a:blip>
          <a:stretch>
            <a:fillRect/>
          </a:stretch>
        </p:blipFill>
        <p:spPr>
          <a:xfrm>
            <a:off x="4061213" y="1408449"/>
            <a:ext cx="682875" cy="682875"/>
          </a:xfrm>
          <a:prstGeom prst="rect">
            <a:avLst/>
          </a:prstGeom>
          <a:noFill/>
          <a:ln>
            <a:noFill/>
          </a:ln>
        </p:spPr>
      </p:pic>
      <p:grpSp>
        <p:nvGrpSpPr>
          <p:cNvPr id="365" name="Google Shape;365;p44"/>
          <p:cNvGrpSpPr/>
          <p:nvPr/>
        </p:nvGrpSpPr>
        <p:grpSpPr>
          <a:xfrm>
            <a:off x="6818462" y="2235773"/>
            <a:ext cx="1828800" cy="1828800"/>
            <a:chOff x="3474050" y="1986200"/>
            <a:chExt cx="1828800" cy="1828800"/>
          </a:xfrm>
        </p:grpSpPr>
        <p:sp>
          <p:nvSpPr>
            <p:cNvPr id="366" name="Google Shape;366;p44"/>
            <p:cNvSpPr/>
            <p:nvPr/>
          </p:nvSpPr>
          <p:spPr>
            <a:xfrm>
              <a:off x="3474050" y="1986200"/>
              <a:ext cx="1828800" cy="1828800"/>
            </a:xfrm>
            <a:prstGeom prst="ellipse">
              <a:avLst/>
            </a:prstGeom>
            <a:solidFill>
              <a:srgbClr val="D83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4"/>
            <p:cNvSpPr txBox="1"/>
            <p:nvPr/>
          </p:nvSpPr>
          <p:spPr>
            <a:xfrm>
              <a:off x="3660699" y="309965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S</a:t>
              </a:r>
              <a:r>
                <a:rPr b="1" lang="en" sz="1000">
                  <a:solidFill>
                    <a:srgbClr val="FFFFFF"/>
                  </a:solidFill>
                  <a:latin typeface="Roboto"/>
                  <a:ea typeface="Roboto"/>
                  <a:cs typeface="Roboto"/>
                  <a:sym typeface="Roboto"/>
                </a:rPr>
                <a:t>peaker </a:t>
              </a:r>
              <a:r>
                <a:rPr b="1" lang="en" sz="1000">
                  <a:solidFill>
                    <a:srgbClr val="FFFFFF"/>
                  </a:solidFill>
                  <a:latin typeface="Roboto"/>
                  <a:ea typeface="Roboto"/>
                  <a:cs typeface="Roboto"/>
                  <a:sym typeface="Roboto"/>
                </a:rPr>
                <a:t>identification</a:t>
              </a:r>
              <a:r>
                <a:rPr b="1" lang="en" sz="1000">
                  <a:solidFill>
                    <a:srgbClr val="FFFFFF"/>
                  </a:solidFill>
                  <a:latin typeface="Roboto"/>
                  <a:ea typeface="Roboto"/>
                  <a:cs typeface="Roboto"/>
                  <a:sym typeface="Roboto"/>
                </a:rPr>
                <a:t> challenge</a:t>
              </a:r>
              <a:endParaRPr b="1" sz="1000">
                <a:solidFill>
                  <a:srgbClr val="FFFFFF"/>
                </a:solidFill>
                <a:latin typeface="Roboto"/>
                <a:ea typeface="Roboto"/>
                <a:cs typeface="Roboto"/>
                <a:sym typeface="Roboto"/>
              </a:endParaRPr>
            </a:p>
          </p:txBody>
        </p:sp>
      </p:grpSp>
      <p:pic>
        <p:nvPicPr>
          <p:cNvPr descr="Pop art Microphone icon isolated on color background. On air radio mic microphone. Speaker sign. Vector Illustration (Provided by Getty Images)" id="368" name="Google Shape;368;p44"/>
          <p:cNvPicPr preferRelativeResize="0"/>
          <p:nvPr/>
        </p:nvPicPr>
        <p:blipFill>
          <a:blip r:embed="rId4">
            <a:alphaModFix/>
          </a:blip>
          <a:stretch>
            <a:fillRect/>
          </a:stretch>
        </p:blipFill>
        <p:spPr>
          <a:xfrm>
            <a:off x="7116938" y="2494223"/>
            <a:ext cx="1231826" cy="821024"/>
          </a:xfrm>
          <a:prstGeom prst="rect">
            <a:avLst/>
          </a:prstGeom>
          <a:noFill/>
          <a:ln>
            <a:noFill/>
          </a:ln>
        </p:spPr>
      </p:pic>
      <p:sp>
        <p:nvSpPr>
          <p:cNvPr id="369" name="Google Shape;369;p44"/>
          <p:cNvSpPr/>
          <p:nvPr/>
        </p:nvSpPr>
        <p:spPr>
          <a:xfrm>
            <a:off x="2292275" y="2003398"/>
            <a:ext cx="1110900" cy="1131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44"/>
          <p:cNvSpPr/>
          <p:nvPr/>
        </p:nvSpPr>
        <p:spPr>
          <a:xfrm rot="2700000">
            <a:off x="5385425" y="2430359"/>
            <a:ext cx="1110723" cy="113279"/>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371" name="Google Shape;371;p44"/>
          <p:cNvGrpSpPr/>
          <p:nvPr/>
        </p:nvGrpSpPr>
        <p:grpSpPr>
          <a:xfrm>
            <a:off x="3508812" y="3279209"/>
            <a:ext cx="1828800" cy="1828800"/>
            <a:chOff x="3756650" y="2563975"/>
            <a:chExt cx="1828800" cy="1828800"/>
          </a:xfrm>
        </p:grpSpPr>
        <p:sp>
          <p:nvSpPr>
            <p:cNvPr id="372" name="Google Shape;372;p44"/>
            <p:cNvSpPr/>
            <p:nvPr/>
          </p:nvSpPr>
          <p:spPr>
            <a:xfrm>
              <a:off x="3756650" y="2563975"/>
              <a:ext cx="1828800" cy="1828800"/>
            </a:xfrm>
            <a:prstGeom prst="ellipse">
              <a:avLst/>
            </a:prstGeom>
            <a:solidFill>
              <a:srgbClr val="D837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4"/>
            <p:cNvSpPr txBox="1"/>
            <p:nvPr/>
          </p:nvSpPr>
          <p:spPr>
            <a:xfrm>
              <a:off x="3932449" y="3646000"/>
              <a:ext cx="1477200" cy="5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FFFFFF"/>
                  </a:solidFill>
                  <a:latin typeface="Roboto"/>
                  <a:ea typeface="Roboto"/>
                  <a:cs typeface="Roboto"/>
                  <a:sym typeface="Roboto"/>
                </a:rPr>
                <a:t>Linking individual utterances to student identity</a:t>
              </a:r>
              <a:endParaRPr b="1" sz="1000">
                <a:solidFill>
                  <a:srgbClr val="FFFFFF"/>
                </a:solidFill>
                <a:latin typeface="Roboto"/>
                <a:ea typeface="Roboto"/>
                <a:cs typeface="Roboto"/>
                <a:sym typeface="Roboto"/>
              </a:endParaRPr>
            </a:p>
          </p:txBody>
        </p:sp>
      </p:grpSp>
      <p:pic>
        <p:nvPicPr>
          <p:cNvPr descr="virus transmission related crowd of peoples or characters vector in flat design, (Provided by Getty Images)" id="374" name="Google Shape;374;p44"/>
          <p:cNvPicPr preferRelativeResize="0"/>
          <p:nvPr/>
        </p:nvPicPr>
        <p:blipFill rotWithShape="1">
          <a:blip r:embed="rId5">
            <a:alphaModFix/>
          </a:blip>
          <a:srcRect b="24187" l="15412" r="10988" t="22337"/>
          <a:stretch/>
        </p:blipFill>
        <p:spPr>
          <a:xfrm>
            <a:off x="3932737" y="3543300"/>
            <a:ext cx="939873" cy="682875"/>
          </a:xfrm>
          <a:prstGeom prst="rect">
            <a:avLst/>
          </a:prstGeom>
          <a:noFill/>
          <a:ln>
            <a:noFill/>
          </a:ln>
        </p:spPr>
      </p:pic>
      <p:sp>
        <p:nvSpPr>
          <p:cNvPr id="375" name="Google Shape;375;p44"/>
          <p:cNvSpPr/>
          <p:nvPr/>
        </p:nvSpPr>
        <p:spPr>
          <a:xfrm rot="-1992564">
            <a:off x="5383443" y="4061819"/>
            <a:ext cx="1110826" cy="112914"/>
          </a:xfrm>
          <a:prstGeom prst="rightArrow">
            <a:avLst>
              <a:gd fmla="val 50000" name="adj1"/>
              <a:gd fmla="val 10466"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Data protection, Code, encryption, security icon (Provided by Getty Images)" id="376" name="Google Shape;376;p44"/>
          <p:cNvPicPr preferRelativeResize="0"/>
          <p:nvPr/>
        </p:nvPicPr>
        <p:blipFill rotWithShape="1">
          <a:blip r:embed="rId6">
            <a:alphaModFix/>
          </a:blip>
          <a:srcRect b="15084" l="9434" r="9725" t="15370"/>
          <a:stretch/>
        </p:blipFill>
        <p:spPr>
          <a:xfrm>
            <a:off x="895386" y="1408451"/>
            <a:ext cx="793789" cy="682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5"/>
          <p:cNvSpPr txBox="1"/>
          <p:nvPr>
            <p:ph idx="12" type="sldNum"/>
          </p:nvPr>
        </p:nvSpPr>
        <p:spPr>
          <a:xfrm>
            <a:off x="635593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382" name="Google Shape;382;p45"/>
          <p:cNvPicPr preferRelativeResize="0"/>
          <p:nvPr/>
        </p:nvPicPr>
        <p:blipFill rotWithShape="1">
          <a:blip r:embed="rId3">
            <a:alphaModFix/>
          </a:blip>
          <a:srcRect b="0" l="0" r="53382" t="0"/>
          <a:stretch/>
        </p:blipFill>
        <p:spPr>
          <a:xfrm>
            <a:off x="4367175" y="0"/>
            <a:ext cx="4827402" cy="5143499"/>
          </a:xfrm>
          <a:prstGeom prst="rect">
            <a:avLst/>
          </a:prstGeom>
          <a:noFill/>
          <a:ln>
            <a:noFill/>
          </a:ln>
        </p:spPr>
      </p:pic>
      <p:sp>
        <p:nvSpPr>
          <p:cNvPr id="383" name="Google Shape;383;p45"/>
          <p:cNvSpPr txBox="1"/>
          <p:nvPr>
            <p:ph type="title"/>
          </p:nvPr>
        </p:nvSpPr>
        <p:spPr>
          <a:xfrm>
            <a:off x="384775" y="281150"/>
            <a:ext cx="3785400" cy="534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
                <a:solidFill>
                  <a:schemeClr val="dk1"/>
                </a:solidFill>
              </a:rPr>
              <a:t>The challenge</a:t>
            </a:r>
            <a:endParaRPr>
              <a:solidFill>
                <a:schemeClr val="dk1"/>
              </a:solidFill>
            </a:endParaRPr>
          </a:p>
        </p:txBody>
      </p:sp>
      <p:sp>
        <p:nvSpPr>
          <p:cNvPr id="384" name="Google Shape;384;p45"/>
          <p:cNvSpPr txBox="1"/>
          <p:nvPr>
            <p:ph idx="1" type="body"/>
          </p:nvPr>
        </p:nvSpPr>
        <p:spPr>
          <a:xfrm>
            <a:off x="384775" y="815450"/>
            <a:ext cx="3785400" cy="14085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1000"/>
              </a:spcAft>
              <a:buNone/>
            </a:pPr>
            <a:r>
              <a:rPr lang="en">
                <a:solidFill>
                  <a:schemeClr val="dk1"/>
                </a:solidFill>
              </a:rPr>
              <a:t>Classrooms have many students, hence they are noisy and the conversation structure is complex (e.g., overlapping talk, &lt;5 word utterances) </a:t>
            </a:r>
            <a:endParaRPr>
              <a:solidFill>
                <a:schemeClr val="dk1"/>
              </a:solidFill>
            </a:endParaRPr>
          </a:p>
        </p:txBody>
      </p:sp>
      <p:sp>
        <p:nvSpPr>
          <p:cNvPr id="385" name="Google Shape;385;p45"/>
          <p:cNvSpPr txBox="1"/>
          <p:nvPr>
            <p:ph idx="1" type="body"/>
          </p:nvPr>
        </p:nvSpPr>
        <p:spPr>
          <a:xfrm>
            <a:off x="384775" y="1982200"/>
            <a:ext cx="3785400" cy="2997300"/>
          </a:xfrm>
          <a:prstGeom prst="rect">
            <a:avLst/>
          </a:prstGeom>
          <a:noFill/>
          <a:ln>
            <a:noFill/>
          </a:ln>
        </p:spPr>
        <p:txBody>
          <a:bodyPr anchorCtr="0" anchor="t" bIns="45700" lIns="91425" spcFirstLastPara="1" rIns="91425" wrap="square" tIns="45700">
            <a:normAutofit lnSpcReduction="10000"/>
          </a:bodyPr>
          <a:lstStyle/>
          <a:p>
            <a:pPr indent="0" lvl="0" marL="0" rtl="0" algn="l">
              <a:spcBef>
                <a:spcPts val="0"/>
              </a:spcBef>
              <a:spcAft>
                <a:spcPts val="0"/>
              </a:spcAft>
              <a:buNone/>
            </a:pPr>
            <a:r>
              <a:rPr b="1" lang="en" sz="1000">
                <a:solidFill>
                  <a:schemeClr val="dk1"/>
                </a:solidFill>
              </a:rPr>
              <a:t>LLM‑based speaker inference from content</a:t>
            </a:r>
            <a:endParaRPr b="1" sz="1000">
              <a:solidFill>
                <a:schemeClr val="dk1"/>
              </a:solidFill>
            </a:endParaRPr>
          </a:p>
          <a:p>
            <a:pPr indent="0" lvl="0" marL="0" rtl="0" algn="l">
              <a:spcBef>
                <a:spcPts val="700"/>
              </a:spcBef>
              <a:spcAft>
                <a:spcPts val="0"/>
              </a:spcAft>
              <a:buNone/>
            </a:pPr>
            <a:r>
              <a:rPr lang="en" sz="1000">
                <a:solidFill>
                  <a:schemeClr val="dk1"/>
                </a:solidFill>
              </a:rPr>
              <a:t>Use transcript context (e.g., teacher calls a student by name) to infer likely speaker. LLMs handle local discourse cues and conversation structure.</a:t>
            </a:r>
            <a:endParaRPr sz="1000">
              <a:solidFill>
                <a:schemeClr val="dk1"/>
              </a:solidFill>
            </a:endParaRPr>
          </a:p>
          <a:p>
            <a:pPr indent="0" lvl="0" marL="0" rtl="0" algn="l">
              <a:spcBef>
                <a:spcPts val="700"/>
              </a:spcBef>
              <a:spcAft>
                <a:spcPts val="0"/>
              </a:spcAft>
              <a:buNone/>
            </a:pPr>
            <a:r>
              <a:rPr b="1" lang="en" sz="1000">
                <a:solidFill>
                  <a:schemeClr val="dk1"/>
                </a:solidFill>
              </a:rPr>
              <a:t>Original diarization labels</a:t>
            </a:r>
            <a:endParaRPr b="1" sz="1000">
              <a:solidFill>
                <a:schemeClr val="dk1"/>
              </a:solidFill>
            </a:endParaRPr>
          </a:p>
          <a:p>
            <a:pPr indent="0" lvl="0" marL="0" rtl="0" algn="l">
              <a:spcBef>
                <a:spcPts val="700"/>
              </a:spcBef>
              <a:spcAft>
                <a:spcPts val="0"/>
              </a:spcAft>
              <a:buNone/>
            </a:pPr>
            <a:r>
              <a:rPr lang="en" sz="1000">
                <a:solidFill>
                  <a:schemeClr val="dk1"/>
                </a:solidFill>
              </a:rPr>
              <a:t>Use diarization labels to group utterances by </a:t>
            </a:r>
            <a:r>
              <a:rPr lang="en" sz="1000">
                <a:solidFill>
                  <a:schemeClr val="dk1"/>
                </a:solidFill>
              </a:rPr>
              <a:t>same unknown speaker</a:t>
            </a:r>
            <a:r>
              <a:rPr lang="en" sz="1000">
                <a:solidFill>
                  <a:schemeClr val="dk1"/>
                </a:solidFill>
              </a:rPr>
              <a:t> (e.g., S1, S2, etc.). Concatenate grouped audio and match to speakers via the voice classifier.</a:t>
            </a:r>
            <a:endParaRPr sz="1000">
              <a:solidFill>
                <a:schemeClr val="dk1"/>
              </a:solidFill>
            </a:endParaRPr>
          </a:p>
          <a:p>
            <a:pPr indent="0" lvl="0" marL="0" rtl="0" algn="l">
              <a:spcBef>
                <a:spcPts val="700"/>
              </a:spcBef>
              <a:spcAft>
                <a:spcPts val="0"/>
              </a:spcAft>
              <a:buClr>
                <a:schemeClr val="dk1"/>
              </a:buClr>
              <a:buSzPts val="1100"/>
              <a:buFont typeface="Arial"/>
              <a:buNone/>
            </a:pPr>
            <a:r>
              <a:rPr b="1" lang="en" sz="1000">
                <a:solidFill>
                  <a:schemeClr val="dk1"/>
                </a:solidFill>
              </a:rPr>
              <a:t>Voice classification</a:t>
            </a:r>
            <a:endParaRPr b="1" sz="1000">
              <a:solidFill>
                <a:schemeClr val="dk1"/>
              </a:solidFill>
            </a:endParaRPr>
          </a:p>
          <a:p>
            <a:pPr indent="0" lvl="0" marL="0" rtl="0" algn="l">
              <a:spcBef>
                <a:spcPts val="700"/>
              </a:spcBef>
              <a:spcAft>
                <a:spcPts val="0"/>
              </a:spcAft>
              <a:buClr>
                <a:schemeClr val="dk1"/>
              </a:buClr>
              <a:buSzPts val="1100"/>
              <a:buFont typeface="Arial"/>
              <a:buNone/>
            </a:pPr>
            <a:r>
              <a:rPr lang="en" sz="1000">
                <a:solidFill>
                  <a:schemeClr val="dk1"/>
                </a:solidFill>
              </a:rPr>
              <a:t>Collect ~30 seconds of isolated enrollment audio per known speaker</a:t>
            </a:r>
            <a:r>
              <a:rPr baseline="30000" lang="en" sz="1000">
                <a:solidFill>
                  <a:schemeClr val="dk1"/>
                </a:solidFill>
              </a:rPr>
              <a:t>*</a:t>
            </a:r>
            <a:endParaRPr baseline="30000" sz="1000">
              <a:solidFill>
                <a:schemeClr val="dk1"/>
              </a:solidFill>
            </a:endParaRPr>
          </a:p>
          <a:p>
            <a:pPr indent="0" lvl="0" marL="0" rtl="0" algn="l">
              <a:spcBef>
                <a:spcPts val="700"/>
              </a:spcBef>
              <a:spcAft>
                <a:spcPts val="700"/>
              </a:spcAft>
              <a:buClr>
                <a:schemeClr val="dk1"/>
              </a:buClr>
              <a:buSzPts val="1100"/>
              <a:buFont typeface="Arial"/>
              <a:buNone/>
            </a:pPr>
            <a:r>
              <a:rPr lang="en" sz="1000">
                <a:solidFill>
                  <a:schemeClr val="dk1"/>
                </a:solidFill>
              </a:rPr>
              <a:t>Embed snippets with speaker identification model (e.g., ECAPA‑TDNN) and train a KNN classifier to label each utterance by closest voice embeddings.</a:t>
            </a:r>
            <a:endParaRPr sz="1000">
              <a:solidFill>
                <a:schemeClr val="dk1"/>
              </a:solidFill>
            </a:endParaRPr>
          </a:p>
        </p:txBody>
      </p:sp>
      <p:sp>
        <p:nvSpPr>
          <p:cNvPr id="386" name="Google Shape;386;p45"/>
          <p:cNvSpPr txBox="1"/>
          <p:nvPr>
            <p:ph type="title"/>
          </p:nvPr>
        </p:nvSpPr>
        <p:spPr>
          <a:xfrm>
            <a:off x="384775" y="1537025"/>
            <a:ext cx="3785400" cy="534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
                <a:solidFill>
                  <a:schemeClr val="dk1"/>
                </a:solidFill>
              </a:rPr>
              <a:t>The approach</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6"/>
          <p:cNvSpPr txBox="1"/>
          <p:nvPr>
            <p:ph type="title"/>
          </p:nvPr>
        </p:nvSpPr>
        <p:spPr>
          <a:xfrm>
            <a:off x="261114" y="403000"/>
            <a:ext cx="4918800" cy="56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Overall Performance</a:t>
            </a:r>
            <a:endParaRPr/>
          </a:p>
        </p:txBody>
      </p:sp>
      <p:pic>
        <p:nvPicPr>
          <p:cNvPr id="392" name="Google Shape;392;p46"/>
          <p:cNvPicPr preferRelativeResize="0"/>
          <p:nvPr/>
        </p:nvPicPr>
        <p:blipFill>
          <a:blip r:embed="rId3">
            <a:alphaModFix/>
          </a:blip>
          <a:stretch>
            <a:fillRect/>
          </a:stretch>
        </p:blipFill>
        <p:spPr>
          <a:xfrm>
            <a:off x="591325" y="2082625"/>
            <a:ext cx="7961349" cy="2232750"/>
          </a:xfrm>
          <a:prstGeom prst="rect">
            <a:avLst/>
          </a:prstGeom>
          <a:noFill/>
          <a:ln>
            <a:noFill/>
          </a:ln>
        </p:spPr>
      </p:pic>
      <p:sp>
        <p:nvSpPr>
          <p:cNvPr id="393" name="Google Shape;393;p46"/>
          <p:cNvSpPr txBox="1"/>
          <p:nvPr/>
        </p:nvSpPr>
        <p:spPr>
          <a:xfrm>
            <a:off x="595850" y="4267125"/>
            <a:ext cx="7792500" cy="77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chemeClr val="dk1"/>
                </a:solidFill>
              </a:rPr>
              <a:t>Ongoing work: P</a:t>
            </a:r>
            <a:r>
              <a:rPr i="1" lang="en" sz="1600">
                <a:solidFill>
                  <a:schemeClr val="dk1"/>
                </a:solidFill>
              </a:rPr>
              <a:t>romising</a:t>
            </a:r>
            <a:r>
              <a:rPr i="1" lang="en" sz="1600">
                <a:solidFill>
                  <a:schemeClr val="dk1"/>
                </a:solidFill>
              </a:rPr>
              <a:t> improvement by fine-tuning the WavLM-MHFA model using our own dataset.</a:t>
            </a:r>
            <a:endParaRPr i="1" sz="1600">
              <a:solidFill>
                <a:schemeClr val="dk1"/>
              </a:solidFill>
            </a:endParaRPr>
          </a:p>
        </p:txBody>
      </p:sp>
      <p:sp>
        <p:nvSpPr>
          <p:cNvPr id="394" name="Google Shape;394;p46"/>
          <p:cNvSpPr txBox="1"/>
          <p:nvPr/>
        </p:nvSpPr>
        <p:spPr>
          <a:xfrm>
            <a:off x="636900" y="1119400"/>
            <a:ext cx="8096400" cy="107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solidFill>
                  <a:schemeClr val="dk1"/>
                </a:solidFill>
              </a:rPr>
              <a:t>Ground truth</a:t>
            </a:r>
            <a:endParaRPr b="1" sz="1600">
              <a:solidFill>
                <a:schemeClr val="dk1"/>
              </a:solidFill>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rPr>
              <a:t>3,999 utterances from 7 lessons have human‑verified speakers</a:t>
            </a:r>
            <a:endParaRPr sz="1600">
              <a:solidFill>
                <a:schemeClr val="dk1"/>
              </a:solidFill>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rPr>
              <a:t>Using a combination of audio, video recordings, seating charts, and class rosters</a:t>
            </a:r>
            <a:endParaRPr sz="1600">
              <a:solidFill>
                <a:schemeClr val="dk1"/>
              </a:solidFill>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rPr>
              <a:t>66.7% identified</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7"/>
          <p:cNvSpPr txBox="1"/>
          <p:nvPr>
            <p:ph type="title"/>
          </p:nvPr>
        </p:nvSpPr>
        <p:spPr>
          <a:xfrm>
            <a:off x="493350" y="1835100"/>
            <a:ext cx="8157300" cy="2033400"/>
          </a:xfrm>
          <a:prstGeom prst="rect">
            <a:avLst/>
          </a:prstGeom>
        </p:spPr>
        <p:txBody>
          <a:bodyPr anchorCtr="0" anchor="ctr" bIns="91425" lIns="91425" spcFirstLastPara="1" rIns="91425" wrap="square" tIns="91425">
            <a:noAutofit/>
          </a:bodyPr>
          <a:lstStyle/>
          <a:p>
            <a:pPr indent="0" lvl="0" marL="457200" rtl="0" algn="ctr">
              <a:spcBef>
                <a:spcPts val="1200"/>
              </a:spcBef>
              <a:spcAft>
                <a:spcPts val="0"/>
              </a:spcAft>
              <a:buNone/>
            </a:pPr>
            <a:r>
              <a:rPr lang="en"/>
              <a:t>Preliminary A</a:t>
            </a:r>
            <a:r>
              <a:rPr lang="en"/>
              <a:t>nalysis</a:t>
            </a:r>
            <a:endParaRPr/>
          </a:p>
        </p:txBody>
      </p:sp>
      <p:grpSp>
        <p:nvGrpSpPr>
          <p:cNvPr id="400" name="Google Shape;400;p47"/>
          <p:cNvGrpSpPr/>
          <p:nvPr/>
        </p:nvGrpSpPr>
        <p:grpSpPr>
          <a:xfrm>
            <a:off x="4362000" y="1415100"/>
            <a:ext cx="420000" cy="420000"/>
            <a:chOff x="5010550" y="3239275"/>
            <a:chExt cx="420000" cy="420000"/>
          </a:xfrm>
        </p:grpSpPr>
        <p:grpSp>
          <p:nvGrpSpPr>
            <p:cNvPr id="401" name="Google Shape;401;p47"/>
            <p:cNvGrpSpPr/>
            <p:nvPr/>
          </p:nvGrpSpPr>
          <p:grpSpPr>
            <a:xfrm>
              <a:off x="5088550" y="3306775"/>
              <a:ext cx="264000" cy="285000"/>
              <a:chOff x="6655500" y="1185000"/>
              <a:chExt cx="264000" cy="285000"/>
            </a:xfrm>
          </p:grpSpPr>
          <p:cxnSp>
            <p:nvCxnSpPr>
              <p:cNvPr id="402" name="Google Shape;402;p47"/>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403" name="Google Shape;403;p47"/>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sp>
          <p:nvSpPr>
            <p:cNvPr id="404" name="Google Shape;404;p47"/>
            <p:cNvSpPr/>
            <p:nvPr/>
          </p:nvSpPr>
          <p:spPr>
            <a:xfrm>
              <a:off x="5010550" y="3239275"/>
              <a:ext cx="420000" cy="4200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48"/>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Discourse as A Driver of Cognitive Development and Equity</a:t>
            </a:r>
            <a:endParaRPr/>
          </a:p>
        </p:txBody>
      </p:sp>
      <p:sp>
        <p:nvSpPr>
          <p:cNvPr id="410" name="Google Shape;410;p48"/>
          <p:cNvSpPr txBox="1"/>
          <p:nvPr>
            <p:ph idx="1" type="body"/>
          </p:nvPr>
        </p:nvSpPr>
        <p:spPr>
          <a:xfrm>
            <a:off x="311700" y="1152475"/>
            <a:ext cx="8520600" cy="38364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None/>
            </a:pPr>
            <a:r>
              <a:rPr b="1" lang="en" sz="1200">
                <a:solidFill>
                  <a:schemeClr val="dk1"/>
                </a:solidFill>
              </a:rPr>
              <a:t>Talk as a Cognitive Tool</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Language is not merely a product of learning but a tool for cognitive development </a:t>
            </a:r>
            <a:r>
              <a:rPr lang="en" sz="1000">
                <a:solidFill>
                  <a:schemeClr val="dk1"/>
                </a:solidFill>
              </a:rPr>
              <a:t>(Vygotsky, 1978; Resnick et al., 2018).</a:t>
            </a:r>
            <a:endParaRPr sz="10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Language socializes students into disciplinary argumentation and academic habits of mind </a:t>
            </a:r>
            <a:r>
              <a:rPr lang="en" sz="1000">
                <a:solidFill>
                  <a:schemeClr val="dk1"/>
                </a:solidFill>
              </a:rPr>
              <a:t>(Sfard, 2008).</a:t>
            </a:r>
            <a:endParaRPr sz="1200">
              <a:solidFill>
                <a:schemeClr val="dk1"/>
              </a:solidFill>
            </a:endParaRPr>
          </a:p>
          <a:p>
            <a:pPr indent="0" lvl="0" marL="0" rtl="0" algn="l">
              <a:lnSpc>
                <a:spcPct val="100000"/>
              </a:lnSpc>
              <a:spcBef>
                <a:spcPts val="1200"/>
              </a:spcBef>
              <a:spcAft>
                <a:spcPts val="0"/>
              </a:spcAft>
              <a:buNone/>
            </a:pPr>
            <a:r>
              <a:rPr b="1" lang="en" sz="1200">
                <a:solidFill>
                  <a:schemeClr val="dk1"/>
                </a:solidFill>
              </a:rPr>
              <a:t>Academic Language Acquisition</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Discourse builds proficiency in formal structures distinct from everyday speech.</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In math, this fluency allows students to justify solutions, interpret word problems, and engage in proof </a:t>
            </a:r>
            <a:r>
              <a:rPr lang="en" sz="1000">
                <a:solidFill>
                  <a:schemeClr val="dk1"/>
                </a:solidFill>
              </a:rPr>
              <a:t>(Schleppegrell, 2007).</a:t>
            </a:r>
            <a:endParaRPr sz="1000">
              <a:solidFill>
                <a:schemeClr val="dk1"/>
              </a:solidFill>
            </a:endParaRPr>
          </a:p>
          <a:p>
            <a:pPr indent="0" lvl="0" marL="0" rtl="0" algn="l">
              <a:lnSpc>
                <a:spcPct val="100000"/>
              </a:lnSpc>
              <a:spcBef>
                <a:spcPts val="1200"/>
              </a:spcBef>
              <a:spcAft>
                <a:spcPts val="0"/>
              </a:spcAft>
              <a:buNone/>
            </a:pPr>
            <a:r>
              <a:rPr b="1" lang="en" sz="1200">
                <a:solidFill>
                  <a:schemeClr val="dk1"/>
                </a:solidFill>
              </a:rPr>
              <a:t>Student talk and Their Achievement </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Classroom-level talk links to test scores, but </a:t>
            </a:r>
            <a:r>
              <a:rPr i="1" lang="en" sz="1200">
                <a:solidFill>
                  <a:schemeClr val="dk1"/>
                </a:solidFill>
              </a:rPr>
              <a:t>intra-class</a:t>
            </a:r>
            <a:r>
              <a:rPr lang="en" sz="1200">
                <a:solidFill>
                  <a:schemeClr val="dk1"/>
                </a:solidFill>
              </a:rPr>
              <a:t> variability is much less studied </a:t>
            </a:r>
            <a:r>
              <a:rPr lang="en" sz="1000">
                <a:solidFill>
                  <a:schemeClr val="dk1"/>
                </a:solidFill>
              </a:rPr>
              <a:t>(e.g., Applebee et al., 2003; Muhonen et al., 2018; for a meta-analysis, see Tao &amp; Chen, 2024)</a:t>
            </a:r>
            <a:r>
              <a:rPr lang="en" sz="1200">
                <a:solidFill>
                  <a:schemeClr val="dk1"/>
                </a:solidFill>
              </a:rPr>
              <a:t>.</a:t>
            </a:r>
            <a:endParaRPr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At the individual level, low classroom participation associates with poorer end-of-year grades/test scores </a:t>
            </a:r>
            <a:r>
              <a:rPr lang="en" sz="1000">
                <a:solidFill>
                  <a:schemeClr val="dk1"/>
                </a:solidFill>
              </a:rPr>
              <a:t>(Schnitzler et al., 2020; Sedova et al., 2019).</a:t>
            </a:r>
            <a:endParaRPr sz="10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Silent students miss the cognitive benefits of “talking through” complex ideas </a:t>
            </a:r>
            <a:r>
              <a:rPr lang="en" sz="1000">
                <a:solidFill>
                  <a:schemeClr val="dk1"/>
                </a:solidFill>
              </a:rPr>
              <a:t>(Schnitzler et al., 2020)</a:t>
            </a:r>
            <a:r>
              <a:rPr lang="en" sz="1200">
                <a:solidFill>
                  <a:schemeClr val="dk1"/>
                </a:solidFill>
              </a:rPr>
              <a:t>.</a:t>
            </a:r>
            <a:br>
              <a:rPr lang="en" sz="1200">
                <a:solidFill>
                  <a:schemeClr val="dk1"/>
                </a:solidFill>
              </a:rPr>
            </a:br>
            <a:endParaRPr sz="1000">
              <a:solidFill>
                <a:schemeClr val="dk1"/>
              </a:solidFill>
            </a:endParaRPr>
          </a:p>
          <a:p>
            <a:pPr indent="0" lvl="0" marL="0" rtl="0" algn="l">
              <a:lnSpc>
                <a:spcPct val="100000"/>
              </a:lnSpc>
              <a:spcBef>
                <a:spcPts val="0"/>
              </a:spcBef>
              <a:spcAft>
                <a:spcPts val="0"/>
              </a:spcAft>
              <a:buNone/>
            </a:pPr>
            <a:r>
              <a:rPr b="1" lang="en" sz="1200">
                <a:solidFill>
                  <a:schemeClr val="dk1"/>
                </a:solidFill>
              </a:rPr>
              <a:t>Equity Implications</a:t>
            </a:r>
            <a:endParaRPr b="1" sz="12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Girls, multilingual learners, and students from racially and linguistically minoritized communities engage less in classroom discourse</a:t>
            </a:r>
            <a:r>
              <a:rPr lang="en" sz="1000">
                <a:solidFill>
                  <a:schemeClr val="dk1"/>
                </a:solidFill>
              </a:rPr>
              <a:t> (Byun, 2024; Moser et al., 2022; Sedova et al., 2019) </a:t>
            </a:r>
            <a:endParaRPr sz="1000">
              <a:solidFill>
                <a:schemeClr val="dk1"/>
              </a:solidFill>
            </a:endParaRPr>
          </a:p>
          <a:p>
            <a:pPr indent="-304800" lvl="0" marL="457200" rtl="0" algn="l">
              <a:lnSpc>
                <a:spcPct val="100000"/>
              </a:lnSpc>
              <a:spcBef>
                <a:spcPts val="0"/>
              </a:spcBef>
              <a:spcAft>
                <a:spcPts val="0"/>
              </a:spcAft>
              <a:buClr>
                <a:schemeClr val="dk1"/>
              </a:buClr>
              <a:buSzPts val="1200"/>
              <a:buChar char="●"/>
            </a:pPr>
            <a:r>
              <a:rPr lang="en" sz="1200">
                <a:solidFill>
                  <a:schemeClr val="dk1"/>
                </a:solidFill>
              </a:rPr>
              <a:t>Analyzing student discourse is essential to understanding how different student groups such as Multilingual Learners access (or are denied) the tools for mathematical expression </a:t>
            </a:r>
            <a:r>
              <a:rPr lang="en" sz="1000">
                <a:solidFill>
                  <a:schemeClr val="dk1"/>
                </a:solidFill>
              </a:rPr>
              <a:t>(Moschkovich, 2004; Alexander, 2018).</a:t>
            </a:r>
            <a:endParaRPr sz="12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416" name="Google Shape;416;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a:solidFill>
                  <a:schemeClr val="dk1"/>
                </a:solidFill>
              </a:rPr>
              <a:t>How does classroom participation varies across teachers, and how do these patterns evolve over time? </a:t>
            </a:r>
            <a:br>
              <a:rPr lang="en">
                <a:solidFill>
                  <a:schemeClr val="dk1"/>
                </a:solidFill>
              </a:rPr>
            </a:br>
            <a:endParaRPr sz="1600">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classroom features associate with classroom participation rates?</a:t>
            </a:r>
            <a:br>
              <a:rPr lang="en">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does classroom participation varies by student characteristics, such as their gender, race/ethnicity, English learner status, and special education status?</a:t>
            </a:r>
            <a:br>
              <a:rPr lang="en">
                <a:solidFill>
                  <a:schemeClr val="dk1"/>
                </a:solidFill>
              </a:rPr>
            </a:b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does student in-class participation associate with their achievement?</a:t>
            </a:r>
            <a:endParaRPr>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422" name="Google Shape;422;p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a:solidFill>
                  <a:schemeClr val="dk1"/>
                </a:solidFill>
              </a:rPr>
              <a:t>How does classroom participation vary across teachers, and how do these patterns evolve over time? </a:t>
            </a:r>
            <a:endParaRPr>
              <a:solidFill>
                <a:schemeClr val="dk1"/>
              </a:solidFill>
            </a:endParaRPr>
          </a:p>
          <a:p>
            <a:pPr indent="-330200" lvl="0" marL="914400" rtl="0" algn="l">
              <a:spcBef>
                <a:spcPts val="0"/>
              </a:spcBef>
              <a:spcAft>
                <a:spcPts val="0"/>
              </a:spcAft>
              <a:buClr>
                <a:schemeClr val="dk1"/>
              </a:buClr>
              <a:buSzPts val="1600"/>
              <a:buChar char="○"/>
            </a:pPr>
            <a:r>
              <a:rPr lang="en" sz="1600">
                <a:solidFill>
                  <a:schemeClr val="dk1"/>
                </a:solidFill>
              </a:rPr>
              <a:t>Define classroom participation as percent of students who spoke at least once in a given lesson</a:t>
            </a:r>
            <a:endParaRPr sz="1600">
              <a:solidFill>
                <a:schemeClr val="dk1"/>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What classroom features associate with classroom participation rates?</a:t>
            </a:r>
            <a:br>
              <a:rPr lang="en">
                <a:solidFill>
                  <a:schemeClr val="accent4"/>
                </a:solidFill>
              </a:rPr>
            </a:br>
            <a:endParaRPr sz="1800">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classroom participation vary by student characteristics, such as their gender, race/ethnicity, and special education status?</a:t>
            </a:r>
            <a:br>
              <a:rPr lang="en">
                <a:solidFill>
                  <a:schemeClr val="accent4"/>
                </a:solidFill>
              </a:rPr>
            </a:br>
            <a:endParaRPr>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student in-class participation associate with their achievement?</a:t>
            </a:r>
            <a:endParaRPr>
              <a:solidFill>
                <a:schemeClr val="accent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44" name="Google Shape;14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2100" lvl="0" marL="457200" rtl="0" algn="l">
              <a:spcBef>
                <a:spcPts val="0"/>
              </a:spcBef>
              <a:spcAft>
                <a:spcPts val="0"/>
              </a:spcAft>
              <a:buClr>
                <a:schemeClr val="dk1"/>
              </a:buClr>
              <a:buSzPts val="1000"/>
              <a:buChar char="●"/>
            </a:pPr>
            <a:r>
              <a:rPr b="1" lang="en">
                <a:solidFill>
                  <a:schemeClr val="dk1"/>
                </a:solidFill>
              </a:rPr>
              <a:t>The EDSI dataset</a:t>
            </a:r>
            <a:endParaRPr>
              <a:solidFill>
                <a:schemeClr val="dk1"/>
              </a:solidFill>
            </a:endParaRPr>
          </a:p>
          <a:p>
            <a:pPr indent="-292100" lvl="0" marL="457200" rtl="0" algn="l">
              <a:spcBef>
                <a:spcPts val="0"/>
              </a:spcBef>
              <a:spcAft>
                <a:spcPts val="0"/>
              </a:spcAft>
              <a:buClr>
                <a:schemeClr val="dk1"/>
              </a:buClr>
              <a:buSzPts val="1000"/>
              <a:buChar char="●"/>
            </a:pPr>
            <a:r>
              <a:rPr b="1" lang="en">
                <a:solidFill>
                  <a:schemeClr val="dk1"/>
                </a:solidFill>
              </a:rPr>
              <a:t>Input from the field: u</a:t>
            </a:r>
            <a:r>
              <a:rPr b="1" lang="en">
                <a:solidFill>
                  <a:schemeClr val="dk1"/>
                </a:solidFill>
              </a:rPr>
              <a:t>ser study </a:t>
            </a:r>
            <a:endParaRPr>
              <a:solidFill>
                <a:schemeClr val="dk1"/>
              </a:solidFill>
            </a:endParaRPr>
          </a:p>
          <a:p>
            <a:pPr indent="-292100" lvl="0" marL="457200" rtl="0" algn="l">
              <a:spcBef>
                <a:spcPts val="0"/>
              </a:spcBef>
              <a:spcAft>
                <a:spcPts val="0"/>
              </a:spcAft>
              <a:buClr>
                <a:schemeClr val="dk1"/>
              </a:buClr>
              <a:buSzPts val="1000"/>
              <a:buChar char="●"/>
            </a:pPr>
            <a:r>
              <a:rPr b="1" lang="en">
                <a:solidFill>
                  <a:schemeClr val="dk1"/>
                </a:solidFill>
              </a:rPr>
              <a:t>Pilot year (2024-25) data collection</a:t>
            </a:r>
            <a:endParaRPr b="1">
              <a:solidFill>
                <a:schemeClr val="dk1"/>
              </a:solidFill>
            </a:endParaRPr>
          </a:p>
          <a:p>
            <a:pPr indent="-292100" lvl="0" marL="457200" rtl="0" algn="l">
              <a:spcBef>
                <a:spcPts val="0"/>
              </a:spcBef>
              <a:spcAft>
                <a:spcPts val="0"/>
              </a:spcAft>
              <a:buClr>
                <a:schemeClr val="dk1"/>
              </a:buClr>
              <a:buSzPts val="1000"/>
              <a:buChar char="●"/>
            </a:pPr>
            <a:r>
              <a:rPr b="1" lang="en">
                <a:solidFill>
                  <a:schemeClr val="dk1"/>
                </a:solidFill>
              </a:rPr>
              <a:t>Multimodal analysis case #1: Speaker identification &amp; anonymization</a:t>
            </a:r>
            <a:endParaRPr>
              <a:solidFill>
                <a:schemeClr val="dk1"/>
              </a:solidFill>
            </a:endParaRPr>
          </a:p>
          <a:p>
            <a:pPr indent="-292100" lvl="0" marL="457200" rtl="0" algn="l">
              <a:spcBef>
                <a:spcPts val="0"/>
              </a:spcBef>
              <a:spcAft>
                <a:spcPts val="0"/>
              </a:spcAft>
              <a:buClr>
                <a:schemeClr val="dk1"/>
              </a:buClr>
              <a:buSzPts val="1000"/>
              <a:buChar char="●"/>
            </a:pPr>
            <a:r>
              <a:rPr b="1" lang="en">
                <a:solidFill>
                  <a:schemeClr val="dk1"/>
                </a:solidFill>
              </a:rPr>
              <a:t>Multimodal analysis case #2: Descriptive findings on</a:t>
            </a:r>
            <a:r>
              <a:rPr b="1" lang="en">
                <a:solidFill>
                  <a:schemeClr val="dk1"/>
                </a:solidFill>
              </a:rPr>
              <a:t> classroom dynamics</a:t>
            </a:r>
            <a:endParaRPr>
              <a:solidFill>
                <a:schemeClr val="dk1"/>
              </a:solidFill>
            </a:endParaRPr>
          </a:p>
          <a:p>
            <a:pPr indent="-292100" lvl="0" marL="457200" rtl="0" algn="l">
              <a:spcBef>
                <a:spcPts val="0"/>
              </a:spcBef>
              <a:spcAft>
                <a:spcPts val="0"/>
              </a:spcAft>
              <a:buClr>
                <a:schemeClr val="dk1"/>
              </a:buClr>
              <a:buSzPts val="1000"/>
              <a:buChar char="●"/>
            </a:pPr>
            <a:r>
              <a:rPr b="1" lang="en">
                <a:solidFill>
                  <a:schemeClr val="dk1"/>
                </a:solidFill>
              </a:rPr>
              <a:t>A r</a:t>
            </a:r>
            <a:r>
              <a:rPr b="1" lang="en">
                <a:solidFill>
                  <a:schemeClr val="dk1"/>
                </a:solidFill>
              </a:rPr>
              <a:t>esearch agenda for using multimodal </a:t>
            </a:r>
            <a:r>
              <a:rPr b="1" lang="en">
                <a:solidFill>
                  <a:schemeClr val="dk1"/>
                </a:solidFill>
              </a:rPr>
              <a:t>classroom</a:t>
            </a:r>
            <a:r>
              <a:rPr b="1" lang="en">
                <a:solidFill>
                  <a:schemeClr val="dk1"/>
                </a:solidFill>
              </a:rPr>
              <a:t> data</a:t>
            </a:r>
            <a:endParaRPr b="1">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26" name="Shape 426"/>
        <p:cNvGrpSpPr/>
        <p:nvPr/>
      </p:nvGrpSpPr>
      <p:grpSpPr>
        <a:xfrm>
          <a:off x="0" y="0"/>
          <a:ext cx="0" cy="0"/>
          <a:chOff x="0" y="0"/>
          <a:chExt cx="0" cy="0"/>
        </a:xfrm>
      </p:grpSpPr>
      <p:sp>
        <p:nvSpPr>
          <p:cNvPr id="427" name="Google Shape;427;p51"/>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t>Classroom participation varies widely across classrooms</a:t>
            </a:r>
            <a:endParaRPr/>
          </a:p>
        </p:txBody>
      </p:sp>
      <p:sp>
        <p:nvSpPr>
          <p:cNvPr id="428" name="Google Shape;428;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29" name="Google Shape;429;p51" title="class participation variation.jpg"/>
          <p:cNvPicPr preferRelativeResize="0"/>
          <p:nvPr/>
        </p:nvPicPr>
        <p:blipFill rotWithShape="1">
          <a:blip r:embed="rId3">
            <a:alphaModFix/>
          </a:blip>
          <a:srcRect b="5284" l="0" r="0" t="8650"/>
          <a:stretch/>
        </p:blipFill>
        <p:spPr>
          <a:xfrm>
            <a:off x="576150" y="1017725"/>
            <a:ext cx="7873475" cy="4062975"/>
          </a:xfrm>
          <a:prstGeom prst="rect">
            <a:avLst/>
          </a:prstGeom>
          <a:noFill/>
          <a:ln>
            <a:noFill/>
          </a:ln>
        </p:spPr>
      </p:pic>
      <p:sp>
        <p:nvSpPr>
          <p:cNvPr id="430" name="Google Shape;430;p51"/>
          <p:cNvSpPr/>
          <p:nvPr/>
        </p:nvSpPr>
        <p:spPr>
          <a:xfrm>
            <a:off x="1425600" y="3127550"/>
            <a:ext cx="351600" cy="1042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51"/>
          <p:cNvSpPr/>
          <p:nvPr/>
        </p:nvSpPr>
        <p:spPr>
          <a:xfrm>
            <a:off x="7801700" y="1152475"/>
            <a:ext cx="351600" cy="1042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2"/>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a:t>Participation rates are quite stable over the school year</a:t>
            </a:r>
            <a:endParaRPr/>
          </a:p>
        </p:txBody>
      </p:sp>
      <p:sp>
        <p:nvSpPr>
          <p:cNvPr id="437" name="Google Shape;437;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8" name="Google Shape;438;p52" title="class participation over time.jpg"/>
          <p:cNvPicPr preferRelativeResize="0"/>
          <p:nvPr/>
        </p:nvPicPr>
        <p:blipFill rotWithShape="1">
          <a:blip r:embed="rId3">
            <a:alphaModFix/>
          </a:blip>
          <a:srcRect b="3785" l="0" r="0" t="9402"/>
          <a:stretch/>
        </p:blipFill>
        <p:spPr>
          <a:xfrm>
            <a:off x="695950" y="1108225"/>
            <a:ext cx="7752100" cy="40352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444" name="Google Shape;444;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a:solidFill>
                  <a:schemeClr val="accent4"/>
                </a:solidFill>
              </a:rPr>
              <a:t>How does classroom participation vary across teachers, and how do these patterns evolve over time? </a:t>
            </a:r>
            <a:br>
              <a:rPr lang="en">
                <a:solidFill>
                  <a:schemeClr val="dk1"/>
                </a:solidFill>
              </a:rPr>
            </a:br>
            <a:endParaRPr sz="1600">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classroom features associate with classroom participation rates?</a:t>
            </a:r>
            <a:endParaRPr>
              <a:solidFill>
                <a:schemeClr val="dk1"/>
              </a:solidFill>
            </a:endParaRPr>
          </a:p>
          <a:p>
            <a:pPr indent="-342900" lvl="1" marL="914400" rtl="0" algn="l">
              <a:lnSpc>
                <a:spcPct val="100000"/>
              </a:lnSpc>
              <a:spcBef>
                <a:spcPts val="0"/>
              </a:spcBef>
              <a:spcAft>
                <a:spcPts val="0"/>
              </a:spcAft>
              <a:buClr>
                <a:schemeClr val="dk1"/>
              </a:buClr>
              <a:buSzPts val="1800"/>
              <a:buChar char="○"/>
            </a:pPr>
            <a:r>
              <a:rPr lang="en" sz="1600">
                <a:solidFill>
                  <a:schemeClr val="dk1"/>
                </a:solidFill>
              </a:rPr>
              <a:t>Emotional state of teacher speech</a:t>
            </a:r>
            <a:endParaRPr sz="16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600">
                <a:solidFill>
                  <a:schemeClr val="dk1"/>
                </a:solidFill>
              </a:rPr>
              <a:t>Teaching practice</a:t>
            </a:r>
            <a:endParaRPr sz="1600">
              <a:solidFill>
                <a:schemeClr val="dk1"/>
              </a:solidFill>
            </a:endParaRPr>
          </a:p>
          <a:p>
            <a:pPr indent="-342900" lvl="1" marL="914400" rtl="0" algn="l">
              <a:lnSpc>
                <a:spcPct val="100000"/>
              </a:lnSpc>
              <a:spcBef>
                <a:spcPts val="0"/>
              </a:spcBef>
              <a:spcAft>
                <a:spcPts val="0"/>
              </a:spcAft>
              <a:buClr>
                <a:schemeClr val="dk1"/>
              </a:buClr>
              <a:buSzPts val="1800"/>
              <a:buChar char="○"/>
            </a:pPr>
            <a:r>
              <a:rPr lang="en" sz="1600">
                <a:solidFill>
                  <a:schemeClr val="dk1"/>
                </a:solidFill>
              </a:rPr>
              <a:t>Student perceptions</a:t>
            </a:r>
            <a:endParaRPr sz="1800">
              <a:solidFill>
                <a:schemeClr val="dk1"/>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classroom participation vary by student characteristics, such as their gender, race/ethnicity, and special education status?</a:t>
            </a:r>
            <a:endParaRPr>
              <a:solidFill>
                <a:schemeClr val="accent4"/>
              </a:solidFill>
            </a:endParaRPr>
          </a:p>
          <a:p>
            <a:pPr indent="-342900" lvl="1" marL="914400" marR="0" rtl="0" algn="l">
              <a:lnSpc>
                <a:spcPct val="100000"/>
              </a:lnSpc>
              <a:spcBef>
                <a:spcPts val="0"/>
              </a:spcBef>
              <a:spcAft>
                <a:spcPts val="0"/>
              </a:spcAft>
              <a:buClr>
                <a:schemeClr val="accent4"/>
              </a:buClr>
              <a:buSzPts val="1800"/>
              <a:buChar char="○"/>
            </a:pPr>
            <a:r>
              <a:rPr lang="en" sz="1600">
                <a:solidFill>
                  <a:schemeClr val="accent4"/>
                </a:solidFill>
              </a:rPr>
              <a:t>Volume: # of words &amp; duration</a:t>
            </a:r>
            <a:endParaRPr sz="1600">
              <a:solidFill>
                <a:schemeClr val="accent4"/>
              </a:solidFill>
            </a:endParaRPr>
          </a:p>
          <a:p>
            <a:pPr indent="-342900" lvl="1" marL="914400" marR="0" rtl="0" algn="l">
              <a:lnSpc>
                <a:spcPct val="100000"/>
              </a:lnSpc>
              <a:spcBef>
                <a:spcPts val="0"/>
              </a:spcBef>
              <a:spcAft>
                <a:spcPts val="0"/>
              </a:spcAft>
              <a:buClr>
                <a:schemeClr val="accent4"/>
              </a:buClr>
              <a:buSzPts val="1800"/>
              <a:buChar char="○"/>
            </a:pPr>
            <a:r>
              <a:rPr lang="en" sz="1600">
                <a:solidFill>
                  <a:schemeClr val="accent4"/>
                </a:solidFill>
              </a:rPr>
              <a:t>Quality: questions &amp; math reasoning</a:t>
            </a:r>
            <a:r>
              <a:rPr lang="en">
                <a:solidFill>
                  <a:schemeClr val="accent4"/>
                </a:solidFill>
              </a:rPr>
              <a:t> </a:t>
            </a:r>
            <a:endParaRPr>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student in-class participation associate with their achievement?</a:t>
            </a:r>
            <a:endParaRPr>
              <a:solidFill>
                <a:schemeClr val="accent4"/>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Classroom Features</a:t>
            </a:r>
            <a:endParaRPr/>
          </a:p>
        </p:txBody>
      </p:sp>
      <p:sp>
        <p:nvSpPr>
          <p:cNvPr id="450" name="Google Shape;450;p5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Emotional state</a:t>
            </a:r>
            <a:r>
              <a:rPr b="1" lang="en">
                <a:solidFill>
                  <a:schemeClr val="dk1"/>
                </a:solidFill>
              </a:rPr>
              <a:t> of teacher speech</a:t>
            </a:r>
            <a:endParaRPr b="1">
              <a:solidFill>
                <a:schemeClr val="dk1"/>
              </a:solidFill>
            </a:endParaRPr>
          </a:p>
          <a:p>
            <a:pPr indent="-292100" lvl="0" marL="457200" rtl="0" algn="l">
              <a:lnSpc>
                <a:spcPct val="100000"/>
              </a:lnSpc>
              <a:spcBef>
                <a:spcPts val="0"/>
              </a:spcBef>
              <a:spcAft>
                <a:spcPts val="0"/>
              </a:spcAft>
              <a:buClr>
                <a:schemeClr val="dk1"/>
              </a:buClr>
              <a:buSzPts val="1000"/>
              <a:buChar char="●"/>
            </a:pPr>
            <a:r>
              <a:rPr lang="en">
                <a:solidFill>
                  <a:schemeClr val="dk1"/>
                </a:solidFill>
              </a:rPr>
              <a:t>Valence</a:t>
            </a:r>
            <a:endParaRPr>
              <a:solidFill>
                <a:schemeClr val="dk1"/>
              </a:solidFill>
            </a:endParaRPr>
          </a:p>
          <a:p>
            <a:pPr indent="-292100" lvl="0" marL="457200" rtl="0" algn="l">
              <a:lnSpc>
                <a:spcPct val="100000"/>
              </a:lnSpc>
              <a:spcBef>
                <a:spcPts val="0"/>
              </a:spcBef>
              <a:spcAft>
                <a:spcPts val="0"/>
              </a:spcAft>
              <a:buClr>
                <a:schemeClr val="dk1"/>
              </a:buClr>
              <a:buSzPts val="1000"/>
              <a:buChar char="●"/>
            </a:pPr>
            <a:r>
              <a:rPr lang="en">
                <a:solidFill>
                  <a:schemeClr val="dk1"/>
                </a:solidFill>
              </a:rPr>
              <a:t>Arousal</a:t>
            </a:r>
            <a:endParaRPr>
              <a:solidFill>
                <a:schemeClr val="dk1"/>
              </a:solidFill>
            </a:endParaRPr>
          </a:p>
          <a:p>
            <a:pPr indent="-292100" lvl="0" marL="457200" rtl="0" algn="l">
              <a:lnSpc>
                <a:spcPct val="100000"/>
              </a:lnSpc>
              <a:spcBef>
                <a:spcPts val="0"/>
              </a:spcBef>
              <a:spcAft>
                <a:spcPts val="0"/>
              </a:spcAft>
              <a:buClr>
                <a:schemeClr val="dk1"/>
              </a:buClr>
              <a:buSzPts val="1000"/>
              <a:buChar char="●"/>
            </a:pPr>
            <a:r>
              <a:rPr lang="en">
                <a:solidFill>
                  <a:schemeClr val="dk1"/>
                </a:solidFill>
              </a:rPr>
              <a:t>Dominance</a:t>
            </a:r>
            <a:endParaRPr>
              <a:solidFill>
                <a:schemeClr val="dk1"/>
              </a:solidFill>
            </a:endParaRPr>
          </a:p>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51" name="Google Shape;451;p54" title="classroom emotional space.jpg"/>
          <p:cNvPicPr preferRelativeResize="0"/>
          <p:nvPr/>
        </p:nvPicPr>
        <p:blipFill>
          <a:blip r:embed="rId3">
            <a:alphaModFix/>
          </a:blip>
          <a:stretch>
            <a:fillRect/>
          </a:stretch>
        </p:blipFill>
        <p:spPr>
          <a:xfrm>
            <a:off x="125625" y="2237750"/>
            <a:ext cx="4626099" cy="2773849"/>
          </a:xfrm>
          <a:prstGeom prst="rect">
            <a:avLst/>
          </a:prstGeom>
          <a:noFill/>
          <a:ln>
            <a:noFill/>
          </a:ln>
        </p:spPr>
      </p:pic>
      <p:sp>
        <p:nvSpPr>
          <p:cNvPr id="452" name="Google Shape;452;p5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marR="0" rtl="0" algn="l">
              <a:lnSpc>
                <a:spcPct val="100000"/>
              </a:lnSpc>
              <a:spcBef>
                <a:spcPts val="0"/>
              </a:spcBef>
              <a:spcAft>
                <a:spcPts val="0"/>
              </a:spcAft>
              <a:buNone/>
            </a:pPr>
            <a:r>
              <a:rPr b="1" lang="en">
                <a:solidFill>
                  <a:schemeClr val="dk1"/>
                </a:solidFill>
              </a:rPr>
              <a:t>High-leverage teaching practice</a:t>
            </a:r>
            <a:endParaRPr b="1">
              <a:solidFill>
                <a:schemeClr val="dk1"/>
              </a:solidFill>
            </a:endParaRPr>
          </a:p>
          <a:p>
            <a:pPr indent="-292100" lvl="0" marL="457200" marR="0" rtl="0" algn="l">
              <a:lnSpc>
                <a:spcPct val="100000"/>
              </a:lnSpc>
              <a:spcBef>
                <a:spcPts val="0"/>
              </a:spcBef>
              <a:spcAft>
                <a:spcPts val="0"/>
              </a:spcAft>
              <a:buClr>
                <a:schemeClr val="dk1"/>
              </a:buClr>
              <a:buSzPts val="1000"/>
              <a:buChar char="●"/>
            </a:pPr>
            <a:r>
              <a:rPr lang="en">
                <a:solidFill>
                  <a:schemeClr val="dk1"/>
                </a:solidFill>
              </a:rPr>
              <a:t>Uptake (Demszky et al., 2021)</a:t>
            </a:r>
            <a:endParaRPr>
              <a:solidFill>
                <a:schemeClr val="dk1"/>
              </a:solidFill>
            </a:endParaRPr>
          </a:p>
          <a:p>
            <a:pPr indent="-292100" lvl="0" marL="457200" marR="0" rtl="0" algn="l">
              <a:lnSpc>
                <a:spcPct val="100000"/>
              </a:lnSpc>
              <a:spcBef>
                <a:spcPts val="0"/>
              </a:spcBef>
              <a:spcAft>
                <a:spcPts val="0"/>
              </a:spcAft>
              <a:buClr>
                <a:schemeClr val="dk1"/>
              </a:buClr>
              <a:buSzPts val="1000"/>
              <a:buChar char="●"/>
            </a:pPr>
            <a:r>
              <a:rPr lang="en">
                <a:solidFill>
                  <a:schemeClr val="dk1"/>
                </a:solidFill>
              </a:rPr>
              <a:t>Questioning</a:t>
            </a:r>
            <a:endParaRPr>
              <a:solidFill>
                <a:schemeClr val="dk1"/>
              </a:solidFill>
            </a:endParaRPr>
          </a:p>
          <a:p>
            <a:pPr indent="-292100" lvl="0" marL="457200" marR="0" rtl="0" algn="l">
              <a:lnSpc>
                <a:spcPct val="100000"/>
              </a:lnSpc>
              <a:spcBef>
                <a:spcPts val="0"/>
              </a:spcBef>
              <a:spcAft>
                <a:spcPts val="0"/>
              </a:spcAft>
              <a:buClr>
                <a:schemeClr val="dk1"/>
              </a:buClr>
              <a:buSzPts val="1000"/>
              <a:buChar char="●"/>
            </a:pPr>
            <a:r>
              <a:rPr lang="en">
                <a:solidFill>
                  <a:schemeClr val="dk1"/>
                </a:solidFill>
              </a:rPr>
              <a:t>Focusing questions (Alic et al., 2022)</a:t>
            </a:r>
            <a:endParaRPr>
              <a:solidFill>
                <a:schemeClr val="dk1"/>
              </a:solidFill>
            </a:endParaRPr>
          </a:p>
        </p:txBody>
      </p:sp>
      <p:pic>
        <p:nvPicPr>
          <p:cNvPr id="453" name="Google Shape;453;p54" title="average teaching practice.jpg"/>
          <p:cNvPicPr preferRelativeResize="0"/>
          <p:nvPr/>
        </p:nvPicPr>
        <p:blipFill>
          <a:blip r:embed="rId4">
            <a:alphaModFix/>
          </a:blip>
          <a:stretch>
            <a:fillRect/>
          </a:stretch>
        </p:blipFill>
        <p:spPr>
          <a:xfrm>
            <a:off x="4832400" y="2267175"/>
            <a:ext cx="4191201" cy="25130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5"/>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700"/>
              <a:t>Several teacher speech features and practices associate positively with participation rates</a:t>
            </a:r>
            <a:endParaRPr sz="1700"/>
          </a:p>
        </p:txBody>
      </p:sp>
      <p:sp>
        <p:nvSpPr>
          <p:cNvPr id="459" name="Google Shape;459;p55"/>
          <p:cNvSpPr txBox="1"/>
          <p:nvPr>
            <p:ph idx="1" type="body"/>
          </p:nvPr>
        </p:nvSpPr>
        <p:spPr>
          <a:xfrm>
            <a:off x="311700" y="1152475"/>
            <a:ext cx="3548700" cy="3416400"/>
          </a:xfrm>
          <a:prstGeom prst="rect">
            <a:avLst/>
          </a:prstGeom>
        </p:spPr>
        <p:txBody>
          <a:bodyPr anchorCtr="0" anchor="t" bIns="91425" lIns="91425" spcFirstLastPara="1" rIns="91425" wrap="square" tIns="91425">
            <a:normAutofit/>
          </a:bodyPr>
          <a:lstStyle/>
          <a:p>
            <a:pPr indent="-292100" lvl="0" marL="457200" rtl="0" algn="l">
              <a:spcBef>
                <a:spcPts val="0"/>
              </a:spcBef>
              <a:spcAft>
                <a:spcPts val="0"/>
              </a:spcAft>
              <a:buSzPts val="1000"/>
              <a:buChar char="●"/>
            </a:pPr>
            <a:r>
              <a:t/>
            </a:r>
            <a:endParaRPr/>
          </a:p>
        </p:txBody>
      </p:sp>
      <p:pic>
        <p:nvPicPr>
          <p:cNvPr id="460" name="Google Shape;460;p55" title="class participation correlates.jpg"/>
          <p:cNvPicPr preferRelativeResize="0"/>
          <p:nvPr/>
        </p:nvPicPr>
        <p:blipFill rotWithShape="1">
          <a:blip r:embed="rId3">
            <a:alphaModFix/>
          </a:blip>
          <a:srcRect b="0" l="0" r="0" t="8651"/>
          <a:stretch/>
        </p:blipFill>
        <p:spPr>
          <a:xfrm>
            <a:off x="1023750" y="1017713"/>
            <a:ext cx="7201326" cy="3944374"/>
          </a:xfrm>
          <a:prstGeom prst="rect">
            <a:avLst/>
          </a:prstGeom>
          <a:noFill/>
          <a:ln>
            <a:noFill/>
          </a:ln>
        </p:spPr>
      </p:pic>
      <p:sp>
        <p:nvSpPr>
          <p:cNvPr id="461" name="Google Shape;461;p55"/>
          <p:cNvSpPr txBox="1"/>
          <p:nvPr/>
        </p:nvSpPr>
        <p:spPr>
          <a:xfrm>
            <a:off x="0" y="4826775"/>
            <a:ext cx="8955300" cy="3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Notes: Coefficients are from simple regressions on lesson participation rates on a standardized teacher measure. SE is clustered at the teacher level.</a:t>
            </a:r>
            <a:endParaRPr sz="10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6"/>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500"/>
              <a:t>Student show more positive perceptions of their math lessons in classrooms with higher participation rates </a:t>
            </a:r>
            <a:r>
              <a:rPr lang="en" sz="1500"/>
              <a:t> </a:t>
            </a:r>
            <a:endParaRPr sz="1500"/>
          </a:p>
        </p:txBody>
      </p:sp>
      <p:pic>
        <p:nvPicPr>
          <p:cNvPr id="467" name="Google Shape;467;p56" title="survey response correlates with talk ratio.jpg"/>
          <p:cNvPicPr preferRelativeResize="0"/>
          <p:nvPr/>
        </p:nvPicPr>
        <p:blipFill rotWithShape="1">
          <a:blip r:embed="rId3">
            <a:alphaModFix/>
          </a:blip>
          <a:srcRect b="0" l="0" r="0" t="8651"/>
          <a:stretch/>
        </p:blipFill>
        <p:spPr>
          <a:xfrm>
            <a:off x="1076276" y="1152475"/>
            <a:ext cx="7286497" cy="3991025"/>
          </a:xfrm>
          <a:prstGeom prst="rect">
            <a:avLst/>
          </a:prstGeom>
          <a:noFill/>
          <a:ln>
            <a:noFill/>
          </a:ln>
        </p:spPr>
      </p:pic>
      <p:sp>
        <p:nvSpPr>
          <p:cNvPr id="468" name="Google Shape;468;p56"/>
          <p:cNvSpPr/>
          <p:nvPr/>
        </p:nvSpPr>
        <p:spPr>
          <a:xfrm>
            <a:off x="4843075" y="1152475"/>
            <a:ext cx="3989100" cy="3927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57"/>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lang="en" sz="1500"/>
              <a:t>Student show more positive perceptions of their math lessons in classrooms with higher participation rates </a:t>
            </a:r>
            <a:endParaRPr/>
          </a:p>
        </p:txBody>
      </p:sp>
      <p:sp>
        <p:nvSpPr>
          <p:cNvPr id="474" name="Google Shape;474;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75" name="Google Shape;475;p57" title="survey response correlates with talk ratio.jpg"/>
          <p:cNvPicPr preferRelativeResize="0"/>
          <p:nvPr/>
        </p:nvPicPr>
        <p:blipFill rotWithShape="1">
          <a:blip r:embed="rId3">
            <a:alphaModFix/>
          </a:blip>
          <a:srcRect b="0" l="0" r="0" t="8651"/>
          <a:stretch/>
        </p:blipFill>
        <p:spPr>
          <a:xfrm>
            <a:off x="1076276" y="1152475"/>
            <a:ext cx="7286497" cy="3991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8"/>
          <p:cNvSpPr txBox="1"/>
          <p:nvPr>
            <p:ph type="title"/>
          </p:nvPr>
        </p:nvSpPr>
        <p:spPr>
          <a:xfrm>
            <a:off x="311700" y="445025"/>
            <a:ext cx="8520600" cy="5727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t>Students who didn’t speak have lower self-reported engagement and belonging compared to their peers. </a:t>
            </a:r>
            <a:endParaRPr sz="1500"/>
          </a:p>
          <a:p>
            <a:pPr indent="0" lvl="0" marL="0" rtl="0" algn="l">
              <a:spcBef>
                <a:spcPts val="0"/>
              </a:spcBef>
              <a:spcAft>
                <a:spcPts val="0"/>
              </a:spcAft>
              <a:buNone/>
            </a:pPr>
            <a:r>
              <a:t/>
            </a:r>
            <a:endParaRPr/>
          </a:p>
        </p:txBody>
      </p:sp>
      <p:sp>
        <p:nvSpPr>
          <p:cNvPr id="481" name="Google Shape;481;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82" name="Google Shape;482;p58" title="survey response differences by speaking status.jpg"/>
          <p:cNvPicPr preferRelativeResize="0"/>
          <p:nvPr/>
        </p:nvPicPr>
        <p:blipFill rotWithShape="1">
          <a:blip r:embed="rId3">
            <a:alphaModFix/>
          </a:blip>
          <a:srcRect b="0" l="0" r="0" t="7970"/>
          <a:stretch/>
        </p:blipFill>
        <p:spPr>
          <a:xfrm>
            <a:off x="672587" y="1017725"/>
            <a:ext cx="7476588" cy="4125776"/>
          </a:xfrm>
          <a:prstGeom prst="rect">
            <a:avLst/>
          </a:prstGeom>
          <a:noFill/>
          <a:ln>
            <a:noFill/>
          </a:ln>
        </p:spPr>
      </p:pic>
      <p:sp>
        <p:nvSpPr>
          <p:cNvPr id="483" name="Google Shape;483;p58"/>
          <p:cNvSpPr/>
          <p:nvPr/>
        </p:nvSpPr>
        <p:spPr>
          <a:xfrm>
            <a:off x="4537675" y="1261200"/>
            <a:ext cx="3989100" cy="388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489" name="Google Shape;489;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AutoNum type="arabicPeriod"/>
            </a:pPr>
            <a:r>
              <a:rPr lang="en">
                <a:solidFill>
                  <a:schemeClr val="accent4"/>
                </a:solidFill>
              </a:rPr>
              <a:t>How does classroom participation vary across teachers, and how do these patterns evolve over time? </a:t>
            </a:r>
            <a:br>
              <a:rPr lang="en">
                <a:solidFill>
                  <a:schemeClr val="accent4"/>
                </a:solidFill>
              </a:rPr>
            </a:br>
            <a:endParaRPr sz="1600">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What classroom features associate with classroom participation rates?</a:t>
            </a:r>
            <a:br>
              <a:rPr lang="en">
                <a:solidFill>
                  <a:schemeClr val="accent4"/>
                </a:solidFill>
              </a:rPr>
            </a:br>
            <a:endParaRPr sz="1800">
              <a:solidFill>
                <a:schemeClr val="accent4"/>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does classroom participation vary by student characteristics, such as their gender, race/ethnicity, </a:t>
            </a:r>
            <a:r>
              <a:rPr lang="en">
                <a:solidFill>
                  <a:schemeClr val="dk1"/>
                </a:solidFill>
              </a:rPr>
              <a:t>English learner status, </a:t>
            </a:r>
            <a:r>
              <a:rPr lang="en">
                <a:solidFill>
                  <a:schemeClr val="dk1"/>
                </a:solidFill>
              </a:rPr>
              <a:t>and special education status?</a:t>
            </a:r>
            <a:endParaRPr>
              <a:solidFill>
                <a:schemeClr val="dk1"/>
              </a:solidFill>
            </a:endParaRPr>
          </a:p>
          <a:p>
            <a:pPr indent="-342900" lvl="1" marL="914400" marR="0" rtl="0" algn="l">
              <a:lnSpc>
                <a:spcPct val="100000"/>
              </a:lnSpc>
              <a:spcBef>
                <a:spcPts val="0"/>
              </a:spcBef>
              <a:spcAft>
                <a:spcPts val="0"/>
              </a:spcAft>
              <a:buClr>
                <a:schemeClr val="dk1"/>
              </a:buClr>
              <a:buSzPts val="1800"/>
              <a:buChar char="○"/>
            </a:pPr>
            <a:r>
              <a:rPr lang="en" sz="1600">
                <a:solidFill>
                  <a:schemeClr val="dk1"/>
                </a:solidFill>
              </a:rPr>
              <a:t>Volume: # of words &amp; duration</a:t>
            </a:r>
            <a:endParaRPr sz="1600">
              <a:solidFill>
                <a:schemeClr val="dk1"/>
              </a:solidFill>
            </a:endParaRPr>
          </a:p>
          <a:p>
            <a:pPr indent="-342900" lvl="1" marL="914400" marR="0" rtl="0" algn="l">
              <a:lnSpc>
                <a:spcPct val="100000"/>
              </a:lnSpc>
              <a:spcBef>
                <a:spcPts val="0"/>
              </a:spcBef>
              <a:spcAft>
                <a:spcPts val="0"/>
              </a:spcAft>
              <a:buClr>
                <a:schemeClr val="dk1"/>
              </a:buClr>
              <a:buSzPts val="1800"/>
              <a:buChar char="○"/>
            </a:pPr>
            <a:r>
              <a:rPr lang="en" sz="1600">
                <a:solidFill>
                  <a:schemeClr val="dk1"/>
                </a:solidFill>
              </a:rPr>
              <a:t>Quality: questions &amp; math reasoning</a:t>
            </a:r>
            <a:r>
              <a:rPr lang="en">
                <a:solidFill>
                  <a:schemeClr val="dk1"/>
                </a:solidFill>
              </a:rPr>
              <a:t> </a:t>
            </a:r>
            <a:endParaRPr>
              <a:solidFill>
                <a:schemeClr val="dk1"/>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student in-class participation associate with their achievement?</a:t>
            </a:r>
            <a:endParaRPr>
              <a:solidFill>
                <a:schemeClr val="accent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Volume vs. Quality of Student Talk</a:t>
            </a:r>
            <a:endParaRPr/>
          </a:p>
        </p:txBody>
      </p:sp>
      <p:sp>
        <p:nvSpPr>
          <p:cNvPr id="495" name="Google Shape;495;p60"/>
          <p:cNvSpPr txBox="1"/>
          <p:nvPr>
            <p:ph idx="1" type="body"/>
          </p:nvPr>
        </p:nvSpPr>
        <p:spPr>
          <a:xfrm>
            <a:off x="311700" y="2944475"/>
            <a:ext cx="8520600" cy="16245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Char char="●"/>
            </a:pPr>
            <a:r>
              <a:rPr lang="en">
                <a:solidFill>
                  <a:schemeClr val="dk1"/>
                </a:solidFill>
              </a:rPr>
              <a:t>About 10% of student never spoke in the six lessons we observe, which might be due to</a:t>
            </a:r>
            <a:endParaRPr>
              <a:solidFill>
                <a:schemeClr val="dk1"/>
              </a:solidFill>
            </a:endParaRPr>
          </a:p>
          <a:p>
            <a:pPr indent="-292100" lvl="1" marL="914400" rtl="0" algn="l">
              <a:spcBef>
                <a:spcPts val="0"/>
              </a:spcBef>
              <a:spcAft>
                <a:spcPts val="0"/>
              </a:spcAft>
              <a:buClr>
                <a:schemeClr val="dk1"/>
              </a:buClr>
              <a:buSzPts val="1000"/>
              <a:buChar char="○"/>
            </a:pPr>
            <a:r>
              <a:rPr lang="en" sz="1400">
                <a:solidFill>
                  <a:schemeClr val="dk1"/>
                </a:solidFill>
              </a:rPr>
              <a:t>they didn’t speak;</a:t>
            </a:r>
            <a:endParaRPr sz="1400">
              <a:solidFill>
                <a:schemeClr val="dk1"/>
              </a:solidFill>
            </a:endParaRPr>
          </a:p>
          <a:p>
            <a:pPr indent="-292100" lvl="1" marL="914400" rtl="0" algn="l">
              <a:spcBef>
                <a:spcPts val="0"/>
              </a:spcBef>
              <a:spcAft>
                <a:spcPts val="0"/>
              </a:spcAft>
              <a:buClr>
                <a:schemeClr val="dk1"/>
              </a:buClr>
              <a:buSzPts val="1000"/>
              <a:buChar char="○"/>
            </a:pPr>
            <a:r>
              <a:rPr lang="en">
                <a:solidFill>
                  <a:schemeClr val="dk1"/>
                </a:solidFill>
              </a:rPr>
              <a:t>they didn’t consent for voice recording and thus their speech is removed from our data;</a:t>
            </a:r>
            <a:endParaRPr>
              <a:solidFill>
                <a:schemeClr val="dk1"/>
              </a:solidFill>
            </a:endParaRPr>
          </a:p>
          <a:p>
            <a:pPr indent="-292100" lvl="1" marL="914400" rtl="0" algn="l">
              <a:spcBef>
                <a:spcPts val="0"/>
              </a:spcBef>
              <a:spcAft>
                <a:spcPts val="0"/>
              </a:spcAft>
              <a:buClr>
                <a:schemeClr val="dk1"/>
              </a:buClr>
              <a:buSzPts val="1000"/>
              <a:buChar char="○"/>
            </a:pPr>
            <a:r>
              <a:rPr lang="en">
                <a:solidFill>
                  <a:schemeClr val="dk1"/>
                </a:solidFill>
              </a:rPr>
              <a:t>or </a:t>
            </a:r>
            <a:r>
              <a:rPr lang="en" sz="1400">
                <a:solidFill>
                  <a:schemeClr val="dk1"/>
                </a:solidFill>
              </a:rPr>
              <a:t>our speaker identification model fails to correctly identify their identity.</a:t>
            </a:r>
            <a:endParaRPr>
              <a:solidFill>
                <a:schemeClr val="dk1"/>
              </a:solidFill>
            </a:endParaRPr>
          </a:p>
        </p:txBody>
      </p:sp>
      <p:graphicFrame>
        <p:nvGraphicFramePr>
          <p:cNvPr id="496" name="Google Shape;496;p60"/>
          <p:cNvGraphicFramePr/>
          <p:nvPr/>
        </p:nvGraphicFramePr>
        <p:xfrm>
          <a:off x="1269300" y="1044225"/>
          <a:ext cx="3000000" cy="3000000"/>
        </p:xfrm>
        <a:graphic>
          <a:graphicData uri="http://schemas.openxmlformats.org/drawingml/2006/table">
            <a:tbl>
              <a:tblPr>
                <a:noFill/>
                <a:tableStyleId>{254468E1-24B0-483F-8296-9AD77513B6D3}</a:tableStyleId>
              </a:tblPr>
              <a:tblGrid>
                <a:gridCol w="1651350"/>
                <a:gridCol w="2224650"/>
                <a:gridCol w="1335550"/>
                <a:gridCol w="1393850"/>
              </a:tblGrid>
              <a:tr h="211300">
                <a:tc>
                  <a:txBody>
                    <a:bodyPr/>
                    <a:lstStyle/>
                    <a:p>
                      <a:pPr indent="0" lvl="0" marL="0" rtl="0" algn="l">
                        <a:spcBef>
                          <a:spcPts val="0"/>
                        </a:spcBef>
                        <a:spcAft>
                          <a:spcPts val="0"/>
                        </a:spcAft>
                        <a:buNone/>
                      </a:pPr>
                      <a:r>
                        <a:t/>
                      </a:r>
                      <a:endParaRPr sz="1200"/>
                    </a:p>
                  </a:txBody>
                  <a:tcPr marT="91425" marB="91425" marR="91425" marL="91425">
                    <a:solidFill>
                      <a:srgbClr val="6D9EEB"/>
                    </a:solidFill>
                  </a:tcPr>
                </a:tc>
                <a:tc>
                  <a:txBody>
                    <a:bodyPr/>
                    <a:lstStyle/>
                    <a:p>
                      <a:pPr indent="0" lvl="0" marL="0" rtl="0" algn="l">
                        <a:spcBef>
                          <a:spcPts val="0"/>
                        </a:spcBef>
                        <a:spcAft>
                          <a:spcPts val="0"/>
                        </a:spcAft>
                        <a:buNone/>
                      </a:pPr>
                      <a:r>
                        <a:t/>
                      </a:r>
                      <a:endParaRPr sz="1200"/>
                    </a:p>
                  </a:txBody>
                  <a:tcPr marT="91425" marB="91425" marR="91425" marL="91425">
                    <a:solidFill>
                      <a:srgbClr val="6D9EEB"/>
                    </a:solidFill>
                  </a:tcPr>
                </a:tc>
                <a:tc>
                  <a:txBody>
                    <a:bodyPr/>
                    <a:lstStyle/>
                    <a:p>
                      <a:pPr indent="0" lvl="0" marL="0" rtl="0" algn="ctr">
                        <a:spcBef>
                          <a:spcPts val="0"/>
                        </a:spcBef>
                        <a:spcAft>
                          <a:spcPts val="0"/>
                        </a:spcAft>
                        <a:buNone/>
                      </a:pPr>
                      <a:r>
                        <a:rPr lang="en" sz="1200"/>
                        <a:t>Mean</a:t>
                      </a:r>
                      <a:endParaRPr sz="1200"/>
                    </a:p>
                  </a:txBody>
                  <a:tcPr marT="91425" marB="91425" marR="91425" marL="91425">
                    <a:solidFill>
                      <a:srgbClr val="6D9EEB"/>
                    </a:solidFill>
                  </a:tcPr>
                </a:tc>
                <a:tc>
                  <a:txBody>
                    <a:bodyPr/>
                    <a:lstStyle/>
                    <a:p>
                      <a:pPr indent="0" lvl="0" marL="0" rtl="0" algn="ctr">
                        <a:spcBef>
                          <a:spcPts val="0"/>
                        </a:spcBef>
                        <a:spcAft>
                          <a:spcPts val="0"/>
                        </a:spcAft>
                        <a:buNone/>
                      </a:pPr>
                      <a:r>
                        <a:rPr lang="en" sz="1200"/>
                        <a:t>SD</a:t>
                      </a:r>
                      <a:endParaRPr sz="1200"/>
                    </a:p>
                  </a:txBody>
                  <a:tcPr marT="91425" marB="91425" marR="91425" marL="91425">
                    <a:solidFill>
                      <a:srgbClr val="6D9EEB"/>
                    </a:solidFill>
                  </a:tcPr>
                </a:tc>
              </a:tr>
              <a:tr h="348275">
                <a:tc rowSpan="2">
                  <a:txBody>
                    <a:bodyPr/>
                    <a:lstStyle/>
                    <a:p>
                      <a:pPr indent="0" lvl="0" marL="0" rtl="0" algn="l">
                        <a:spcBef>
                          <a:spcPts val="0"/>
                        </a:spcBef>
                        <a:spcAft>
                          <a:spcPts val="0"/>
                        </a:spcAft>
                        <a:buNone/>
                      </a:pPr>
                      <a:r>
                        <a:rPr lang="en" sz="1200"/>
                        <a:t>Volume</a:t>
                      </a:r>
                      <a:r>
                        <a:rPr lang="en" sz="1200"/>
                        <a:t> Metrics</a:t>
                      </a:r>
                      <a:endParaRPr sz="1200"/>
                    </a:p>
                  </a:txBody>
                  <a:tcPr marT="91425" marB="91425" marR="91425" marL="91425" anchor="ctr">
                    <a:solidFill>
                      <a:schemeClr val="accent2"/>
                    </a:solidFill>
                  </a:tcPr>
                </a:tc>
                <a:tc>
                  <a:txBody>
                    <a:bodyPr/>
                    <a:lstStyle/>
                    <a:p>
                      <a:pPr indent="0" lvl="0" marL="0" rtl="0" algn="l">
                        <a:spcBef>
                          <a:spcPts val="0"/>
                        </a:spcBef>
                        <a:spcAft>
                          <a:spcPts val="0"/>
                        </a:spcAft>
                        <a:buNone/>
                      </a:pPr>
                      <a:r>
                        <a:rPr lang="en" sz="1200"/>
                        <a:t>Total words </a:t>
                      </a:r>
                      <a:endParaRPr sz="1200"/>
                    </a:p>
                  </a:txBody>
                  <a:tcPr marT="91425" marB="91425" marR="91425" marL="91425"/>
                </a:tc>
                <a:tc>
                  <a:txBody>
                    <a:bodyPr/>
                    <a:lstStyle/>
                    <a:p>
                      <a:pPr indent="0" lvl="0" marL="0" rtl="0" algn="ctr">
                        <a:spcBef>
                          <a:spcPts val="0"/>
                        </a:spcBef>
                        <a:spcAft>
                          <a:spcPts val="0"/>
                        </a:spcAft>
                        <a:buNone/>
                      </a:pPr>
                      <a:r>
                        <a:rPr lang="en" sz="1200"/>
                        <a:t>51.95</a:t>
                      </a:r>
                      <a:endParaRPr sz="1200"/>
                    </a:p>
                  </a:txBody>
                  <a:tcPr marT="91425" marB="91425" marR="91425" marL="91425"/>
                </a:tc>
                <a:tc>
                  <a:txBody>
                    <a:bodyPr/>
                    <a:lstStyle/>
                    <a:p>
                      <a:pPr indent="0" lvl="0" marL="0" rtl="0" algn="ctr">
                        <a:spcBef>
                          <a:spcPts val="0"/>
                        </a:spcBef>
                        <a:spcAft>
                          <a:spcPts val="0"/>
                        </a:spcAft>
                        <a:buNone/>
                      </a:pPr>
                      <a:r>
                        <a:rPr lang="en" sz="1200"/>
                        <a:t>71.64</a:t>
                      </a:r>
                      <a:endParaRPr sz="1200"/>
                    </a:p>
                  </a:txBody>
                  <a:tcPr marT="91425" marB="91425" marR="91425" marL="91425"/>
                </a:tc>
              </a:tr>
              <a:tr h="348275">
                <a:tc vMerge="1"/>
                <a:tc>
                  <a:txBody>
                    <a:bodyPr/>
                    <a:lstStyle/>
                    <a:p>
                      <a:pPr indent="0" lvl="0" marL="0" rtl="0" algn="l">
                        <a:spcBef>
                          <a:spcPts val="0"/>
                        </a:spcBef>
                        <a:spcAft>
                          <a:spcPts val="0"/>
                        </a:spcAft>
                        <a:buNone/>
                      </a:pPr>
                      <a:r>
                        <a:rPr lang="en" sz="1200"/>
                        <a:t>Total time (seconds)</a:t>
                      </a:r>
                      <a:endParaRPr sz="1200"/>
                    </a:p>
                  </a:txBody>
                  <a:tcPr marT="91425" marB="91425" marR="91425" marL="91425"/>
                </a:tc>
                <a:tc>
                  <a:txBody>
                    <a:bodyPr/>
                    <a:lstStyle/>
                    <a:p>
                      <a:pPr indent="0" lvl="0" marL="0" rtl="0" algn="ctr">
                        <a:spcBef>
                          <a:spcPts val="0"/>
                        </a:spcBef>
                        <a:spcAft>
                          <a:spcPts val="0"/>
                        </a:spcAft>
                        <a:buNone/>
                      </a:pPr>
                      <a:r>
                        <a:rPr lang="en" sz="1200"/>
                        <a:t>20.05</a:t>
                      </a:r>
                      <a:endParaRPr sz="1200"/>
                    </a:p>
                  </a:txBody>
                  <a:tcPr marT="91425" marB="91425" marR="91425" marL="91425"/>
                </a:tc>
                <a:tc>
                  <a:txBody>
                    <a:bodyPr/>
                    <a:lstStyle/>
                    <a:p>
                      <a:pPr indent="0" lvl="0" marL="0" rtl="0" algn="ctr">
                        <a:spcBef>
                          <a:spcPts val="0"/>
                        </a:spcBef>
                        <a:spcAft>
                          <a:spcPts val="0"/>
                        </a:spcAft>
                        <a:buNone/>
                      </a:pPr>
                      <a:r>
                        <a:rPr lang="en" sz="1200"/>
                        <a:t>26.68</a:t>
                      </a:r>
                      <a:endParaRPr sz="1200"/>
                    </a:p>
                  </a:txBody>
                  <a:tcPr marT="91425" marB="91425" marR="91425" marL="91425"/>
                </a:tc>
              </a:tr>
              <a:tr h="348275">
                <a:tc rowSpan="2">
                  <a:txBody>
                    <a:bodyPr/>
                    <a:lstStyle/>
                    <a:p>
                      <a:pPr indent="0" lvl="0" marL="0" rtl="0" algn="l">
                        <a:spcBef>
                          <a:spcPts val="0"/>
                        </a:spcBef>
                        <a:spcAft>
                          <a:spcPts val="0"/>
                        </a:spcAft>
                        <a:buNone/>
                      </a:pPr>
                      <a:r>
                        <a:rPr lang="en" sz="1200"/>
                        <a:t>Quality Metrics</a:t>
                      </a:r>
                      <a:endParaRPr sz="1200"/>
                    </a:p>
                  </a:txBody>
                  <a:tcPr marT="91425" marB="91425" marR="91425" marL="91425" anchor="ctr">
                    <a:solidFill>
                      <a:schemeClr val="accent2"/>
                    </a:solidFill>
                  </a:tcPr>
                </a:tc>
                <a:tc>
                  <a:txBody>
                    <a:bodyPr/>
                    <a:lstStyle/>
                    <a:p>
                      <a:pPr indent="0" lvl="0" marL="0" rtl="0" algn="l">
                        <a:spcBef>
                          <a:spcPts val="0"/>
                        </a:spcBef>
                        <a:spcAft>
                          <a:spcPts val="0"/>
                        </a:spcAft>
                        <a:buNone/>
                      </a:pPr>
                      <a:r>
                        <a:rPr lang="en" sz="1200"/>
                        <a:t>Mathematical reasoning</a:t>
                      </a:r>
                      <a:endParaRPr sz="1200"/>
                    </a:p>
                  </a:txBody>
                  <a:tcPr marT="91425" marB="91425" marR="91425" marL="91425"/>
                </a:tc>
                <a:tc>
                  <a:txBody>
                    <a:bodyPr/>
                    <a:lstStyle/>
                    <a:p>
                      <a:pPr indent="0" lvl="0" marL="0" rtl="0" algn="ctr">
                        <a:spcBef>
                          <a:spcPts val="0"/>
                        </a:spcBef>
                        <a:spcAft>
                          <a:spcPts val="0"/>
                        </a:spcAft>
                        <a:buNone/>
                      </a:pPr>
                      <a:r>
                        <a:rPr lang="en" sz="1200"/>
                        <a:t>.54</a:t>
                      </a:r>
                      <a:endParaRPr sz="1200"/>
                    </a:p>
                  </a:txBody>
                  <a:tcPr marT="91425" marB="91425" marR="91425" marL="91425"/>
                </a:tc>
                <a:tc>
                  <a:txBody>
                    <a:bodyPr/>
                    <a:lstStyle/>
                    <a:p>
                      <a:pPr indent="0" lvl="0" marL="0" rtl="0" algn="ctr">
                        <a:spcBef>
                          <a:spcPts val="0"/>
                        </a:spcBef>
                        <a:spcAft>
                          <a:spcPts val="0"/>
                        </a:spcAft>
                        <a:buNone/>
                      </a:pPr>
                      <a:r>
                        <a:rPr lang="en" sz="1200"/>
                        <a:t>.80</a:t>
                      </a:r>
                      <a:endParaRPr sz="1200"/>
                    </a:p>
                  </a:txBody>
                  <a:tcPr marT="91425" marB="91425" marR="91425" marL="91425"/>
                </a:tc>
              </a:tr>
              <a:tr h="348275">
                <a:tc vMerge="1"/>
                <a:tc>
                  <a:txBody>
                    <a:bodyPr/>
                    <a:lstStyle/>
                    <a:p>
                      <a:pPr indent="0" lvl="0" marL="0" rtl="0" algn="l">
                        <a:spcBef>
                          <a:spcPts val="0"/>
                        </a:spcBef>
                        <a:spcAft>
                          <a:spcPts val="0"/>
                        </a:spcAft>
                        <a:buNone/>
                      </a:pPr>
                      <a:r>
                        <a:rPr lang="en" sz="1200"/>
                        <a:t>Questions</a:t>
                      </a:r>
                      <a:endParaRPr sz="1200"/>
                    </a:p>
                  </a:txBody>
                  <a:tcPr marT="91425" marB="91425" marR="91425" marL="91425"/>
                </a:tc>
                <a:tc>
                  <a:txBody>
                    <a:bodyPr/>
                    <a:lstStyle/>
                    <a:p>
                      <a:pPr indent="0" lvl="0" marL="0" rtl="0" algn="ctr">
                        <a:spcBef>
                          <a:spcPts val="0"/>
                        </a:spcBef>
                        <a:spcAft>
                          <a:spcPts val="0"/>
                        </a:spcAft>
                        <a:buNone/>
                      </a:pPr>
                      <a:r>
                        <a:rPr lang="en" sz="1200"/>
                        <a:t>.58</a:t>
                      </a:r>
                      <a:endParaRPr sz="1200"/>
                    </a:p>
                  </a:txBody>
                  <a:tcPr marT="91425" marB="91425" marR="91425" marL="91425"/>
                </a:tc>
                <a:tc>
                  <a:txBody>
                    <a:bodyPr/>
                    <a:lstStyle/>
                    <a:p>
                      <a:pPr indent="0" lvl="0" marL="0" rtl="0" algn="ctr">
                        <a:spcBef>
                          <a:spcPts val="0"/>
                        </a:spcBef>
                        <a:spcAft>
                          <a:spcPts val="0"/>
                        </a:spcAft>
                        <a:buNone/>
                      </a:pPr>
                      <a:r>
                        <a:rPr lang="en" sz="1200"/>
                        <a:t>.97</a:t>
                      </a:r>
                      <a:endParaRPr sz="1200"/>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35000" y="386700"/>
            <a:ext cx="7693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What Multimodal Classroom Datasets Already Exist?</a:t>
            </a:r>
            <a:endParaRPr sz="2200"/>
          </a:p>
        </p:txBody>
      </p:sp>
      <p:sp>
        <p:nvSpPr>
          <p:cNvPr id="150" name="Google Shape;150;p25"/>
          <p:cNvSpPr txBox="1"/>
          <p:nvPr>
            <p:ph idx="1" type="body"/>
          </p:nvPr>
        </p:nvSpPr>
        <p:spPr>
          <a:xfrm>
            <a:off x="289775" y="3153600"/>
            <a:ext cx="2403600" cy="18882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rPr>
              <a:t>Measures of Effective Teaching Project (MET)</a:t>
            </a:r>
            <a:endParaRPr sz="1500">
              <a:solidFill>
                <a:schemeClr val="dk1"/>
              </a:solidFill>
            </a:endParaRPr>
          </a:p>
          <a:p>
            <a:pPr indent="0" lvl="0" marL="0" rtl="0" algn="ctr">
              <a:spcBef>
                <a:spcPts val="1000"/>
              </a:spcBef>
              <a:spcAft>
                <a:spcPts val="0"/>
              </a:spcAft>
              <a:buNone/>
            </a:pPr>
            <a:r>
              <a:rPr i="1" lang="en" sz="1500">
                <a:solidFill>
                  <a:schemeClr val="dk1"/>
                </a:solidFill>
              </a:rPr>
              <a:t>Gates Foundation</a:t>
            </a:r>
            <a:endParaRPr i="1" sz="1500">
              <a:solidFill>
                <a:schemeClr val="dk1"/>
              </a:solidFill>
            </a:endParaRPr>
          </a:p>
          <a:p>
            <a:pPr indent="0" lvl="0" marL="0" rtl="0" algn="ctr">
              <a:spcBef>
                <a:spcPts val="1000"/>
              </a:spcBef>
              <a:spcAft>
                <a:spcPts val="0"/>
              </a:spcAft>
              <a:buNone/>
            </a:pPr>
            <a:r>
              <a:rPr i="1" lang="en" sz="1500">
                <a:solidFill>
                  <a:schemeClr val="dk1"/>
                </a:solidFill>
              </a:rPr>
              <a:t>2009-2012</a:t>
            </a:r>
            <a:endParaRPr i="1" sz="1500">
              <a:solidFill>
                <a:schemeClr val="dk1"/>
              </a:solidFill>
            </a:endParaRPr>
          </a:p>
          <a:p>
            <a:pPr indent="0" lvl="0" marL="0" rtl="0" algn="ctr">
              <a:spcBef>
                <a:spcPts val="1000"/>
              </a:spcBef>
              <a:spcAft>
                <a:spcPts val="1000"/>
              </a:spcAft>
              <a:buNone/>
            </a:pPr>
            <a:r>
              <a:rPr i="1" lang="en" sz="1500">
                <a:solidFill>
                  <a:schemeClr val="dk1"/>
                </a:solidFill>
              </a:rPr>
              <a:t>35 publications</a:t>
            </a:r>
            <a:endParaRPr i="1" sz="1500">
              <a:solidFill>
                <a:schemeClr val="dk1"/>
              </a:solidFill>
            </a:endParaRPr>
          </a:p>
        </p:txBody>
      </p:sp>
      <p:pic>
        <p:nvPicPr>
          <p:cNvPr id="151" name="Google Shape;151;p25"/>
          <p:cNvPicPr preferRelativeResize="0"/>
          <p:nvPr/>
        </p:nvPicPr>
        <p:blipFill>
          <a:blip r:embed="rId3">
            <a:alphaModFix/>
          </a:blip>
          <a:stretch>
            <a:fillRect/>
          </a:stretch>
        </p:blipFill>
        <p:spPr>
          <a:xfrm>
            <a:off x="812612" y="1180425"/>
            <a:ext cx="1357929" cy="1752150"/>
          </a:xfrm>
          <a:prstGeom prst="rect">
            <a:avLst/>
          </a:prstGeom>
          <a:noFill/>
          <a:ln>
            <a:noFill/>
          </a:ln>
        </p:spPr>
      </p:pic>
      <p:sp>
        <p:nvSpPr>
          <p:cNvPr id="152" name="Google Shape;152;p25"/>
          <p:cNvSpPr txBox="1"/>
          <p:nvPr>
            <p:ph idx="1" type="body"/>
          </p:nvPr>
        </p:nvSpPr>
        <p:spPr>
          <a:xfrm>
            <a:off x="3003800" y="3153600"/>
            <a:ext cx="2646000" cy="18882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1"/>
                </a:solidFill>
              </a:rPr>
              <a:t>National Center for Teacher Effectiveness (NCTE)</a:t>
            </a:r>
            <a:endParaRPr sz="1500">
              <a:solidFill>
                <a:schemeClr val="dk1"/>
              </a:solidFill>
            </a:endParaRPr>
          </a:p>
          <a:p>
            <a:pPr indent="0" lvl="0" marL="0" rtl="0" algn="ctr">
              <a:spcBef>
                <a:spcPts val="1000"/>
              </a:spcBef>
              <a:spcAft>
                <a:spcPts val="0"/>
              </a:spcAft>
              <a:buNone/>
            </a:pPr>
            <a:r>
              <a:rPr i="1" lang="en" sz="1500">
                <a:solidFill>
                  <a:schemeClr val="dk1"/>
                </a:solidFill>
              </a:rPr>
              <a:t>IES-funded</a:t>
            </a:r>
            <a:endParaRPr i="1" sz="1500">
              <a:solidFill>
                <a:schemeClr val="dk1"/>
              </a:solidFill>
            </a:endParaRPr>
          </a:p>
          <a:p>
            <a:pPr indent="0" lvl="0" marL="0" rtl="0" algn="ctr">
              <a:spcBef>
                <a:spcPts val="1000"/>
              </a:spcBef>
              <a:spcAft>
                <a:spcPts val="0"/>
              </a:spcAft>
              <a:buNone/>
            </a:pPr>
            <a:r>
              <a:rPr i="1" lang="en" sz="1500">
                <a:solidFill>
                  <a:schemeClr val="dk1"/>
                </a:solidFill>
              </a:rPr>
              <a:t>2010-2013</a:t>
            </a:r>
            <a:endParaRPr i="1" sz="1500">
              <a:solidFill>
                <a:schemeClr val="dk1"/>
              </a:solidFill>
            </a:endParaRPr>
          </a:p>
          <a:p>
            <a:pPr indent="0" lvl="0" marL="0" rtl="0" algn="ctr">
              <a:spcBef>
                <a:spcPts val="1000"/>
              </a:spcBef>
              <a:spcAft>
                <a:spcPts val="1000"/>
              </a:spcAft>
              <a:buNone/>
            </a:pPr>
            <a:r>
              <a:rPr i="1" lang="en" sz="1500">
                <a:solidFill>
                  <a:schemeClr val="dk1"/>
                </a:solidFill>
              </a:rPr>
              <a:t>39 publications</a:t>
            </a:r>
            <a:endParaRPr i="1" sz="1500">
              <a:solidFill>
                <a:schemeClr val="dk1"/>
              </a:solidFill>
            </a:endParaRPr>
          </a:p>
        </p:txBody>
      </p:sp>
      <p:pic>
        <p:nvPicPr>
          <p:cNvPr id="153" name="Google Shape;153;p25"/>
          <p:cNvPicPr preferRelativeResize="0"/>
          <p:nvPr/>
        </p:nvPicPr>
        <p:blipFill rotWithShape="1">
          <a:blip r:embed="rId4">
            <a:alphaModFix/>
          </a:blip>
          <a:srcRect b="0" l="41156" r="0" t="0"/>
          <a:stretch/>
        </p:blipFill>
        <p:spPr>
          <a:xfrm>
            <a:off x="3353680" y="947550"/>
            <a:ext cx="1946250" cy="2206051"/>
          </a:xfrm>
          <a:prstGeom prst="rect">
            <a:avLst/>
          </a:prstGeom>
          <a:noFill/>
          <a:ln>
            <a:noFill/>
          </a:ln>
        </p:spPr>
      </p:pic>
      <p:sp>
        <p:nvSpPr>
          <p:cNvPr id="154" name="Google Shape;154;p25"/>
          <p:cNvSpPr txBox="1"/>
          <p:nvPr>
            <p:ph idx="1" type="body"/>
          </p:nvPr>
        </p:nvSpPr>
        <p:spPr>
          <a:xfrm>
            <a:off x="6386075" y="2655325"/>
            <a:ext cx="2646000" cy="2335800"/>
          </a:xfrm>
          <a:prstGeom prst="rect">
            <a:avLst/>
          </a:prstGeom>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Existing datasets are fairly outdated</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Limited multimodal data available for use</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Data not processed/optimized for AI purposes</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Designed for very specific research topics</a:t>
            </a:r>
            <a:endParaRPr sz="1500">
              <a:solidFill>
                <a:schemeClr val="dk1"/>
              </a:solidFill>
            </a:endParaRPr>
          </a:p>
        </p:txBody>
      </p:sp>
      <p:sp>
        <p:nvSpPr>
          <p:cNvPr id="155" name="Google Shape;155;p25"/>
          <p:cNvSpPr txBox="1"/>
          <p:nvPr/>
        </p:nvSpPr>
        <p:spPr>
          <a:xfrm>
            <a:off x="6209075" y="1840950"/>
            <a:ext cx="30000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1600">
                <a:solidFill>
                  <a:schemeClr val="dk1"/>
                </a:solidFill>
              </a:rPr>
              <a:t>What’s missing?</a:t>
            </a:r>
            <a:endParaRPr b="1">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03" name="Google Shape;503;p61" title="participation volume &amp; quality by gender.jpg"/>
          <p:cNvPicPr preferRelativeResize="0"/>
          <p:nvPr/>
        </p:nvPicPr>
        <p:blipFill rotWithShape="1">
          <a:blip r:embed="rId3">
            <a:alphaModFix/>
          </a:blip>
          <a:srcRect b="8071" l="0" r="0" t="0"/>
          <a:stretch/>
        </p:blipFill>
        <p:spPr>
          <a:xfrm>
            <a:off x="282950" y="67550"/>
            <a:ext cx="8578099" cy="4728549"/>
          </a:xfrm>
          <a:prstGeom prst="rect">
            <a:avLst/>
          </a:prstGeom>
          <a:noFill/>
          <a:ln>
            <a:noFill/>
          </a:ln>
        </p:spPr>
      </p:pic>
      <p:sp>
        <p:nvSpPr>
          <p:cNvPr id="504" name="Google Shape;504;p61"/>
          <p:cNvSpPr txBox="1"/>
          <p:nvPr/>
        </p:nvSpPr>
        <p:spPr>
          <a:xfrm>
            <a:off x="337750" y="4767150"/>
            <a:ext cx="58575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Note: Models control for teacher fixed effects.</a:t>
            </a:r>
            <a:endParaRPr sz="1000">
              <a:solidFill>
                <a:schemeClr val="dk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1" name="Google Shape;511;p62" title="participation volume &amp; nature by race.jpg"/>
          <p:cNvPicPr preferRelativeResize="0"/>
          <p:nvPr/>
        </p:nvPicPr>
        <p:blipFill>
          <a:blip r:embed="rId3">
            <a:alphaModFix/>
          </a:blip>
          <a:stretch>
            <a:fillRect/>
          </a:stretch>
        </p:blipFill>
        <p:spPr>
          <a:xfrm>
            <a:off x="254208" y="0"/>
            <a:ext cx="8578084" cy="514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18" name="Google Shape;518;p63" title="participation volume &amp; quality by ell.jpg"/>
          <p:cNvPicPr preferRelativeResize="0"/>
          <p:nvPr/>
        </p:nvPicPr>
        <p:blipFill>
          <a:blip r:embed="rId3">
            <a:alphaModFix/>
          </a:blip>
          <a:stretch>
            <a:fillRect/>
          </a:stretch>
        </p:blipFill>
        <p:spPr>
          <a:xfrm>
            <a:off x="282958" y="0"/>
            <a:ext cx="8578084" cy="51434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64"/>
          <p:cNvSpPr txBox="1"/>
          <p:nvPr>
            <p:ph idx="1" type="body"/>
          </p:nvPr>
        </p:nvSpPr>
        <p:spPr>
          <a:xfrm>
            <a:off x="311700" y="116052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25" name="Google Shape;525;p64" title="participation volume &amp; quality by sped.jpg"/>
          <p:cNvPicPr preferRelativeResize="0"/>
          <p:nvPr/>
        </p:nvPicPr>
        <p:blipFill>
          <a:blip r:embed="rId3">
            <a:alphaModFix/>
          </a:blip>
          <a:stretch>
            <a:fillRect/>
          </a:stretch>
        </p:blipFill>
        <p:spPr>
          <a:xfrm>
            <a:off x="282958" y="0"/>
            <a:ext cx="8578084"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 Questions</a:t>
            </a:r>
            <a:endParaRPr/>
          </a:p>
        </p:txBody>
      </p:sp>
      <p:sp>
        <p:nvSpPr>
          <p:cNvPr id="531" name="Google Shape;531;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accent4"/>
              </a:buClr>
              <a:buSzPts val="1800"/>
              <a:buAutoNum type="arabicPeriod"/>
            </a:pPr>
            <a:r>
              <a:rPr lang="en">
                <a:solidFill>
                  <a:schemeClr val="accent4"/>
                </a:solidFill>
              </a:rPr>
              <a:t>How does classroom participation varies across teachers, and how do these patterns evolve over time? </a:t>
            </a:r>
            <a:br>
              <a:rPr lang="en">
                <a:solidFill>
                  <a:schemeClr val="accent4"/>
                </a:solidFill>
              </a:rPr>
            </a:br>
            <a:endParaRPr sz="1600">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What classroom features associate with classroom participation rates?</a:t>
            </a:r>
            <a:br>
              <a:rPr lang="en">
                <a:solidFill>
                  <a:schemeClr val="accent4"/>
                </a:solidFill>
              </a:rPr>
            </a:br>
            <a:endParaRPr sz="1800">
              <a:solidFill>
                <a:schemeClr val="accent4"/>
              </a:solidFill>
            </a:endParaRPr>
          </a:p>
          <a:p>
            <a:pPr indent="-342900" lvl="0" marL="457200" rtl="0" algn="l">
              <a:spcBef>
                <a:spcPts val="0"/>
              </a:spcBef>
              <a:spcAft>
                <a:spcPts val="0"/>
              </a:spcAft>
              <a:buClr>
                <a:schemeClr val="accent4"/>
              </a:buClr>
              <a:buSzPts val="1800"/>
              <a:buAutoNum type="arabicPeriod"/>
            </a:pPr>
            <a:r>
              <a:rPr lang="en">
                <a:solidFill>
                  <a:schemeClr val="accent4"/>
                </a:solidFill>
              </a:rPr>
              <a:t>How does classroom participation varies by student characteristics, such as their gender, race/ethnicity, and special education status?</a:t>
            </a:r>
            <a:br>
              <a:rPr lang="en">
                <a:solidFill>
                  <a:schemeClr val="accent4"/>
                </a:solidFill>
              </a:rPr>
            </a:br>
            <a:endParaRPr>
              <a:solidFill>
                <a:schemeClr val="accent4"/>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does student in-class participation associate with their achievement?</a:t>
            </a:r>
            <a:endParaRPr>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a:t>Methods</a:t>
            </a:r>
            <a:endParaRPr/>
          </a:p>
        </p:txBody>
      </p:sp>
      <p:sp>
        <p:nvSpPr>
          <p:cNvPr id="537" name="Google Shape;537;p6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chemeClr val="dk1"/>
                </a:solidFill>
              </a:rPr>
              <a:t>Typical v</a:t>
            </a:r>
            <a:r>
              <a:rPr lang="en">
                <a:solidFill>
                  <a:schemeClr val="dk1"/>
                </a:solidFill>
              </a:rPr>
              <a:t>alue-added type of modeling</a:t>
            </a:r>
            <a:endParaRPr>
              <a:solidFill>
                <a:schemeClr val="dk1"/>
              </a:solidFill>
            </a:endParaRPr>
          </a:p>
          <a:p>
            <a:pPr indent="0" lvl="0" marL="0" rtl="0" algn="l">
              <a:spcBef>
                <a:spcPts val="1200"/>
              </a:spcBef>
              <a:spcAft>
                <a:spcPts val="0"/>
              </a:spcAft>
              <a:buNone/>
            </a:pPr>
            <a:r>
              <a:t/>
            </a:r>
            <a:endParaRPr>
              <a:solidFill>
                <a:schemeClr val="dk1"/>
              </a:solidFill>
            </a:endParaRPr>
          </a:p>
          <a:p>
            <a:pPr indent="-279400" lvl="0" marL="457200" rtl="0" algn="l">
              <a:spcBef>
                <a:spcPts val="1200"/>
              </a:spcBef>
              <a:spcAft>
                <a:spcPts val="0"/>
              </a:spcAft>
              <a:buClr>
                <a:schemeClr val="dk1"/>
              </a:buClr>
              <a:buSzPts val="800"/>
              <a:buChar char="●"/>
            </a:pPr>
            <a:r>
              <a:rPr lang="en" sz="1600">
                <a:solidFill>
                  <a:schemeClr val="dk1"/>
                </a:solidFill>
              </a:rPr>
              <a:t>where a student i’s achievement in year t is a function of the prior year achievement, a speech feature in the current year, a vector of student demographics and characteristics, a </a:t>
            </a:r>
            <a:r>
              <a:rPr i="1" lang="en" sz="1600">
                <a:solidFill>
                  <a:schemeClr val="dk1"/>
                </a:solidFill>
              </a:rPr>
              <a:t>classroom fixed effect</a:t>
            </a:r>
            <a:r>
              <a:rPr lang="en" sz="1600">
                <a:solidFill>
                  <a:schemeClr val="dk1"/>
                </a:solidFill>
              </a:rPr>
              <a:t>, and an error term.</a:t>
            </a:r>
            <a:endParaRPr sz="1600">
              <a:solidFill>
                <a:schemeClr val="dk1"/>
              </a:solidFill>
            </a:endParaRPr>
          </a:p>
          <a:p>
            <a:pPr indent="-279400" lvl="0" marL="457200" rtl="0" algn="l">
              <a:spcBef>
                <a:spcPts val="0"/>
              </a:spcBef>
              <a:spcAft>
                <a:spcPts val="0"/>
              </a:spcAft>
              <a:buClr>
                <a:schemeClr val="dk1"/>
              </a:buClr>
              <a:buSzPts val="800"/>
              <a:buChar char="●"/>
            </a:pPr>
            <a:r>
              <a:rPr lang="en" sz="1600">
                <a:solidFill>
                  <a:schemeClr val="dk1"/>
                </a:solidFill>
              </a:rPr>
              <a:t>Speech measures are aggregated across lessons.</a:t>
            </a:r>
            <a:endParaRPr sz="16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Volume vs. quality</a:t>
            </a:r>
            <a:endParaRPr>
              <a:solidFill>
                <a:schemeClr val="dk1"/>
              </a:solidFill>
            </a:endParaRPr>
          </a:p>
          <a:p>
            <a:pPr indent="-279400" lvl="0" marL="457200" rtl="0" algn="l">
              <a:spcBef>
                <a:spcPts val="0"/>
              </a:spcBef>
              <a:spcAft>
                <a:spcPts val="0"/>
              </a:spcAft>
              <a:buClr>
                <a:schemeClr val="dk1"/>
              </a:buClr>
              <a:buSzPts val="800"/>
              <a:buChar char="●"/>
            </a:pPr>
            <a:r>
              <a:rPr lang="en" sz="1600">
                <a:solidFill>
                  <a:schemeClr val="dk1"/>
                </a:solidFill>
              </a:rPr>
              <a:t>Potential omitted variables</a:t>
            </a:r>
            <a:endParaRPr sz="1600">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Student-specific unobservables that affect their opportunities/likelihood of participation </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Bias induced by our speaker identification model </a:t>
            </a:r>
            <a:endParaRPr>
              <a:solidFill>
                <a:schemeClr val="dk1"/>
              </a:solidFill>
            </a:endParaRPr>
          </a:p>
        </p:txBody>
      </p:sp>
      <p:pic>
        <p:nvPicPr>
          <p:cNvPr id="538" name="Google Shape;538;p66"/>
          <p:cNvPicPr preferRelativeResize="0"/>
          <p:nvPr/>
        </p:nvPicPr>
        <p:blipFill>
          <a:blip r:embed="rId3">
            <a:alphaModFix/>
          </a:blip>
          <a:stretch>
            <a:fillRect/>
          </a:stretch>
        </p:blipFill>
        <p:spPr>
          <a:xfrm>
            <a:off x="1518925" y="1618725"/>
            <a:ext cx="6475102" cy="572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545" name="Google Shape;545;p67" title="impact of student speech.jpg"/>
          <p:cNvPicPr preferRelativeResize="0"/>
          <p:nvPr/>
        </p:nvPicPr>
        <p:blipFill>
          <a:blip r:embed="rId3">
            <a:alphaModFix/>
          </a:blip>
          <a:stretch>
            <a:fillRect/>
          </a:stretch>
        </p:blipFill>
        <p:spPr>
          <a:xfrm>
            <a:off x="282958" y="0"/>
            <a:ext cx="8578084" cy="5143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Summary</a:t>
            </a:r>
            <a:endParaRPr/>
          </a:p>
        </p:txBody>
      </p:sp>
      <p:sp>
        <p:nvSpPr>
          <p:cNvPr id="551" name="Google Shape;551;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292100" lvl="0" marL="457200" rtl="0" algn="l">
              <a:spcBef>
                <a:spcPts val="0"/>
              </a:spcBef>
              <a:spcAft>
                <a:spcPts val="0"/>
              </a:spcAft>
              <a:buClr>
                <a:schemeClr val="dk1"/>
              </a:buClr>
              <a:buSzPts val="1000"/>
              <a:buChar char="●"/>
            </a:pPr>
            <a:r>
              <a:rPr lang="en">
                <a:solidFill>
                  <a:schemeClr val="dk1"/>
                </a:solidFill>
              </a:rPr>
              <a:t>The EDSI dataset affords a novel opportunity to examine classroom dynamics and student discourse that are not previously feasible</a:t>
            </a:r>
            <a:br>
              <a:rPr lang="en">
                <a:solidFill>
                  <a:schemeClr val="dk1"/>
                </a:solidFill>
              </a:rPr>
            </a:br>
            <a:endParaRPr>
              <a:solidFill>
                <a:schemeClr val="dk1"/>
              </a:solidFill>
            </a:endParaRPr>
          </a:p>
          <a:p>
            <a:pPr indent="-292100" lvl="0" marL="457200" rtl="0" algn="l">
              <a:spcBef>
                <a:spcPts val="0"/>
              </a:spcBef>
              <a:spcAft>
                <a:spcPts val="0"/>
              </a:spcAft>
              <a:buClr>
                <a:schemeClr val="dk1"/>
              </a:buClr>
              <a:buSzPts val="1000"/>
              <a:buChar char="●"/>
            </a:pPr>
            <a:r>
              <a:rPr lang="en">
                <a:solidFill>
                  <a:schemeClr val="dk1"/>
                </a:solidFill>
              </a:rPr>
              <a:t>Preliminary analyses of pilot data reveal large variabilities of classroom participation by teachers and student subgroups across a variety of dimensions</a:t>
            </a:r>
            <a:br>
              <a:rPr lang="en">
                <a:solidFill>
                  <a:schemeClr val="dk1"/>
                </a:solidFill>
              </a:rPr>
            </a:br>
            <a:endParaRPr>
              <a:solidFill>
                <a:schemeClr val="dk1"/>
              </a:solidFill>
            </a:endParaRPr>
          </a:p>
          <a:p>
            <a:pPr indent="-292100" lvl="0" marL="457200" rtl="0" algn="l">
              <a:spcBef>
                <a:spcPts val="0"/>
              </a:spcBef>
              <a:spcAft>
                <a:spcPts val="0"/>
              </a:spcAft>
              <a:buClr>
                <a:schemeClr val="dk1"/>
              </a:buClr>
              <a:buSzPts val="1000"/>
              <a:buChar char="●"/>
            </a:pPr>
            <a:r>
              <a:rPr lang="en">
                <a:solidFill>
                  <a:schemeClr val="dk1"/>
                </a:solidFill>
              </a:rPr>
              <a:t>Student in-class contributions might play an important role in their cognitive development and achievement</a:t>
            </a:r>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69"/>
          <p:cNvSpPr txBox="1"/>
          <p:nvPr>
            <p:ph type="title"/>
          </p:nvPr>
        </p:nvSpPr>
        <p:spPr>
          <a:xfrm>
            <a:off x="189826" y="299622"/>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latin typeface="Kumbh Sans"/>
                <a:ea typeface="Kumbh Sans"/>
                <a:cs typeface="Kumbh Sans"/>
                <a:sym typeface="Kumbh Sans"/>
              </a:rPr>
              <a:t>Potential Use Cases for</a:t>
            </a:r>
            <a:br>
              <a:rPr lang="en" sz="2500">
                <a:latin typeface="Kumbh Sans"/>
                <a:ea typeface="Kumbh Sans"/>
                <a:cs typeface="Kumbh Sans"/>
                <a:sym typeface="Kumbh Sans"/>
              </a:rPr>
            </a:br>
            <a:r>
              <a:rPr lang="en" sz="2500">
                <a:latin typeface="Kumbh Sans"/>
                <a:ea typeface="Kumbh Sans"/>
                <a:cs typeface="Kumbh Sans"/>
                <a:sym typeface="Kumbh Sans"/>
              </a:rPr>
              <a:t> Multimodal Classroom Data</a:t>
            </a:r>
            <a:endParaRPr sz="2500">
              <a:latin typeface="Kumbh Sans"/>
              <a:ea typeface="Kumbh Sans"/>
              <a:cs typeface="Kumbh Sans"/>
              <a:sym typeface="Kumbh Sans"/>
            </a:endParaRPr>
          </a:p>
        </p:txBody>
      </p:sp>
      <p:sp>
        <p:nvSpPr>
          <p:cNvPr id="557" name="Google Shape;557;p69"/>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8" name="Google Shape;558;p69"/>
          <p:cNvPicPr preferRelativeResize="0"/>
          <p:nvPr/>
        </p:nvPicPr>
        <p:blipFill rotWithShape="1">
          <a:blip r:embed="rId3">
            <a:alphaModFix/>
          </a:blip>
          <a:srcRect b="0" l="0" r="0" t="0"/>
          <a:stretch/>
        </p:blipFill>
        <p:spPr>
          <a:xfrm>
            <a:off x="148750" y="1769267"/>
            <a:ext cx="4268633" cy="2483892"/>
          </a:xfrm>
          <a:prstGeom prst="rect">
            <a:avLst/>
          </a:prstGeom>
          <a:noFill/>
          <a:ln>
            <a:noFill/>
          </a:ln>
        </p:spPr>
      </p:pic>
      <p:pic>
        <p:nvPicPr>
          <p:cNvPr id="559" name="Google Shape;559;p69"/>
          <p:cNvPicPr preferRelativeResize="0"/>
          <p:nvPr/>
        </p:nvPicPr>
        <p:blipFill rotWithShape="1">
          <a:blip r:embed="rId4">
            <a:alphaModFix/>
          </a:blip>
          <a:srcRect b="0" l="0" r="0" t="0"/>
          <a:stretch/>
        </p:blipFill>
        <p:spPr>
          <a:xfrm>
            <a:off x="4526825" y="2017597"/>
            <a:ext cx="4491103" cy="1987377"/>
          </a:xfrm>
          <a:prstGeom prst="rect">
            <a:avLst/>
          </a:prstGeom>
          <a:noFill/>
          <a:ln>
            <a:noFill/>
          </a:ln>
        </p:spPr>
      </p:pic>
      <p:pic>
        <p:nvPicPr>
          <p:cNvPr id="560" name="Google Shape;560;p69"/>
          <p:cNvPicPr preferRelativeResize="0"/>
          <p:nvPr/>
        </p:nvPicPr>
        <p:blipFill rotWithShape="1">
          <a:blip r:embed="rId5">
            <a:alphaModFix/>
          </a:blip>
          <a:srcRect b="0" l="0" r="0" t="0"/>
          <a:stretch/>
        </p:blipFill>
        <p:spPr>
          <a:xfrm>
            <a:off x="2297570" y="4418208"/>
            <a:ext cx="4304040" cy="59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Acknowledgement</a:t>
            </a:r>
            <a:endParaRPr/>
          </a:p>
        </p:txBody>
      </p:sp>
      <p:sp>
        <p:nvSpPr>
          <p:cNvPr id="566" name="Google Shape;566;p70"/>
          <p:cNvSpPr txBox="1"/>
          <p:nvPr>
            <p:ph idx="1" type="body"/>
          </p:nvPr>
        </p:nvSpPr>
        <p:spPr>
          <a:xfrm>
            <a:off x="341226" y="1017725"/>
            <a:ext cx="2545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UMD</a:t>
            </a:r>
            <a:endParaRPr b="1">
              <a:solidFill>
                <a:schemeClr val="dk1"/>
              </a:solidFill>
            </a:endParaRPr>
          </a:p>
          <a:p>
            <a:pPr indent="0" lvl="0" marL="0" rtl="0" algn="l">
              <a:lnSpc>
                <a:spcPct val="100000"/>
              </a:lnSpc>
              <a:spcBef>
                <a:spcPts val="1200"/>
              </a:spcBef>
              <a:spcAft>
                <a:spcPts val="0"/>
              </a:spcAft>
              <a:buNone/>
            </a:pPr>
            <a:r>
              <a:rPr lang="en">
                <a:solidFill>
                  <a:schemeClr val="dk1"/>
                </a:solidFill>
              </a:rPr>
              <a:t>Hannah Rosenstein</a:t>
            </a:r>
            <a:endParaRPr>
              <a:solidFill>
                <a:schemeClr val="dk1"/>
              </a:solidFill>
            </a:endParaRPr>
          </a:p>
          <a:p>
            <a:pPr indent="0" lvl="0" marL="0" rtl="0" algn="l">
              <a:lnSpc>
                <a:spcPct val="100000"/>
              </a:lnSpc>
              <a:spcBef>
                <a:spcPts val="0"/>
              </a:spcBef>
              <a:spcAft>
                <a:spcPts val="0"/>
              </a:spcAft>
              <a:buNone/>
            </a:pPr>
            <a:r>
              <a:rPr lang="en">
                <a:solidFill>
                  <a:schemeClr val="dk1"/>
                </a:solidFill>
              </a:rPr>
              <a:t>Michael Chrzan</a:t>
            </a:r>
            <a:endParaRPr>
              <a:solidFill>
                <a:schemeClr val="dk1"/>
              </a:solidFill>
            </a:endParaRPr>
          </a:p>
          <a:p>
            <a:pPr indent="0" lvl="0" marL="0" rtl="0" algn="l">
              <a:lnSpc>
                <a:spcPct val="100000"/>
              </a:lnSpc>
              <a:spcBef>
                <a:spcPts val="0"/>
              </a:spcBef>
              <a:spcAft>
                <a:spcPts val="0"/>
              </a:spcAft>
              <a:buNone/>
            </a:pPr>
            <a:r>
              <a:rPr lang="en">
                <a:solidFill>
                  <a:schemeClr val="dk1"/>
                </a:solidFill>
              </a:rPr>
              <a:t>Anika Alam</a:t>
            </a:r>
            <a:endParaRPr>
              <a:solidFill>
                <a:schemeClr val="dk1"/>
              </a:solidFill>
            </a:endParaRPr>
          </a:p>
          <a:p>
            <a:pPr indent="0" lvl="0" marL="0" rtl="0" algn="l">
              <a:lnSpc>
                <a:spcPct val="100000"/>
              </a:lnSpc>
              <a:spcBef>
                <a:spcPts val="0"/>
              </a:spcBef>
              <a:spcAft>
                <a:spcPts val="0"/>
              </a:spcAft>
              <a:buNone/>
            </a:pPr>
            <a:r>
              <a:rPr lang="en">
                <a:solidFill>
                  <a:schemeClr val="dk1"/>
                </a:solidFill>
              </a:rPr>
              <a:t>Ariel Chung</a:t>
            </a:r>
            <a:endParaRPr>
              <a:solidFill>
                <a:schemeClr val="dk1"/>
              </a:solidFill>
            </a:endParaRPr>
          </a:p>
          <a:p>
            <a:pPr indent="0" lvl="0" marL="0" rtl="0" algn="l">
              <a:lnSpc>
                <a:spcPct val="100000"/>
              </a:lnSpc>
              <a:spcBef>
                <a:spcPts val="0"/>
              </a:spcBef>
              <a:spcAft>
                <a:spcPts val="0"/>
              </a:spcAft>
              <a:buNone/>
            </a:pPr>
            <a:r>
              <a:rPr lang="en">
                <a:solidFill>
                  <a:schemeClr val="dk1"/>
                </a:solidFill>
              </a:rPr>
              <a:t>Carol Espy-Wilson</a:t>
            </a:r>
            <a:endParaRPr>
              <a:solidFill>
                <a:schemeClr val="dk1"/>
              </a:solidFill>
            </a:endParaRPr>
          </a:p>
          <a:p>
            <a:pPr indent="0" lvl="0" marL="0" rtl="0" algn="l">
              <a:lnSpc>
                <a:spcPct val="100000"/>
              </a:lnSpc>
              <a:spcBef>
                <a:spcPts val="0"/>
              </a:spcBef>
              <a:spcAft>
                <a:spcPts val="0"/>
              </a:spcAft>
              <a:buNone/>
            </a:pPr>
            <a:r>
              <a:rPr lang="en">
                <a:solidFill>
                  <a:schemeClr val="dk1"/>
                </a:solidFill>
              </a:rPr>
              <a:t>Sarah Montana</a:t>
            </a:r>
            <a:endParaRPr>
              <a:solidFill>
                <a:schemeClr val="dk1"/>
              </a:solidFill>
            </a:endParaRPr>
          </a:p>
          <a:p>
            <a:pPr indent="0" lvl="0" marL="0" rtl="0" algn="l">
              <a:lnSpc>
                <a:spcPct val="100000"/>
              </a:lnSpc>
              <a:spcBef>
                <a:spcPts val="0"/>
              </a:spcBef>
              <a:spcAft>
                <a:spcPts val="0"/>
              </a:spcAft>
              <a:buNone/>
            </a:pPr>
            <a:r>
              <a:rPr lang="en">
                <a:solidFill>
                  <a:schemeClr val="dk1"/>
                </a:solidFill>
              </a:rPr>
              <a:t>Eesha Iyer</a:t>
            </a:r>
            <a:endParaRPr>
              <a:solidFill>
                <a:schemeClr val="dk1"/>
              </a:solidFill>
            </a:endParaRPr>
          </a:p>
        </p:txBody>
      </p:sp>
      <p:sp>
        <p:nvSpPr>
          <p:cNvPr id="567" name="Google Shape;567;p70"/>
          <p:cNvSpPr txBox="1"/>
          <p:nvPr>
            <p:ph idx="1" type="body"/>
          </p:nvPr>
        </p:nvSpPr>
        <p:spPr>
          <a:xfrm>
            <a:off x="3238638" y="1017725"/>
            <a:ext cx="2434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Harvard</a:t>
            </a:r>
            <a:endParaRPr b="1">
              <a:solidFill>
                <a:schemeClr val="dk1"/>
              </a:solidFill>
            </a:endParaRPr>
          </a:p>
          <a:p>
            <a:pPr indent="0" lvl="0" marL="0" rtl="0" algn="l">
              <a:lnSpc>
                <a:spcPct val="100000"/>
              </a:lnSpc>
              <a:spcBef>
                <a:spcPts val="1200"/>
              </a:spcBef>
              <a:spcAft>
                <a:spcPts val="0"/>
              </a:spcAft>
              <a:buNone/>
            </a:pPr>
            <a:r>
              <a:rPr lang="en">
                <a:solidFill>
                  <a:schemeClr val="dk1"/>
                </a:solidFill>
              </a:rPr>
              <a:t>Heather Hill</a:t>
            </a:r>
            <a:endParaRPr>
              <a:solidFill>
                <a:schemeClr val="dk1"/>
              </a:solidFill>
            </a:endParaRPr>
          </a:p>
          <a:p>
            <a:pPr indent="0" lvl="0" marL="0" rtl="0" algn="l">
              <a:lnSpc>
                <a:spcPct val="100000"/>
              </a:lnSpc>
              <a:spcBef>
                <a:spcPts val="0"/>
              </a:spcBef>
              <a:spcAft>
                <a:spcPts val="0"/>
              </a:spcAft>
              <a:buNone/>
            </a:pPr>
            <a:r>
              <a:rPr lang="en">
                <a:solidFill>
                  <a:schemeClr val="dk1"/>
                </a:solidFill>
              </a:rPr>
              <a:t>Samantha Booth</a:t>
            </a:r>
            <a:endParaRPr>
              <a:solidFill>
                <a:schemeClr val="dk1"/>
              </a:solidFill>
            </a:endParaRPr>
          </a:p>
          <a:p>
            <a:pPr indent="0" lvl="0" marL="0" rtl="0" algn="l">
              <a:lnSpc>
                <a:spcPct val="100000"/>
              </a:lnSpc>
              <a:spcBef>
                <a:spcPts val="0"/>
              </a:spcBef>
              <a:spcAft>
                <a:spcPts val="0"/>
              </a:spcAft>
              <a:buNone/>
            </a:pPr>
            <a:r>
              <a:rPr lang="en">
                <a:solidFill>
                  <a:schemeClr val="dk1"/>
                </a:solidFill>
              </a:rPr>
              <a:t>Claire Gogolen</a:t>
            </a:r>
            <a:endParaRPr>
              <a:solidFill>
                <a:schemeClr val="dk1"/>
              </a:solidFill>
            </a:endParaRPr>
          </a:p>
        </p:txBody>
      </p:sp>
      <p:sp>
        <p:nvSpPr>
          <p:cNvPr id="568" name="Google Shape;568;p70"/>
          <p:cNvSpPr txBox="1"/>
          <p:nvPr>
            <p:ph idx="1" type="body"/>
          </p:nvPr>
        </p:nvSpPr>
        <p:spPr>
          <a:xfrm>
            <a:off x="5954725" y="1017725"/>
            <a:ext cx="2545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Stanford</a:t>
            </a:r>
            <a:endParaRPr b="1">
              <a:solidFill>
                <a:schemeClr val="dk1"/>
              </a:solidFill>
            </a:endParaRPr>
          </a:p>
          <a:p>
            <a:pPr indent="0" lvl="0" marL="0" rtl="0" algn="l">
              <a:lnSpc>
                <a:spcPct val="100000"/>
              </a:lnSpc>
              <a:spcBef>
                <a:spcPts val="1200"/>
              </a:spcBef>
              <a:spcAft>
                <a:spcPts val="0"/>
              </a:spcAft>
              <a:buNone/>
            </a:pPr>
            <a:r>
              <a:rPr lang="en">
                <a:solidFill>
                  <a:schemeClr val="dk1"/>
                </a:solidFill>
              </a:rPr>
              <a:t>Dora Demszky</a:t>
            </a:r>
            <a:endParaRPr>
              <a:solidFill>
                <a:schemeClr val="dk1"/>
              </a:solidFill>
            </a:endParaRPr>
          </a:p>
          <a:p>
            <a:pPr indent="0" lvl="0" marL="0" rtl="0" algn="l">
              <a:lnSpc>
                <a:spcPct val="100000"/>
              </a:lnSpc>
              <a:spcBef>
                <a:spcPts val="0"/>
              </a:spcBef>
              <a:spcAft>
                <a:spcPts val="0"/>
              </a:spcAft>
              <a:buNone/>
            </a:pPr>
            <a:r>
              <a:rPr lang="en">
                <a:solidFill>
                  <a:schemeClr val="dk1"/>
                </a:solidFill>
              </a:rPr>
              <a:t>Helen Higgins</a:t>
            </a:r>
            <a:endParaRPr>
              <a:solidFill>
                <a:schemeClr val="dk1"/>
              </a:solidFill>
            </a:endParaRPr>
          </a:p>
        </p:txBody>
      </p:sp>
      <p:pic>
        <p:nvPicPr>
          <p:cNvPr id="569" name="Google Shape;569;p70"/>
          <p:cNvPicPr preferRelativeResize="0"/>
          <p:nvPr/>
        </p:nvPicPr>
        <p:blipFill rotWithShape="1">
          <a:blip r:embed="rId3">
            <a:alphaModFix/>
          </a:blip>
          <a:srcRect b="28407" l="15399" r="17270" t="28085"/>
          <a:stretch/>
        </p:blipFill>
        <p:spPr>
          <a:xfrm>
            <a:off x="317975" y="4212000"/>
            <a:ext cx="1821275" cy="733525"/>
          </a:xfrm>
          <a:prstGeom prst="rect">
            <a:avLst/>
          </a:prstGeom>
          <a:noFill/>
          <a:ln>
            <a:noFill/>
          </a:ln>
        </p:spPr>
      </p:pic>
      <p:pic>
        <p:nvPicPr>
          <p:cNvPr id="570" name="Google Shape;570;p70"/>
          <p:cNvPicPr preferRelativeResize="0"/>
          <p:nvPr/>
        </p:nvPicPr>
        <p:blipFill>
          <a:blip r:embed="rId4">
            <a:alphaModFix/>
          </a:blip>
          <a:stretch>
            <a:fillRect/>
          </a:stretch>
        </p:blipFill>
        <p:spPr>
          <a:xfrm>
            <a:off x="3104950" y="4169062"/>
            <a:ext cx="2195025" cy="819400"/>
          </a:xfrm>
          <a:prstGeom prst="rect">
            <a:avLst/>
          </a:prstGeom>
          <a:noFill/>
          <a:ln>
            <a:noFill/>
          </a:ln>
        </p:spPr>
      </p:pic>
      <p:pic>
        <p:nvPicPr>
          <p:cNvPr id="571" name="Google Shape;571;p70"/>
          <p:cNvPicPr preferRelativeResize="0"/>
          <p:nvPr/>
        </p:nvPicPr>
        <p:blipFill rotWithShape="1">
          <a:blip r:embed="rId5">
            <a:alphaModFix/>
          </a:blip>
          <a:srcRect b="16197" l="17563" r="19170" t="16653"/>
          <a:stretch/>
        </p:blipFill>
        <p:spPr>
          <a:xfrm>
            <a:off x="6024450" y="3993300"/>
            <a:ext cx="1868025" cy="10425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9"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b="0" l="0" r="15740" t="0"/>
          <a:stretch/>
        </p:blipFill>
        <p:spPr>
          <a:xfrm>
            <a:off x="0" y="3100"/>
            <a:ext cx="7704748" cy="5137301"/>
          </a:xfrm>
          <a:prstGeom prst="rect">
            <a:avLst/>
          </a:prstGeom>
          <a:noFill/>
          <a:ln>
            <a:noFill/>
          </a:ln>
        </p:spPr>
      </p:pic>
      <p:sp>
        <p:nvSpPr>
          <p:cNvPr id="161" name="Google Shape;161;p26"/>
          <p:cNvSpPr txBox="1"/>
          <p:nvPr>
            <p:ph type="title"/>
          </p:nvPr>
        </p:nvSpPr>
        <p:spPr>
          <a:xfrm>
            <a:off x="5051700" y="798326"/>
            <a:ext cx="3775800" cy="755700"/>
          </a:xfrm>
          <a:prstGeom prst="rect">
            <a:avLst/>
          </a:prstGeom>
          <a:solidFill>
            <a:schemeClr val="accent2"/>
          </a:solidFill>
          <a:ln>
            <a:noFill/>
          </a:ln>
        </p:spPr>
        <p:txBody>
          <a:bodyPr anchorCtr="0" anchor="b" bIns="91425" lIns="274300" spcFirstLastPara="1" rIns="91425" wrap="square" tIns="274300">
            <a:noAutofit/>
          </a:bodyPr>
          <a:lstStyle/>
          <a:p>
            <a:pPr indent="0" lvl="0" marL="0" rtl="0" algn="l">
              <a:lnSpc>
                <a:spcPct val="100000"/>
              </a:lnSpc>
              <a:spcBef>
                <a:spcPts val="0"/>
              </a:spcBef>
              <a:spcAft>
                <a:spcPts val="0"/>
              </a:spcAft>
              <a:buSzPts val="2400"/>
              <a:buNone/>
            </a:pPr>
            <a:r>
              <a:rPr lang="en"/>
              <a:t>Purpose</a:t>
            </a:r>
            <a:endParaRPr/>
          </a:p>
        </p:txBody>
      </p:sp>
      <p:sp>
        <p:nvSpPr>
          <p:cNvPr id="162" name="Google Shape;162;p26"/>
          <p:cNvSpPr txBox="1"/>
          <p:nvPr>
            <p:ph idx="1" type="body"/>
          </p:nvPr>
        </p:nvSpPr>
        <p:spPr>
          <a:xfrm>
            <a:off x="5051700" y="1435751"/>
            <a:ext cx="3775800" cy="2774700"/>
          </a:xfrm>
          <a:prstGeom prst="rect">
            <a:avLst/>
          </a:prstGeom>
          <a:solidFill>
            <a:schemeClr val="accent2"/>
          </a:solidFill>
          <a:ln>
            <a:noFill/>
          </a:ln>
        </p:spPr>
        <p:txBody>
          <a:bodyPr anchorCtr="0" anchor="ctr" bIns="274300" lIns="274300" spcFirstLastPara="1" rIns="91425" wrap="square" tIns="274300">
            <a:noAutofit/>
          </a:bodyPr>
          <a:lstStyle/>
          <a:p>
            <a:pPr indent="0" lvl="0" marL="0" rtl="0" algn="l">
              <a:lnSpc>
                <a:spcPct val="115000"/>
              </a:lnSpc>
              <a:spcBef>
                <a:spcPts val="0"/>
              </a:spcBef>
              <a:spcAft>
                <a:spcPts val="1200"/>
              </a:spcAft>
              <a:buSzPts val="1200"/>
              <a:buNone/>
            </a:pPr>
            <a:r>
              <a:rPr lang="en" sz="1600">
                <a:solidFill>
                  <a:schemeClr val="dk1"/>
                </a:solidFill>
              </a:rPr>
              <a:t>The EDSI dataset aims to bridge education research and AI development, providing multimodal classroom data to advance both our understanding of teaching and learning and the development of AI models and tools specifically designed for educational contexts.</a:t>
            </a:r>
            <a:endParaRPr sz="16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br>
              <a:rPr lang="en"/>
            </a:br>
            <a:r>
              <a:rPr lang="en"/>
              <a:t>Questions &amp; Comments</a:t>
            </a:r>
            <a:endParaRPr/>
          </a:p>
          <a:p>
            <a:pPr indent="0" lvl="0" marL="0" rtl="0" algn="ctr">
              <a:spcBef>
                <a:spcPts val="0"/>
              </a:spcBef>
              <a:spcAft>
                <a:spcPts val="0"/>
              </a:spcAft>
              <a:buNone/>
            </a:pPr>
            <a:r>
              <a:rPr b="0" lang="en" sz="3000" u="sng">
                <a:solidFill>
                  <a:schemeClr val="hlink"/>
                </a:solidFill>
                <a:hlinkClick r:id="rId3"/>
              </a:rPr>
              <a:t>edsi.umd.edu</a:t>
            </a:r>
            <a:endParaRPr b="0" sz="3000"/>
          </a:p>
          <a:p>
            <a:pPr indent="0" lvl="0" marL="0" rtl="0" algn="ctr">
              <a:spcBef>
                <a:spcPts val="0"/>
              </a:spcBef>
              <a:spcAft>
                <a:spcPts val="0"/>
              </a:spcAft>
              <a:buNone/>
            </a:pPr>
            <a:r>
              <a:rPr b="0" lang="en" sz="3000" u="sng">
                <a:solidFill>
                  <a:schemeClr val="hlink"/>
                </a:solidFill>
                <a:hlinkClick r:id="rId4"/>
              </a:rPr>
              <a:t>jliu28@umd.edu</a:t>
            </a:r>
            <a:r>
              <a:rPr lang="en"/>
              <a:t>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id="581" name="Google Shape;581;p72" title="EDSI_Lockup_W.png"/>
          <p:cNvPicPr preferRelativeResize="0"/>
          <p:nvPr/>
        </p:nvPicPr>
        <p:blipFill>
          <a:blip r:embed="rId3">
            <a:alphaModFix/>
          </a:blip>
          <a:stretch>
            <a:fillRect/>
          </a:stretch>
        </p:blipFill>
        <p:spPr>
          <a:xfrm>
            <a:off x="2243347" y="1695351"/>
            <a:ext cx="4657301" cy="1752775"/>
          </a:xfrm>
          <a:prstGeom prst="rect">
            <a:avLst/>
          </a:prstGeom>
          <a:noFill/>
          <a:ln>
            <a:noFill/>
          </a:ln>
        </p:spPr>
      </p:pic>
      <p:pic>
        <p:nvPicPr>
          <p:cNvPr id="582" name="Google Shape;582;p72" title="Primary_White.png"/>
          <p:cNvPicPr preferRelativeResize="0"/>
          <p:nvPr/>
        </p:nvPicPr>
        <p:blipFill>
          <a:blip r:embed="rId4">
            <a:alphaModFix/>
          </a:blip>
          <a:stretch>
            <a:fillRect/>
          </a:stretch>
        </p:blipFill>
        <p:spPr>
          <a:xfrm>
            <a:off x="3865883" y="4348855"/>
            <a:ext cx="1412237" cy="395795"/>
          </a:xfrm>
          <a:prstGeom prst="rect">
            <a:avLst/>
          </a:prstGeom>
          <a:noFill/>
          <a:ln>
            <a:noFill/>
          </a:ln>
        </p:spPr>
      </p:pic>
      <p:sp>
        <p:nvSpPr>
          <p:cNvPr id="583" name="Google Shape;583;p72"/>
          <p:cNvSpPr/>
          <p:nvPr/>
        </p:nvSpPr>
        <p:spPr>
          <a:xfrm rot="-5400000">
            <a:off x="4566750" y="1322250"/>
            <a:ext cx="10500" cy="36576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Guiding Research Qs</a:t>
            </a:r>
            <a:endParaRPr/>
          </a:p>
        </p:txBody>
      </p:sp>
      <p:sp>
        <p:nvSpPr>
          <p:cNvPr id="168" name="Google Shape;168;p27"/>
          <p:cNvSpPr txBox="1"/>
          <p:nvPr>
            <p:ph idx="1" type="body"/>
          </p:nvPr>
        </p:nvSpPr>
        <p:spPr>
          <a:xfrm>
            <a:off x="311700" y="1152475"/>
            <a:ext cx="8520600" cy="38949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Char char="●"/>
            </a:pPr>
            <a:r>
              <a:rPr b="1" lang="en" sz="1600">
                <a:solidFill>
                  <a:schemeClr val="dk1"/>
                </a:solidFill>
              </a:rPr>
              <a:t>Equitable Classroom Discourse:</a:t>
            </a:r>
            <a:r>
              <a:rPr lang="en" sz="1600">
                <a:solidFill>
                  <a:schemeClr val="dk1"/>
                </a:solidFill>
              </a:rPr>
              <a:t> What does equitable classroom talk look like across teachers? Which teacher characteristics and instructional practices promote equity in student participation?</a:t>
            </a:r>
            <a:br>
              <a:rPr lang="en" sz="1600">
                <a:solidFill>
                  <a:schemeClr val="dk1"/>
                </a:solidFill>
              </a:rPr>
            </a:br>
            <a:endParaRPr sz="1600">
              <a:solidFill>
                <a:schemeClr val="dk1"/>
              </a:solidFill>
            </a:endParaRPr>
          </a:p>
          <a:p>
            <a:pPr indent="-361950" lvl="0" marL="457200" rtl="0" algn="l">
              <a:spcBef>
                <a:spcPts val="0"/>
              </a:spcBef>
              <a:spcAft>
                <a:spcPts val="0"/>
              </a:spcAft>
              <a:buClr>
                <a:schemeClr val="dk1"/>
              </a:buClr>
              <a:buSzPts val="2100"/>
              <a:buChar char="●"/>
            </a:pPr>
            <a:r>
              <a:rPr b="1" lang="en" sz="1600">
                <a:solidFill>
                  <a:schemeClr val="dk1"/>
                </a:solidFill>
              </a:rPr>
              <a:t>Assessment:</a:t>
            </a:r>
            <a:r>
              <a:rPr lang="en" sz="1600">
                <a:solidFill>
                  <a:schemeClr val="dk1"/>
                </a:solidFill>
              </a:rPr>
              <a:t> Can we measure and track student engagement and cognitive activity over time to supplement traditional achievement tests?</a:t>
            </a:r>
            <a:br>
              <a:rPr lang="en" sz="1600">
                <a:solidFill>
                  <a:schemeClr val="dk1"/>
                </a:solidFill>
              </a:rPr>
            </a:br>
            <a:endParaRPr sz="1600">
              <a:solidFill>
                <a:schemeClr val="dk1"/>
              </a:solidFill>
            </a:endParaRPr>
          </a:p>
          <a:p>
            <a:pPr indent="-361950" lvl="0" marL="457200" rtl="0" algn="l">
              <a:spcBef>
                <a:spcPts val="0"/>
              </a:spcBef>
              <a:spcAft>
                <a:spcPts val="0"/>
              </a:spcAft>
              <a:buClr>
                <a:schemeClr val="dk1"/>
              </a:buClr>
              <a:buSzPts val="2100"/>
              <a:buChar char="●"/>
            </a:pPr>
            <a:r>
              <a:rPr b="1" lang="en" sz="1600">
                <a:solidFill>
                  <a:schemeClr val="dk1"/>
                </a:solidFill>
              </a:rPr>
              <a:t>Teacher Effectiveness:</a:t>
            </a:r>
            <a:r>
              <a:rPr lang="en" sz="1600">
                <a:solidFill>
                  <a:schemeClr val="dk1"/>
                </a:solidFill>
              </a:rPr>
              <a:t> Which classroom features from audio/video signals predict teacher effectiveness?</a:t>
            </a:r>
            <a:br>
              <a:rPr lang="en" sz="1600">
                <a:solidFill>
                  <a:schemeClr val="dk1"/>
                </a:solidFill>
              </a:rPr>
            </a:br>
            <a:endParaRPr sz="1600">
              <a:solidFill>
                <a:schemeClr val="dk1"/>
              </a:solidFill>
            </a:endParaRPr>
          </a:p>
          <a:p>
            <a:pPr indent="-361950" lvl="0" marL="457200" rtl="0" algn="l">
              <a:spcBef>
                <a:spcPts val="0"/>
              </a:spcBef>
              <a:spcAft>
                <a:spcPts val="0"/>
              </a:spcAft>
              <a:buClr>
                <a:schemeClr val="dk1"/>
              </a:buClr>
              <a:buSzPts val="2100"/>
              <a:buChar char="●"/>
            </a:pPr>
            <a:r>
              <a:rPr b="1" lang="en" sz="1600">
                <a:solidFill>
                  <a:schemeClr val="dk1"/>
                </a:solidFill>
              </a:rPr>
              <a:t>Professional Learning:</a:t>
            </a:r>
            <a:r>
              <a:rPr lang="en" sz="1600">
                <a:solidFill>
                  <a:schemeClr val="dk1"/>
                </a:solidFill>
              </a:rPr>
              <a:t> What insights can video analysis add to NLP transcript analysis for automated teacher feedback?</a:t>
            </a:r>
            <a:endParaRPr b="1" sz="2100">
              <a:solidFill>
                <a:schemeClr val="dk1"/>
              </a:solidFill>
            </a:endParaRPr>
          </a:p>
          <a:p>
            <a:pPr indent="0" lvl="0" marL="0" rtl="0" algn="l">
              <a:spcBef>
                <a:spcPts val="1000"/>
              </a:spcBef>
              <a:spcAft>
                <a:spcPts val="1000"/>
              </a:spcAft>
              <a:buNone/>
            </a:pPr>
            <a:r>
              <a:t/>
            </a:r>
            <a:endParaRPr sz="1600"/>
          </a:p>
        </p:txBody>
      </p:sp>
      <p:sp>
        <p:nvSpPr>
          <p:cNvPr id="169" name="Google Shape;169;p27"/>
          <p:cNvSpPr/>
          <p:nvPr/>
        </p:nvSpPr>
        <p:spPr>
          <a:xfrm rot="-5400000">
            <a:off x="5750550" y="-1503775"/>
            <a:ext cx="22500" cy="44703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493350" y="1835100"/>
            <a:ext cx="8157300" cy="2033400"/>
          </a:xfrm>
          <a:prstGeom prst="rect">
            <a:avLst/>
          </a:prstGeom>
        </p:spPr>
        <p:txBody>
          <a:bodyPr anchorCtr="0" anchor="ctr" bIns="91425" lIns="91425" spcFirstLastPara="1" rIns="91425" wrap="square" tIns="91425">
            <a:noAutofit/>
          </a:bodyPr>
          <a:lstStyle/>
          <a:p>
            <a:pPr indent="0" lvl="0" marL="457200" rtl="0" algn="ctr">
              <a:spcBef>
                <a:spcPts val="1200"/>
              </a:spcBef>
              <a:spcAft>
                <a:spcPts val="0"/>
              </a:spcAft>
              <a:buNone/>
            </a:pPr>
            <a:r>
              <a:rPr lang="en"/>
              <a:t>User Study</a:t>
            </a:r>
            <a:endParaRPr/>
          </a:p>
        </p:txBody>
      </p:sp>
      <p:grpSp>
        <p:nvGrpSpPr>
          <p:cNvPr id="175" name="Google Shape;175;p28"/>
          <p:cNvGrpSpPr/>
          <p:nvPr/>
        </p:nvGrpSpPr>
        <p:grpSpPr>
          <a:xfrm>
            <a:off x="4362000" y="1415100"/>
            <a:ext cx="420000" cy="420000"/>
            <a:chOff x="5010550" y="3239275"/>
            <a:chExt cx="420000" cy="420000"/>
          </a:xfrm>
        </p:grpSpPr>
        <p:grpSp>
          <p:nvGrpSpPr>
            <p:cNvPr id="176" name="Google Shape;176;p28"/>
            <p:cNvGrpSpPr/>
            <p:nvPr/>
          </p:nvGrpSpPr>
          <p:grpSpPr>
            <a:xfrm>
              <a:off x="5088550" y="3306775"/>
              <a:ext cx="264000" cy="285000"/>
              <a:chOff x="6655500" y="1185000"/>
              <a:chExt cx="264000" cy="285000"/>
            </a:xfrm>
          </p:grpSpPr>
          <p:cxnSp>
            <p:nvCxnSpPr>
              <p:cNvPr id="177" name="Google Shape;177;p28"/>
              <p:cNvCxnSpPr/>
              <p:nvPr/>
            </p:nvCxnSpPr>
            <p:spPr>
              <a:xfrm>
                <a:off x="6787500" y="1185000"/>
                <a:ext cx="0" cy="285000"/>
              </a:xfrm>
              <a:prstGeom prst="straightConnector1">
                <a:avLst/>
              </a:prstGeom>
              <a:noFill/>
              <a:ln cap="flat" cmpd="sng" w="9525">
                <a:solidFill>
                  <a:schemeClr val="lt1"/>
                </a:solidFill>
                <a:prstDash val="solid"/>
                <a:round/>
                <a:headEnd len="med" w="med" type="none"/>
                <a:tailEnd len="med" w="med" type="none"/>
              </a:ln>
            </p:spPr>
          </p:cxnSp>
          <p:cxnSp>
            <p:nvCxnSpPr>
              <p:cNvPr id="178" name="Google Shape;178;p28"/>
              <p:cNvCxnSpPr/>
              <p:nvPr/>
            </p:nvCxnSpPr>
            <p:spPr>
              <a:xfrm rot="10800000">
                <a:off x="6655500" y="1330175"/>
                <a:ext cx="264000" cy="0"/>
              </a:xfrm>
              <a:prstGeom prst="straightConnector1">
                <a:avLst/>
              </a:prstGeom>
              <a:noFill/>
              <a:ln cap="flat" cmpd="sng" w="9525">
                <a:solidFill>
                  <a:schemeClr val="lt1"/>
                </a:solidFill>
                <a:prstDash val="solid"/>
                <a:round/>
                <a:headEnd len="med" w="med" type="none"/>
                <a:tailEnd len="med" w="med" type="none"/>
              </a:ln>
            </p:spPr>
          </p:cxnSp>
        </p:grpSp>
        <p:sp>
          <p:nvSpPr>
            <p:cNvPr id="179" name="Google Shape;179;p28"/>
            <p:cNvSpPr/>
            <p:nvPr/>
          </p:nvSpPr>
          <p:spPr>
            <a:xfrm>
              <a:off x="5010550" y="3239275"/>
              <a:ext cx="420000" cy="420000"/>
            </a:xfrm>
            <a:prstGeom prst="ellipse">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83" name="Shape 183"/>
        <p:cNvGrpSpPr/>
        <p:nvPr/>
      </p:nvGrpSpPr>
      <p:grpSpPr>
        <a:xfrm>
          <a:off x="0" y="0"/>
          <a:ext cx="0" cy="0"/>
          <a:chOff x="0" y="0"/>
          <a:chExt cx="0" cy="0"/>
        </a:xfrm>
      </p:grpSpPr>
      <p:sp>
        <p:nvSpPr>
          <p:cNvPr id="184" name="Google Shape;184;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 Study </a:t>
            </a:r>
            <a:endParaRPr/>
          </a:p>
        </p:txBody>
      </p:sp>
      <p:pic>
        <p:nvPicPr>
          <p:cNvPr id="185" name="Google Shape;185;p29" title="EDSI_Mark_Primary_RY.png"/>
          <p:cNvPicPr preferRelativeResize="0"/>
          <p:nvPr/>
        </p:nvPicPr>
        <p:blipFill>
          <a:blip r:embed="rId3">
            <a:alphaModFix/>
          </a:blip>
          <a:stretch>
            <a:fillRect/>
          </a:stretch>
        </p:blipFill>
        <p:spPr>
          <a:xfrm>
            <a:off x="8132850" y="472812"/>
            <a:ext cx="793276" cy="544925"/>
          </a:xfrm>
          <a:prstGeom prst="rect">
            <a:avLst/>
          </a:prstGeom>
          <a:noFill/>
          <a:ln>
            <a:noFill/>
          </a:ln>
        </p:spPr>
      </p:pic>
      <p:grpSp>
        <p:nvGrpSpPr>
          <p:cNvPr id="186" name="Google Shape;186;p29"/>
          <p:cNvGrpSpPr/>
          <p:nvPr/>
        </p:nvGrpSpPr>
        <p:grpSpPr>
          <a:xfrm>
            <a:off x="2901114" y="2733921"/>
            <a:ext cx="420000" cy="420000"/>
            <a:chOff x="4362000" y="3836925"/>
            <a:chExt cx="420000" cy="420000"/>
          </a:xfrm>
        </p:grpSpPr>
        <p:grpSp>
          <p:nvGrpSpPr>
            <p:cNvPr id="187" name="Google Shape;187;p29"/>
            <p:cNvGrpSpPr/>
            <p:nvPr/>
          </p:nvGrpSpPr>
          <p:grpSpPr>
            <a:xfrm>
              <a:off x="4440000" y="3904425"/>
              <a:ext cx="264000" cy="285000"/>
              <a:chOff x="6655500" y="1185000"/>
              <a:chExt cx="264000" cy="285000"/>
            </a:xfrm>
          </p:grpSpPr>
          <p:cxnSp>
            <p:nvCxnSpPr>
              <p:cNvPr id="188" name="Google Shape;188;p29"/>
              <p:cNvCxnSpPr/>
              <p:nvPr/>
            </p:nvCxnSpPr>
            <p:spPr>
              <a:xfrm>
                <a:off x="6787500" y="1185000"/>
                <a:ext cx="0" cy="285000"/>
              </a:xfrm>
              <a:prstGeom prst="straightConnector1">
                <a:avLst/>
              </a:prstGeom>
              <a:noFill/>
              <a:ln cap="flat" cmpd="sng" w="9525">
                <a:solidFill>
                  <a:schemeClr val="dk1"/>
                </a:solidFill>
                <a:prstDash val="solid"/>
                <a:round/>
                <a:headEnd len="med" w="med" type="none"/>
                <a:tailEnd len="med" w="med" type="none"/>
              </a:ln>
            </p:spPr>
          </p:cxnSp>
          <p:cxnSp>
            <p:nvCxnSpPr>
              <p:cNvPr id="189" name="Google Shape;189;p29"/>
              <p:cNvCxnSpPr/>
              <p:nvPr/>
            </p:nvCxnSpPr>
            <p:spPr>
              <a:xfrm rot="10800000">
                <a:off x="6655500" y="1330175"/>
                <a:ext cx="264000" cy="0"/>
              </a:xfrm>
              <a:prstGeom prst="straightConnector1">
                <a:avLst/>
              </a:prstGeom>
              <a:noFill/>
              <a:ln cap="flat" cmpd="sng" w="9525">
                <a:solidFill>
                  <a:schemeClr val="dk1"/>
                </a:solidFill>
                <a:prstDash val="solid"/>
                <a:round/>
                <a:headEnd len="med" w="med" type="none"/>
                <a:tailEnd len="med" w="med" type="none"/>
              </a:ln>
            </p:spPr>
          </p:cxnSp>
        </p:grpSp>
        <p:sp>
          <p:nvSpPr>
            <p:cNvPr id="190" name="Google Shape;190;p29"/>
            <p:cNvSpPr/>
            <p:nvPr/>
          </p:nvSpPr>
          <p:spPr>
            <a:xfrm>
              <a:off x="4362000" y="3836925"/>
              <a:ext cx="420000" cy="4200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191" name="Google Shape;191;p29"/>
          <p:cNvSpPr/>
          <p:nvPr/>
        </p:nvSpPr>
        <p:spPr>
          <a:xfrm rot="-5400000">
            <a:off x="5670750" y="-1635075"/>
            <a:ext cx="9000" cy="47520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2" name="Google Shape;192;p29"/>
          <p:cNvSpPr txBox="1"/>
          <p:nvPr/>
        </p:nvSpPr>
        <p:spPr>
          <a:xfrm>
            <a:off x="412350" y="1093700"/>
            <a:ext cx="49635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chemeClr val="dk1"/>
                </a:solidFill>
              </a:rPr>
              <a:t>During school year 2024-25, w</a:t>
            </a:r>
            <a:r>
              <a:rPr lang="en" sz="1600">
                <a:solidFill>
                  <a:schemeClr val="dk1"/>
                </a:solidFill>
              </a:rPr>
              <a:t>e surveyed the field to guide our data collection by interviewing 20 professionals from </a:t>
            </a:r>
            <a:r>
              <a:rPr b="1" lang="en" sz="1600">
                <a:solidFill>
                  <a:schemeClr val="dk1"/>
                </a:solidFill>
              </a:rPr>
              <a:t>four stakeholder types:</a:t>
            </a:r>
            <a:endParaRPr/>
          </a:p>
        </p:txBody>
      </p:sp>
      <p:grpSp>
        <p:nvGrpSpPr>
          <p:cNvPr id="193" name="Google Shape;193;p29"/>
          <p:cNvGrpSpPr/>
          <p:nvPr/>
        </p:nvGrpSpPr>
        <p:grpSpPr>
          <a:xfrm>
            <a:off x="51448" y="1890315"/>
            <a:ext cx="5584892" cy="3040307"/>
            <a:chOff x="-496842" y="897968"/>
            <a:chExt cx="9501347" cy="5171469"/>
          </a:xfrm>
        </p:grpSpPr>
        <p:sp>
          <p:nvSpPr>
            <p:cNvPr id="194" name="Google Shape;194;p29"/>
            <p:cNvSpPr/>
            <p:nvPr/>
          </p:nvSpPr>
          <p:spPr>
            <a:xfrm>
              <a:off x="311684" y="1871617"/>
              <a:ext cx="2325300" cy="714300"/>
            </a:xfrm>
            <a:prstGeom prst="roundRect">
              <a:avLst>
                <a:gd fmla="val 50000" name="adj"/>
              </a:avLst>
            </a:prstGeom>
            <a:noFill/>
            <a:ln cap="flat" cmpd="sng" w="5600">
              <a:solidFill>
                <a:schemeClr val="dk1"/>
              </a:solidFill>
              <a:prstDash val="solid"/>
              <a:round/>
              <a:headEnd len="sm" w="sm" type="none"/>
              <a:tailEnd len="sm" w="sm" type="none"/>
            </a:ln>
          </p:spPr>
          <p:txBody>
            <a:bodyPr anchorCtr="0" anchor="ctr" bIns="53775" lIns="53775" spcFirstLastPara="1" rIns="53775" wrap="square" tIns="53775">
              <a:noAutofit/>
            </a:bodyPr>
            <a:lstStyle/>
            <a:p>
              <a:pPr indent="0" lvl="0" marL="0" rtl="0" algn="ctr">
                <a:spcBef>
                  <a:spcPts val="0"/>
                </a:spcBef>
                <a:spcAft>
                  <a:spcPts val="0"/>
                </a:spcAft>
                <a:buNone/>
              </a:pPr>
              <a:r>
                <a:rPr b="1" lang="en" sz="1223"/>
                <a:t>5 </a:t>
              </a:r>
              <a:endParaRPr b="1" sz="1223"/>
            </a:p>
            <a:p>
              <a:pPr indent="0" lvl="0" marL="0" rtl="0" algn="ctr">
                <a:spcBef>
                  <a:spcPts val="0"/>
                </a:spcBef>
                <a:spcAft>
                  <a:spcPts val="0"/>
                </a:spcAft>
                <a:buNone/>
              </a:pPr>
              <a:r>
                <a:rPr b="1" lang="en" sz="1223"/>
                <a:t>Data Scientists</a:t>
              </a:r>
              <a:endParaRPr b="1" sz="1223"/>
            </a:p>
          </p:txBody>
        </p:sp>
        <p:sp>
          <p:nvSpPr>
            <p:cNvPr id="195" name="Google Shape;195;p29"/>
            <p:cNvSpPr/>
            <p:nvPr/>
          </p:nvSpPr>
          <p:spPr>
            <a:xfrm rot="611222">
              <a:off x="6338935" y="3681974"/>
              <a:ext cx="2596939" cy="1005320"/>
            </a:xfrm>
            <a:prstGeom prst="roundRect">
              <a:avLst>
                <a:gd fmla="val 50000" name="adj"/>
              </a:avLst>
            </a:prstGeom>
            <a:noFill/>
            <a:ln cap="flat" cmpd="sng" w="5600">
              <a:solidFill>
                <a:schemeClr val="dk1"/>
              </a:solidFill>
              <a:prstDash val="solid"/>
              <a:round/>
              <a:headEnd len="sm" w="sm" type="none"/>
              <a:tailEnd len="sm" w="sm" type="none"/>
            </a:ln>
          </p:spPr>
          <p:txBody>
            <a:bodyPr anchorCtr="0" anchor="ctr" bIns="53775" lIns="53775" spcFirstLastPara="1" rIns="53775" wrap="square" tIns="53775">
              <a:noAutofit/>
            </a:bodyPr>
            <a:lstStyle/>
            <a:p>
              <a:pPr indent="0" lvl="0" marL="0" marR="0" rtl="0" algn="ctr">
                <a:lnSpc>
                  <a:spcPct val="100000"/>
                </a:lnSpc>
                <a:spcBef>
                  <a:spcPts val="0"/>
                </a:spcBef>
                <a:spcAft>
                  <a:spcPts val="0"/>
                </a:spcAft>
                <a:buNone/>
              </a:pPr>
              <a:r>
                <a:rPr b="1" lang="en" sz="1223"/>
                <a:t>5</a:t>
              </a:r>
              <a:endParaRPr b="1" sz="1223"/>
            </a:p>
            <a:p>
              <a:pPr indent="0" lvl="0" marL="0" marR="0" rtl="0" algn="ctr">
                <a:lnSpc>
                  <a:spcPct val="100000"/>
                </a:lnSpc>
                <a:spcBef>
                  <a:spcPts val="0"/>
                </a:spcBef>
                <a:spcAft>
                  <a:spcPts val="0"/>
                </a:spcAft>
                <a:buNone/>
              </a:pPr>
              <a:r>
                <a:rPr b="1" lang="en" sz="1223"/>
                <a:t>Edtech Solution Providers</a:t>
              </a:r>
              <a:endParaRPr b="1" sz="1223"/>
            </a:p>
          </p:txBody>
        </p:sp>
        <p:cxnSp>
          <p:nvCxnSpPr>
            <p:cNvPr id="196" name="Google Shape;196;p29"/>
            <p:cNvCxnSpPr>
              <a:stCxn id="190" idx="6"/>
              <a:endCxn id="195" idx="1"/>
            </p:cNvCxnSpPr>
            <p:nvPr/>
          </p:nvCxnSpPr>
          <p:spPr>
            <a:xfrm>
              <a:off x="5065706" y="2690120"/>
              <a:ext cx="1293600" cy="1264800"/>
            </a:xfrm>
            <a:prstGeom prst="curvedConnector3">
              <a:avLst>
                <a:gd fmla="val 49693" name="adj1"/>
              </a:avLst>
            </a:prstGeom>
            <a:noFill/>
            <a:ln cap="flat" cmpd="sng" w="5600">
              <a:solidFill>
                <a:schemeClr val="dk1"/>
              </a:solidFill>
              <a:prstDash val="solid"/>
              <a:round/>
              <a:headEnd len="med" w="med" type="none"/>
              <a:tailEnd len="med" w="med" type="none"/>
            </a:ln>
          </p:spPr>
        </p:cxnSp>
        <p:cxnSp>
          <p:nvCxnSpPr>
            <p:cNvPr id="197" name="Google Shape;197;p29"/>
            <p:cNvCxnSpPr>
              <a:stCxn id="194" idx="3"/>
              <a:endCxn id="190" idx="2"/>
            </p:cNvCxnSpPr>
            <p:nvPr/>
          </p:nvCxnSpPr>
          <p:spPr>
            <a:xfrm>
              <a:off x="2636984" y="2228767"/>
              <a:ext cx="1714200" cy="461400"/>
            </a:xfrm>
            <a:prstGeom prst="curvedConnector3">
              <a:avLst>
                <a:gd fmla="val 50000" name="adj1"/>
              </a:avLst>
            </a:prstGeom>
            <a:noFill/>
            <a:ln cap="flat" cmpd="sng" w="5600">
              <a:solidFill>
                <a:schemeClr val="dk1"/>
              </a:solidFill>
              <a:prstDash val="solid"/>
              <a:round/>
              <a:headEnd len="med" w="med" type="none"/>
              <a:tailEnd len="med" w="med" type="none"/>
            </a:ln>
          </p:spPr>
        </p:cxnSp>
        <p:sp>
          <p:nvSpPr>
            <p:cNvPr id="198" name="Google Shape;198;p29"/>
            <p:cNvSpPr/>
            <p:nvPr/>
          </p:nvSpPr>
          <p:spPr>
            <a:xfrm rot="-1585771">
              <a:off x="6288820" y="1368939"/>
              <a:ext cx="2325338" cy="891658"/>
            </a:xfrm>
            <a:prstGeom prst="roundRect">
              <a:avLst>
                <a:gd fmla="val 50000" name="adj"/>
              </a:avLst>
            </a:prstGeom>
            <a:noFill/>
            <a:ln cap="flat" cmpd="sng" w="5600">
              <a:solidFill>
                <a:schemeClr val="dk1"/>
              </a:solidFill>
              <a:prstDash val="solid"/>
              <a:round/>
              <a:headEnd len="sm" w="sm" type="none"/>
              <a:tailEnd len="sm" w="sm" type="none"/>
            </a:ln>
          </p:spPr>
          <p:txBody>
            <a:bodyPr anchorCtr="0" anchor="ctr" bIns="53775" lIns="53775" spcFirstLastPara="1" rIns="53775" wrap="square" tIns="53775">
              <a:noAutofit/>
            </a:bodyPr>
            <a:lstStyle/>
            <a:p>
              <a:pPr indent="0" lvl="0" marL="0" rtl="0" algn="ctr">
                <a:spcBef>
                  <a:spcPts val="0"/>
                </a:spcBef>
                <a:spcAft>
                  <a:spcPts val="0"/>
                </a:spcAft>
                <a:buNone/>
              </a:pPr>
              <a:r>
                <a:rPr b="1" lang="en" sz="1223"/>
                <a:t>5</a:t>
              </a:r>
              <a:endParaRPr b="1" sz="1223"/>
            </a:p>
            <a:p>
              <a:pPr indent="0" lvl="0" marL="0" rtl="0" algn="ctr">
                <a:spcBef>
                  <a:spcPts val="0"/>
                </a:spcBef>
                <a:spcAft>
                  <a:spcPts val="0"/>
                </a:spcAft>
                <a:buNone/>
              </a:pPr>
              <a:r>
                <a:rPr b="1" lang="en" sz="1223"/>
                <a:t>AI Researchers</a:t>
              </a:r>
              <a:endParaRPr b="1" sz="1223"/>
            </a:p>
          </p:txBody>
        </p:sp>
        <p:cxnSp>
          <p:nvCxnSpPr>
            <p:cNvPr id="199" name="Google Shape;199;p29"/>
            <p:cNvCxnSpPr>
              <a:stCxn id="190" idx="7"/>
              <a:endCxn id="198" idx="1"/>
            </p:cNvCxnSpPr>
            <p:nvPr/>
          </p:nvCxnSpPr>
          <p:spPr>
            <a:xfrm rot="-5400000">
              <a:off x="5633065" y="1660239"/>
              <a:ext cx="105300" cy="1449300"/>
            </a:xfrm>
            <a:prstGeom prst="curvedConnector2">
              <a:avLst/>
            </a:prstGeom>
            <a:noFill/>
            <a:ln cap="flat" cmpd="sng" w="5600">
              <a:solidFill>
                <a:schemeClr val="dk1"/>
              </a:solidFill>
              <a:prstDash val="solid"/>
              <a:round/>
              <a:headEnd len="med" w="med" type="none"/>
              <a:tailEnd len="med" w="med" type="none"/>
            </a:ln>
          </p:spPr>
        </p:cxnSp>
        <p:sp>
          <p:nvSpPr>
            <p:cNvPr id="200" name="Google Shape;200;p29"/>
            <p:cNvSpPr/>
            <p:nvPr/>
          </p:nvSpPr>
          <p:spPr>
            <a:xfrm rot="-1352932">
              <a:off x="-360378" y="4098379"/>
              <a:ext cx="3352272" cy="1381017"/>
            </a:xfrm>
            <a:prstGeom prst="roundRect">
              <a:avLst>
                <a:gd fmla="val 50000" name="adj"/>
              </a:avLst>
            </a:prstGeom>
            <a:noFill/>
            <a:ln cap="flat" cmpd="sng" w="5600">
              <a:solidFill>
                <a:schemeClr val="dk1"/>
              </a:solidFill>
              <a:prstDash val="solid"/>
              <a:round/>
              <a:headEnd len="sm" w="sm" type="none"/>
              <a:tailEnd len="sm" w="sm" type="none"/>
            </a:ln>
          </p:spPr>
          <p:txBody>
            <a:bodyPr anchorCtr="0" anchor="ctr" bIns="53775" lIns="53775" spcFirstLastPara="1" rIns="53775" wrap="square" tIns="53775">
              <a:noAutofit/>
            </a:bodyPr>
            <a:lstStyle/>
            <a:p>
              <a:pPr indent="0" lvl="0" marL="0" marR="0" rtl="0" algn="ctr">
                <a:lnSpc>
                  <a:spcPct val="100000"/>
                </a:lnSpc>
                <a:spcBef>
                  <a:spcPts val="0"/>
                </a:spcBef>
                <a:spcAft>
                  <a:spcPts val="0"/>
                </a:spcAft>
                <a:buNone/>
              </a:pPr>
              <a:r>
                <a:rPr b="1" lang="en" sz="1223"/>
                <a:t>5 </a:t>
              </a:r>
              <a:endParaRPr b="1" sz="1223"/>
            </a:p>
            <a:p>
              <a:pPr indent="0" lvl="0" marL="0" marR="0" rtl="0" algn="ctr">
                <a:lnSpc>
                  <a:spcPct val="100000"/>
                </a:lnSpc>
                <a:spcBef>
                  <a:spcPts val="0"/>
                </a:spcBef>
                <a:spcAft>
                  <a:spcPts val="0"/>
                </a:spcAft>
                <a:buNone/>
              </a:pPr>
              <a:r>
                <a:rPr b="1" lang="en" sz="1223"/>
                <a:t>Social Scientists/Education Researchers</a:t>
              </a:r>
              <a:endParaRPr b="1" sz="1223"/>
            </a:p>
          </p:txBody>
        </p:sp>
        <p:cxnSp>
          <p:nvCxnSpPr>
            <p:cNvPr id="201" name="Google Shape;201;p29"/>
            <p:cNvCxnSpPr>
              <a:stCxn id="200" idx="3"/>
              <a:endCxn id="190" idx="3"/>
            </p:cNvCxnSpPr>
            <p:nvPr/>
          </p:nvCxnSpPr>
          <p:spPr>
            <a:xfrm flipH="1" rot="10800000">
              <a:off x="2863758" y="2942837"/>
              <a:ext cx="1592100" cy="1203300"/>
            </a:xfrm>
            <a:prstGeom prst="curvedConnector2">
              <a:avLst/>
            </a:prstGeom>
            <a:noFill/>
            <a:ln cap="flat" cmpd="sng" w="5600">
              <a:solidFill>
                <a:schemeClr val="dk1"/>
              </a:solidFill>
              <a:prstDash val="solid"/>
              <a:round/>
              <a:headEnd len="med" w="med" type="none"/>
              <a:tailEnd len="med" w="med" type="none"/>
            </a:ln>
          </p:spPr>
        </p:cxnSp>
      </p:grpSp>
      <p:pic>
        <p:nvPicPr>
          <p:cNvPr id="202" name="Google Shape;202;p29"/>
          <p:cNvPicPr preferRelativeResize="0"/>
          <p:nvPr/>
        </p:nvPicPr>
        <p:blipFill>
          <a:blip r:embed="rId4">
            <a:alphaModFix/>
          </a:blip>
          <a:stretch>
            <a:fillRect/>
          </a:stretch>
        </p:blipFill>
        <p:spPr>
          <a:xfrm>
            <a:off x="5775608" y="954925"/>
            <a:ext cx="3260468" cy="4125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189826" y="427094"/>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2500"/>
              <a:t>Design and Sampling</a:t>
            </a:r>
            <a:endParaRPr sz="2500"/>
          </a:p>
        </p:txBody>
      </p:sp>
      <p:sp>
        <p:nvSpPr>
          <p:cNvPr id="208" name="Google Shape;208;p30"/>
          <p:cNvSpPr/>
          <p:nvPr/>
        </p:nvSpPr>
        <p:spPr>
          <a:xfrm rot="-5400000">
            <a:off x="6331525" y="-972550"/>
            <a:ext cx="10500" cy="3428700"/>
          </a:xfrm>
          <a:prstGeom prst="rect">
            <a:avLst/>
          </a:prstGeom>
          <a:gradFill>
            <a:gsLst>
              <a:gs pos="0">
                <a:schemeClr val="accent1"/>
              </a:gs>
              <a:gs pos="100000">
                <a:schemeClr val="accent2"/>
              </a:gs>
            </a:gsLst>
            <a:lin ang="5400012"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30"/>
          <p:cNvSpPr txBox="1"/>
          <p:nvPr>
            <p:ph idx="1" type="body"/>
          </p:nvPr>
        </p:nvSpPr>
        <p:spPr>
          <a:xfrm>
            <a:off x="286200" y="1100307"/>
            <a:ext cx="8520600" cy="7473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600"/>
              <a:buNone/>
            </a:pPr>
            <a:r>
              <a:rPr lang="en" sz="1500">
                <a:solidFill>
                  <a:schemeClr val="dk1"/>
                </a:solidFill>
              </a:rPr>
              <a:t>Almost </a:t>
            </a:r>
            <a:r>
              <a:rPr b="1" lang="en" sz="1500">
                <a:solidFill>
                  <a:schemeClr val="dk1"/>
                </a:solidFill>
              </a:rPr>
              <a:t>all </a:t>
            </a:r>
            <a:r>
              <a:rPr lang="en" sz="1500">
                <a:solidFill>
                  <a:schemeClr val="dk1"/>
                </a:solidFill>
              </a:rPr>
              <a:t>of our experts </a:t>
            </a:r>
            <a:r>
              <a:rPr b="1" lang="en" sz="1500">
                <a:solidFill>
                  <a:schemeClr val="dk1"/>
                </a:solidFill>
              </a:rPr>
              <a:t>emphasized the importance of</a:t>
            </a:r>
            <a:r>
              <a:rPr lang="en" sz="1500">
                <a:solidFill>
                  <a:schemeClr val="dk1"/>
                </a:solidFill>
              </a:rPr>
              <a:t> having a </a:t>
            </a:r>
            <a:r>
              <a:rPr b="1" lang="en" sz="1500">
                <a:solidFill>
                  <a:schemeClr val="dk1"/>
                </a:solidFill>
              </a:rPr>
              <a:t>clearly defined target phenomenon of interest</a:t>
            </a:r>
            <a:r>
              <a:rPr lang="en" sz="1500">
                <a:solidFill>
                  <a:schemeClr val="dk1"/>
                </a:solidFill>
              </a:rPr>
              <a:t> and </a:t>
            </a:r>
            <a:r>
              <a:rPr b="1" lang="en" sz="1500">
                <a:solidFill>
                  <a:schemeClr val="dk1"/>
                </a:solidFill>
              </a:rPr>
              <a:t>optimizing variation to capture it</a:t>
            </a:r>
            <a:r>
              <a:rPr lang="en" sz="1500">
                <a:solidFill>
                  <a:schemeClr val="dk1"/>
                </a:solidFill>
              </a:rPr>
              <a:t>, but those </a:t>
            </a:r>
            <a:r>
              <a:rPr b="1" lang="en" sz="1500">
                <a:solidFill>
                  <a:schemeClr val="dk1"/>
                </a:solidFill>
              </a:rPr>
              <a:t>target phenomena varied widely</a:t>
            </a:r>
            <a:r>
              <a:rPr lang="en" sz="1500">
                <a:solidFill>
                  <a:schemeClr val="dk1"/>
                </a:solidFill>
              </a:rPr>
              <a:t> by field and intended research questions.</a:t>
            </a:r>
            <a:endParaRPr sz="1500">
              <a:solidFill>
                <a:schemeClr val="dk1"/>
              </a:solidFill>
            </a:endParaRPr>
          </a:p>
        </p:txBody>
      </p:sp>
      <p:pic>
        <p:nvPicPr>
          <p:cNvPr id="210" name="Google Shape;210;p30"/>
          <p:cNvPicPr preferRelativeResize="0"/>
          <p:nvPr/>
        </p:nvPicPr>
        <p:blipFill rotWithShape="1">
          <a:blip r:embed="rId3">
            <a:alphaModFix/>
          </a:blip>
          <a:srcRect b="0" l="0" r="0" t="0"/>
          <a:stretch/>
        </p:blipFill>
        <p:spPr>
          <a:xfrm>
            <a:off x="379875" y="2011850"/>
            <a:ext cx="8331162" cy="29584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E31933"/>
      </a:accent1>
      <a:accent2>
        <a:srgbClr val="FFD200"/>
      </a:accent2>
      <a:accent3>
        <a:srgbClr val="000000"/>
      </a:accent3>
      <a:accent4>
        <a:srgbClr val="DCDDDE"/>
      </a:accent4>
      <a:accent5>
        <a:srgbClr val="07DBA2"/>
      </a:accent5>
      <a:accent6>
        <a:srgbClr val="B37231"/>
      </a:accent6>
      <a:hlink>
        <a:srgbClr val="05A8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