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45"/>
  </p:notesMasterIdLst>
  <p:sldIdLst>
    <p:sldId id="256" r:id="rId2"/>
    <p:sldId id="501" r:id="rId3"/>
    <p:sldId id="592" r:id="rId4"/>
    <p:sldId id="516" r:id="rId5"/>
    <p:sldId id="589" r:id="rId6"/>
    <p:sldId id="311" r:id="rId7"/>
    <p:sldId id="520" r:id="rId8"/>
    <p:sldId id="332" r:id="rId9"/>
    <p:sldId id="388" r:id="rId10"/>
    <p:sldId id="316" r:id="rId11"/>
    <p:sldId id="325" r:id="rId12"/>
    <p:sldId id="330" r:id="rId13"/>
    <p:sldId id="326" r:id="rId14"/>
    <p:sldId id="590" r:id="rId15"/>
    <p:sldId id="315" r:id="rId16"/>
    <p:sldId id="524" r:id="rId17"/>
    <p:sldId id="522" r:id="rId18"/>
    <p:sldId id="512" r:id="rId19"/>
    <p:sldId id="583" r:id="rId20"/>
    <p:sldId id="588" r:id="rId21"/>
    <p:sldId id="584" r:id="rId22"/>
    <p:sldId id="528" r:id="rId23"/>
    <p:sldId id="591" r:id="rId24"/>
    <p:sldId id="593" r:id="rId25"/>
    <p:sldId id="518" r:id="rId26"/>
    <p:sldId id="519" r:id="rId27"/>
    <p:sldId id="335" r:id="rId28"/>
    <p:sldId id="337" r:id="rId29"/>
    <p:sldId id="338" r:id="rId30"/>
    <p:sldId id="336" r:id="rId31"/>
    <p:sldId id="389" r:id="rId32"/>
    <p:sldId id="410" r:id="rId33"/>
    <p:sldId id="517" r:id="rId34"/>
    <p:sldId id="523" r:id="rId35"/>
    <p:sldId id="594" r:id="rId36"/>
    <p:sldId id="366" r:id="rId37"/>
    <p:sldId id="360" r:id="rId38"/>
    <p:sldId id="362" r:id="rId39"/>
    <p:sldId id="364" r:id="rId40"/>
    <p:sldId id="367" r:id="rId41"/>
    <p:sldId id="368" r:id="rId42"/>
    <p:sldId id="319" r:id="rId43"/>
    <p:sldId id="328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8D3A2"/>
    <a:srgbClr val="25005C"/>
    <a:srgbClr val="E2C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77922"/>
  </p:normalViewPr>
  <p:slideViewPr>
    <p:cSldViewPr snapToGrid="0" snapToObjects="1" showGuides="1">
      <p:cViewPr varScale="1">
        <p:scale>
          <a:sx n="147" d="100"/>
          <a:sy n="147" d="100"/>
        </p:scale>
        <p:origin x="1736" y="184"/>
      </p:cViewPr>
      <p:guideLst>
        <p:guide orient="horz" pos="1620"/>
        <p:guide pos="2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3T09:17:59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2578 2289 24575,'0'-12'0,"0"-12"0,0 11 0,0-8 0,0 5 0,0 5 0,0-6 0,0 8 0,0-1 0,4 0 0,-3-1 0,4 1 0,-1 5 0,-3-4 0,8 3 0,-8-4 0,8 5 0,-8-4 0,8 3 0,-8-4 0,3 0 0,-4 0 0,0 1 0,0-1 0,0 0 0,4 0 0,-3-6 0,3 5 0,-4-6 0,0 7 0,5-6 0,-3 4 0,3-11 0,-5 11 0,0-5 0,0 1 0,0 4 0,0-11 0,0 11 0,5-4 0,-4 6 0,3-1 0,-4 1 0,0 0 0,0-6 0,0 4 0,0-5 0,0 1 0,0 4 0,0-11 0,0 5 0,0-1 0,0-4 0,0 5 0,0 0 0,0-5 0,0 4 0,0-5 0,0-1 0,0 0 0,0 7 0,0-5 0,0 4 0,-5-6 0,-2 1 0,0-1 0,-4 0 0,4 0 0,-5 0 0,5-8 0,-4 6 0,3-15 0,1 6 0,-5 0 0,10-6 0,-10 7 0,10-10 0,-10 10 0,11 1 0,-11 1 0,10 6 0,-10-7 0,11 9 0,-10 0 0,9 1 0,-8 5 0,4-4 0,0 5 0,-4 0 0,3-5 0,2 11 0,-7-11 0,6 4 0,-1 1 0,-4-5 0,5 11 0,-6-11 0,0 5 0,1 0 0,-1-6 0,-5 6 0,4 0 0,-3 1 0,-1 6 0,4-6 0,-4 5 0,6-5 0,-5 0 0,4 6 0,-11-7 0,11 8 0,-11-2 0,5 0 0,-7 0 0,7 0 0,-6 0 0,6 6 0,-7-5 0,1 5 0,-1-7 0,0 1 0,0-1 0,0 6 0,7-3 0,-5 4 0,5-6 0,-1 6 0,-4-5 0,5 4 0,-7 0 0,0-4 0,-8 3 0,6 1 0,-7-5 0,1 10 0,6-3 0,-7-1 0,1 5 0,6-5 0,-7 6 0,10 0 0,-1 0 0,0 0 0,0 0 0,0 0 0,1 0 0,-1 0 0,-9 0 0,7 0 0,-6 0 0,8 0 0,0 0 0,0 0 0,1 0 0,-1 0 0,0 0 0,-8 7 0,6 0 0,-7 6 0,9 0 0,1-7 0,-1 5 0,0-9 0,7 8 0,-5-9 0,4 9 0,1-9 0,-5 4 0,11 0 0,-4-4 0,-1 3 0,5 1 0,-4-4 0,6 8 0,-7-8 0,5 8 0,-4-8 0,6 3 0,0-4 0,-1 4 0,1 2 0,-6-1 0,4 4 0,-4-8 0,5 8 0,1-3 0,0-1 0,0 4 0,0-3 0,0-1 0,0 4 0,0-8 0,-7 9 0,6-9 0,-6 9 0,7-4 0,0 4 0,-7 0 0,6 1 0,-6-5 0,7 3 0,0-3 0,0 3 0,0 1 0,0-4 0,0 3 0,0-4 0,0 5 0,0-4 0,-1 2 0,1-2 0,0 4 0,5 0 0,-4 0 0,3 0 0,-4 0 0,0 0 0,0-1 0,4 1 0,-2 0 0,2 0 0,-4 0 0,4 0 0,-3 0 0,8 0 0,-8-5 0,8 4 0,-7-4 0,3 4 0,0 1 0,-3-1 0,6 1 0,-6 0 0,6 0 0,-7 0 0,8 0 0,-3-1 0,4 1 0,0-1 0,-5-4 0,4 3 0,-3-3 0,4 4 0,0 1 0,0-2 0,0 2 0,0 0 0,0 0 0,0-1 0,0 1 0,0 0 0,0 0 0,0 0 0,0 0 0,0-1 0,-4 0 0,3 1 0,-3-1 0,4 1 0,0-1 0,0 1 0,0 0 0,0-1 0,0 1 0,-4-1 0,2 1 0,-2 0 0,4-1 0,-4 0 0,3 0 0,-3 0 0,4-1 0,0 1 0,0 0 0,0 1 0,0-1 0,0 0 0,0 1 0,-4-1 0,3 0 0,-3 0 0,4 0 0,0 0 0,0 0 0,0 1 0,0 0 0,0 0 0,0 0 0,-4 0 0,3-1 0,-8 1 0,8 0 0,-3-2 0,4 2 0,0 0 0,0-1 0,-4 1 0,3 0 0,-4 0 0,5 0 0,0 7 0,0-6 0,0 6 0,0-7 0,0 0 0,0-1 0,0 1 0,0 0 0,0 0 0,0 0 0,0-1 0,0 0 0,0-1 0,0 1 0,0 0 0,0 1 0,0-1 0,0 1 0,0-2 0,0 2 0,0-1 0,0 1 0,0-1 0,0 0 0,0 1 0,0 0 0,0 0 0,0 0 0,0-1 0,0 1 0,0 0 0,0 0 0,0 0 0,0 0 0,0 0 0,0 7 0,0-6 0,5 6 0,-4-8 0,3 1 0,1 0 0,-4 0 0,3 0 0,-4 0 0,0 0 0,0 0 0,0 0 0,0 0 0,5 0 0,-4-1 0,3 1 0,-4-1 0,0 1 0,5 0 0,-4 7 0,3-6 0,-4 6 0,0-8 0,0 1 0,0 0 0,0 0 0,0 7 0,4-6 0,-2 6 0,2-7 0,-4 0 0,0 0 0,5 6 0,-3-4 0,3 11 0,-5-12 0,5 6 0,-4-1 0,3 2 0,-4 0 0,6 5 0,-5-11 0,4 11 0,1-5 0,-5 0 0,5-1 0,-1-1 0,-4 2 0,9 0 0,-9 5 0,4-11 0,0 11 0,-3-11 0,8 4 0,-4 0 0,0-4 0,5 11 0,-5-11 0,6 11 0,-1-5 0,1 6 0,0 1 0,1 0 0,-1-1 0,0 1 0,0 0 0,0-7 0,-1-2 0,-2-6 0,-3 0 0,3 0 0,-8 0 0,3 0 0,1-5 0,-4 4 0,8-3 0,-4 4 0,5-1 0,-1 1 0,1-1 0,0 1 0,0 0 0,-1 0 0,1 0 0,0 0 0,7 1 0,-6-1 0,12 2 0,-5 5 0,7-4 0,0 11 0,-1-11 0,1 11 0,-7-12 0,5 6 0,-11-8 0,4 1 0,1 0 0,-6-5 0,6-1 0,-1 1 0,-4-5 0,11 10 0,-5-10 0,7 5 0,-7-6 0,5 5 0,-5-4 0,7 5 0,-1-6 0,1 0 0,0 0 0,-1 0 0,10 0 0,-8 0 0,8 0 0,-10 5 0,1-3 0,9 3 0,-14-5 0,20 0 0,-26 0 0,18 0 0,-14 0 0,6 6 0,1-5 0,-7 4 0,5-5 0,-5 0 0,1 0 0,4 0 0,-12 0 0,6 0 0,-8 0 0,1 0 0,7 0 0,-6 0 0,6 0 0,-7 0 0,6 0 0,-4 0 0,4 0 0,-6 0 0,7 0 0,-6 0 0,6 0 0,-1 0 0,-4 0 0,4 0 0,1 0 0,-6 0 0,6 0 0,-1 0 0,-4 0 0,4 0 0,1-5 0,-6 3 0,6-7 0,-7 3 0,0 0 0,6-4 0,-4 9 0,4-9 0,1 3 0,-6 2 0,12-7 0,-5 6 0,0-6 0,6 0 0,-13 2 0,12-2 0,-5 0 0,7 0 0,-6-6 0,-2 5 0,-6 1 0,-1 3 0,0 4 0,-1-1 0,1-3 0,0 8 0,0-8 0,0 8 0,0-8 0,0 3 0,-1-3 0,1-1 0,0 5 0,-5-4 0,4 3 0,-4-3 0,5 3 0,-2-1 0,-2 1 0,2 1 0,-2-4 0,3 4 0,1 0 0,-5-4 0,4 8 0,-8-8 0,7 8 0,-3-3 0,1-1 0,2 4 0,-7-8 0,8 8 0,-8-8 0,8 8 0,-4-8 0,5 3 0,0-4 0,0 0 0,0 0 0,0 0 0,0 0 0,0 4 0,-5-2 0,4 7 0,-4-7 0,4 4 0,0-5 0,0 0 0,0 4 0,1-4 0,-4 3 0,2 1 0,-3 0 0,0 1 0,3 3 0,-7-7 0,6 3 0,-6-5 0,7 1 0,-7-1 0,7 1 0,-4 0 0,1 0 0,-1 0 0,-4-5 0,0 3 0,0-4 0,0 5 0,0-6 0,0 4 0,0-5 0,0 7 0,0 0 0,0 5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00A3-62BA-414A-BE98-202DDC1EF330}" type="datetimeFigureOut">
              <a:rPr lang="en-US" smtClean="0"/>
              <a:t>4/16/26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5ED8D-BBF4-7E4A-A68E-6FB37CA0D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4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6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08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9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6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37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12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7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9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everyone understand these basic steps? (they’re pretty straightforward…)</a:t>
            </a:r>
          </a:p>
          <a:p>
            <a:endParaRPr lang="en-US" dirty="0"/>
          </a:p>
          <a:p>
            <a:r>
              <a:rPr lang="en-US" dirty="0"/>
              <a:t>Economic evaluation</a:t>
            </a:r>
          </a:p>
          <a:p>
            <a:endParaRPr lang="en-US" dirty="0"/>
          </a:p>
          <a:p>
            <a:r>
              <a:rPr lang="en-US" dirty="0"/>
              <a:t>Cost-benefit analysis -</a:t>
            </a:r>
          </a:p>
          <a:p>
            <a:r>
              <a:rPr lang="en-US" dirty="0"/>
              <a:t>Cost-effectiveness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93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0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4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04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everyone understand these basic steps? (they’re pretty straightforward…)</a:t>
            </a:r>
          </a:p>
          <a:p>
            <a:endParaRPr lang="en-US" dirty="0"/>
          </a:p>
          <a:p>
            <a:r>
              <a:rPr lang="en-US" dirty="0"/>
              <a:t>Economic evaluation</a:t>
            </a:r>
          </a:p>
          <a:p>
            <a:endParaRPr lang="en-US" dirty="0"/>
          </a:p>
          <a:p>
            <a:r>
              <a:rPr lang="en-US" dirty="0"/>
              <a:t>Cost-benefit analysis -</a:t>
            </a:r>
          </a:p>
          <a:p>
            <a:r>
              <a:rPr lang="en-US" dirty="0"/>
              <a:t>Cost-effectiveness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8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8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3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16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7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who took DC courses were also 2.2 percentage points more likely to finish a 2-year degree.</a:t>
            </a:r>
          </a:p>
          <a:p>
            <a:endParaRPr lang="en-US" dirty="0"/>
          </a:p>
          <a:p>
            <a:r>
              <a:rPr lang="en-US" dirty="0"/>
              <a:t>Our cost analysis showed that the resources allocated toward DC summed to a total value of $121 million, or about $111 per semester credit hour.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10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“benefits of graduating 1 year earlier” are the total benefits of a single student graduating 1 year earlier. The “benefits per student attributed to dual-credit enrollment” are the total benefits shown in the first column multiplied by the impact of less time to completion for four-year graduates (0.102 fewer years) and the proportion of dual-credit students this impact applies to (0.25). The “benefits per SCH” are the benefits attributed to dual credit divided by 9.5 (the average number of SCHs taken by dual-credit students).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All dollars represent net present value $2017 dollars. The “benefits of 2 years of higher education” are the total benefits of a single student obtaining 2 years of higher education compared with a high school graduate. The “benefits per student attributed to dual-credit enrollment” are the total benefits shown in the first column multiplied by the impact of dual-credit on obtaining a two-year credential (0.0218). The “benefits per SCH” is the benefits attributed to dual-credit divided by 9.5 (the average number of SCHs taken by dual-credit students).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19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7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4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95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1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1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3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17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9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9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12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94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7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71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07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5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868290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1" name="Picture 10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9614" y="1086834"/>
            <a:ext cx="6973061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868290"/>
            <a:ext cx="1600200" cy="139700"/>
          </a:xfrm>
          <a:prstGeom prst="rect">
            <a:avLst/>
          </a:prstGeom>
        </p:spPr>
      </p:pic>
      <p:pic>
        <p:nvPicPr>
          <p:cNvPr id="16" name="Picture 15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1086834"/>
            <a:ext cx="7189362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EDLPS 510: School Finance</a:t>
            </a:r>
            <a:br>
              <a:rPr lang="en-US" dirty="0"/>
            </a:br>
            <a:r>
              <a:rPr lang="en-US" dirty="0"/>
              <a:t>Fall 2019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659219"/>
            <a:ext cx="4564572" cy="2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7358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60370" y="1754102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0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38360" r="13252" b="30129"/>
          <a:stretch/>
        </p:blipFill>
        <p:spPr>
          <a:xfrm>
            <a:off x="0" y="0"/>
            <a:ext cx="9144000" cy="2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63" r:id="rId3"/>
    <p:sldLayoutId id="2147483664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ollev.com/davidknight79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lawn with trees and a sign&#10;&#10;Description automatically generated">
            <a:extLst>
              <a:ext uri="{FF2B5EF4-FFF2-40B4-BE49-F238E27FC236}">
                <a16:creationId xmlns:a16="http://schemas.microsoft.com/office/drawing/2014/main" id="{329BB4B4-A5FD-2C5B-0859-F3758C9E6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19" t="5422" r="1583"/>
          <a:stretch/>
        </p:blipFill>
        <p:spPr>
          <a:xfrm>
            <a:off x="0" y="188130"/>
            <a:ext cx="9144000" cy="25467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7EDC71-09AF-252D-8935-B12E13A2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75" y="2329070"/>
            <a:ext cx="8483342" cy="1412555"/>
          </a:xfrm>
        </p:spPr>
        <p:txBody>
          <a:bodyPr/>
          <a:lstStyle/>
          <a:p>
            <a:r>
              <a:rPr lang="en-US" sz="4800"/>
              <a:t>Session 12: </a:t>
            </a:r>
            <a:r>
              <a:rPr lang="en-US" sz="4800" dirty="0"/>
              <a:t>Economic Evaluation</a:t>
            </a:r>
            <a:br>
              <a:rPr lang="en-US" sz="4800" dirty="0"/>
            </a:br>
            <a:r>
              <a:rPr lang="en-US" sz="4800" dirty="0"/>
              <a:t>April 17, 2026</a:t>
            </a:r>
          </a:p>
        </p:txBody>
      </p:sp>
    </p:spTree>
    <p:extLst>
      <p:ext uri="{BB962C8B-B14F-4D97-AF65-F5344CB8AC3E}">
        <p14:creationId xmlns:p14="http://schemas.microsoft.com/office/powerpoint/2010/main" val="74269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460374" y="2048055"/>
            <a:ext cx="6204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NCATE’s 2010 report:</a:t>
            </a:r>
          </a:p>
          <a:p>
            <a:endParaRPr lang="en-US" dirty="0"/>
          </a:p>
          <a:p>
            <a:pPr marL="466725" indent="-466725"/>
            <a:r>
              <a:rPr lang="en-US" dirty="0"/>
              <a:t>National Council for Accreditation for Teacher Education (2010). Transforming Teacher Education Through Clinical Practice: A National strategy to prepare effective teachers. Report of the Blue Ribbon Panel on Clinical Preparation and Partnerships for improved student learning.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29F1B34-7AA7-534B-B685-4DD7B7CBB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39" y="2130752"/>
            <a:ext cx="2311361" cy="2966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7F9EC6-09A3-4949-8719-2E1D79794F7A}"/>
              </a:ext>
            </a:extLst>
          </p:cNvPr>
          <p:cNvSpPr/>
          <p:nvPr/>
        </p:nvSpPr>
        <p:spPr>
          <a:xfrm>
            <a:off x="690880" y="46355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caepnet.org</a:t>
            </a:r>
            <a:r>
              <a:rPr lang="en-US" sz="900" dirty="0"/>
              <a:t>/~/media/Files/</a:t>
            </a:r>
            <a:r>
              <a:rPr lang="en-US" sz="900" dirty="0" err="1"/>
              <a:t>caep</a:t>
            </a:r>
            <a:r>
              <a:rPr lang="en-US" sz="900" dirty="0"/>
              <a:t>/accreditation-resources/blue-ribbon-</a:t>
            </a:r>
            <a:r>
              <a:rPr lang="en-US" sz="900" dirty="0" err="1"/>
              <a:t>panel.pdf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7227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C69BC8-BB5B-654C-A2AC-066EE065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" y="2398877"/>
            <a:ext cx="6204586" cy="22366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90880" y="2048055"/>
            <a:ext cx="620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NCATE’s 2010 report:</a:t>
            </a:r>
          </a:p>
          <a:p>
            <a:endParaRPr lang="en-US" dirty="0"/>
          </a:p>
          <a:p>
            <a:pPr marL="466725" indent="-466725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CAFB2-E93E-C742-BEE0-5E54E33A57C5}"/>
              </a:ext>
            </a:extLst>
          </p:cNvPr>
          <p:cNvSpPr/>
          <p:nvPr/>
        </p:nvSpPr>
        <p:spPr>
          <a:xfrm>
            <a:off x="690880" y="46355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caepnet.org</a:t>
            </a:r>
            <a:r>
              <a:rPr lang="en-US" sz="900" dirty="0"/>
              <a:t>/~/media/Files/</a:t>
            </a:r>
            <a:r>
              <a:rPr lang="en-US" sz="900" dirty="0" err="1"/>
              <a:t>caep</a:t>
            </a:r>
            <a:r>
              <a:rPr lang="en-US" sz="900" dirty="0"/>
              <a:t>/accreditation-resources/blue-ribbon-</a:t>
            </a:r>
            <a:r>
              <a:rPr lang="en-US" sz="900" dirty="0" err="1"/>
              <a:t>panel.pdf</a:t>
            </a:r>
            <a:endParaRPr lang="en-US" sz="900" dirty="0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E18386F-9C46-9C44-8C68-CE5BCC3F4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39" y="2130752"/>
            <a:ext cx="2311361" cy="2966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651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460374" y="1865908"/>
            <a:ext cx="5229226" cy="369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Jonah Rockoff’s (2015) presentation for Stanford CEPA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CAFB2-E93E-C742-BEE0-5E54E33A57C5}"/>
              </a:ext>
            </a:extLst>
          </p:cNvPr>
          <p:cNvSpPr/>
          <p:nvPr/>
        </p:nvSpPr>
        <p:spPr>
          <a:xfrm>
            <a:off x="2286000" y="49744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www.youtube.com</a:t>
            </a:r>
            <a:r>
              <a:rPr lang="en-US" sz="900" dirty="0"/>
              <a:t>/</a:t>
            </a:r>
            <a:r>
              <a:rPr lang="en-US" sz="900" dirty="0" err="1"/>
              <a:t>watch?v</a:t>
            </a:r>
            <a:r>
              <a:rPr lang="en-US" sz="900" dirty="0"/>
              <a:t>=8p4xzKiftIU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23AAE-757A-C840-B47C-0100FA8A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3" b="4832"/>
          <a:stretch/>
        </p:blipFill>
        <p:spPr>
          <a:xfrm>
            <a:off x="2368062" y="2568525"/>
            <a:ext cx="6775938" cy="246184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0B1211-672E-A748-9958-55090FC590A7}"/>
              </a:ext>
            </a:extLst>
          </p:cNvPr>
          <p:cNvSpPr/>
          <p:nvPr/>
        </p:nvSpPr>
        <p:spPr>
          <a:xfrm>
            <a:off x="2931551" y="4449681"/>
            <a:ext cx="785446" cy="2308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FBE4B1-F68F-454A-889E-1FAE7A75FB26}"/>
              </a:ext>
            </a:extLst>
          </p:cNvPr>
          <p:cNvCxnSpPr>
            <a:cxnSpLocks/>
          </p:cNvCxnSpPr>
          <p:nvPr/>
        </p:nvCxnSpPr>
        <p:spPr>
          <a:xfrm>
            <a:off x="1764323" y="4349207"/>
            <a:ext cx="1037492" cy="100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55AD78-DA86-5E42-AE19-8C66AE00B754}"/>
              </a:ext>
            </a:extLst>
          </p:cNvPr>
          <p:cNvSpPr txBox="1"/>
          <p:nvPr/>
        </p:nvSpPr>
        <p:spPr>
          <a:xfrm>
            <a:off x="860555" y="4080349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NO!!!!!</a:t>
            </a:r>
          </a:p>
        </p:txBody>
      </p:sp>
      <p:pic>
        <p:nvPicPr>
          <p:cNvPr id="7" name="Picture 6" descr="A person standing next to a graph&#10;&#10;Description automatically generated">
            <a:extLst>
              <a:ext uri="{FF2B5EF4-FFF2-40B4-BE49-F238E27FC236}">
                <a16:creationId xmlns:a16="http://schemas.microsoft.com/office/drawing/2014/main" id="{6FEB12F9-CC45-0495-E80D-827892DFD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818" y="1584675"/>
            <a:ext cx="2083419" cy="12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735584" y="1634446"/>
            <a:ext cx="7672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the author usually means:</a:t>
            </a:r>
          </a:p>
          <a:p>
            <a:pPr marL="801688" indent="-304800">
              <a:buSzPct val="50000"/>
              <a:buFont typeface="Wingdings" pitchFamily="2" charset="2"/>
              <a:buChar char="§"/>
            </a:pPr>
            <a:r>
              <a:rPr lang="en-US" dirty="0"/>
              <a:t>	Adopting a policy that appears “cost free”</a:t>
            </a:r>
          </a:p>
          <a:p>
            <a:pPr marL="801688" indent="-304800">
              <a:buSzPct val="50000"/>
              <a:buFont typeface="Wingdings" pitchFamily="2" charset="2"/>
              <a:buChar char="§"/>
            </a:pPr>
            <a:r>
              <a:rPr lang="en-US" dirty="0"/>
              <a:t>	Something that is low expense (vs. low cost)</a:t>
            </a:r>
          </a:p>
          <a:p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examples of people incorrectly saying something is necessarily more “cost-effective”? 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Asking principals to use an AI-based tool to building lesson plans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Implementing a new low-cost technology tool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Choosing more effective job applicants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Laying off less-effective teachers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Improving teacher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66833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 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7" y="2604929"/>
            <a:ext cx="7563657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7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Types of Cost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0" y="1736423"/>
            <a:ext cx="594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The main two: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Cost-Effectiveness Analysis (CEA)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Benefit Cost Analysis (BCA)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lvl="1"/>
            <a:r>
              <a:rPr lang="en-US" dirty="0"/>
              <a:t>Other kinds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Analysis (when you don’t have impact measure)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Cost-Feasibility Analysis (less common)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Cost-Utility Analysis (rarely used)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“Cost of quality” studies in early childhood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of adequacy studies for K-12 school finance litigation or finance formula calibration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C7B54-9FC3-F74E-9C3A-B999724B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46" y="1677271"/>
            <a:ext cx="1907470" cy="2862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509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Types of Cost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460374" y="1634446"/>
            <a:ext cx="82232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Cost-Effectiveness Analysis (CEA)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dirty="0"/>
              <a:t>Compares multiple products/ interventions that have a common outcome measure, such as increase in test scores. Example: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Benefit Cost Analysis (BCA)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E6DDDA-7A32-A37F-4016-FDCFAD651011}"/>
                  </a:ext>
                </a:extLst>
              </p:cNvPr>
              <p:cNvSpPr txBox="1"/>
              <p:nvPr/>
            </p:nvSpPr>
            <p:spPr>
              <a:xfrm>
                <a:off x="587374" y="3064783"/>
                <a:ext cx="4260077" cy="651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EC ratios: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0.2 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test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scores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increase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$500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year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E6DDDA-7A32-A37F-4016-FDCFAD65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4" y="3064783"/>
                <a:ext cx="4260077" cy="651204"/>
              </a:xfrm>
              <a:prstGeom prst="rect">
                <a:avLst/>
              </a:prstGeom>
              <a:blipFill>
                <a:blip r:embed="rId3"/>
                <a:stretch>
                  <a:fillRect l="-1488" t="-192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AD1D99-A593-B321-1794-47CF6B7738DB}"/>
                  </a:ext>
                </a:extLst>
              </p:cNvPr>
              <p:cNvSpPr txBox="1"/>
              <p:nvPr/>
            </p:nvSpPr>
            <p:spPr>
              <a:xfrm>
                <a:off x="4699000" y="3100113"/>
                <a:ext cx="1232966" cy="61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0.3 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$500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AD1D99-A593-B321-1794-47CF6B773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0" y="3100113"/>
                <a:ext cx="1232966" cy="615874"/>
              </a:xfrm>
              <a:prstGeom prst="rect">
                <a:avLst/>
              </a:prstGeom>
              <a:blipFill>
                <a:blip r:embed="rId4"/>
                <a:stretch>
                  <a:fillRect l="-6122" t="-204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B6C2FF-A365-8CE7-F987-B3C036B13C42}"/>
                  </a:ext>
                </a:extLst>
              </p:cNvPr>
              <p:cNvSpPr txBox="1"/>
              <p:nvPr/>
            </p:nvSpPr>
            <p:spPr>
              <a:xfrm>
                <a:off x="6044596" y="3064783"/>
                <a:ext cx="1275157" cy="630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0.4 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$1,000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B6C2FF-A365-8CE7-F987-B3C036B13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596" y="3064783"/>
                <a:ext cx="1275157" cy="630878"/>
              </a:xfrm>
              <a:prstGeom prst="rect">
                <a:avLst/>
              </a:prstGeom>
              <a:blipFill>
                <a:blip r:embed="rId5"/>
                <a:stretch>
                  <a:fillRect l="-5941" t="-2000" r="-99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F1CB92-1126-1DC6-8C49-78A026E9D3F3}"/>
                  </a:ext>
                </a:extLst>
              </p14:cNvPr>
              <p14:cNvContentPartPr/>
              <p14:nvPr/>
            </p14:nvContentPartPr>
            <p14:xfrm>
              <a:off x="5058740" y="2885060"/>
              <a:ext cx="957240" cy="1071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F1CB92-1126-1DC6-8C49-78A026E9D3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49740" y="2876060"/>
                <a:ext cx="974880" cy="10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A2067-8E64-BDAF-C351-05F2CCEFEB70}"/>
                  </a:ext>
                </a:extLst>
              </p:cNvPr>
              <p:cNvSpPr txBox="1"/>
              <p:nvPr/>
            </p:nvSpPr>
            <p:spPr>
              <a:xfrm>
                <a:off x="229693" y="4338255"/>
                <a:ext cx="6107607" cy="557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BC ratio: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2.7 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pp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incr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HS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grad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which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increase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wages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by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$52,000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$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year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A2067-8E64-BDAF-C351-05F2CCEFE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93" y="4338255"/>
                <a:ext cx="6107607" cy="557460"/>
              </a:xfrm>
              <a:prstGeom prst="rect">
                <a:avLst/>
              </a:prstGeom>
              <a:blipFill>
                <a:blip r:embed="rId8"/>
                <a:stretch>
                  <a:fillRect l="-62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B7926-99E4-B7F1-FC1F-EBFA9F1EA122}"/>
                  </a:ext>
                </a:extLst>
              </p:cNvPr>
              <p:cNvSpPr txBox="1"/>
              <p:nvPr/>
            </p:nvSpPr>
            <p:spPr>
              <a:xfrm>
                <a:off x="7286206" y="3064783"/>
                <a:ext cx="1275157" cy="637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0.5 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$1,000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B7926-99E4-B7F1-FC1F-EBFA9F1EA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206" y="3064783"/>
                <a:ext cx="1275157" cy="637162"/>
              </a:xfrm>
              <a:prstGeom prst="rect">
                <a:avLst/>
              </a:prstGeom>
              <a:blipFill>
                <a:blip r:embed="rId9"/>
                <a:stretch>
                  <a:fillRect l="-4950" r="-198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1B0E6D-D7F6-61C3-A660-392EF2F22159}"/>
              </a:ext>
            </a:extLst>
          </p:cNvPr>
          <p:cNvSpPr txBox="1"/>
          <p:nvPr/>
        </p:nvSpPr>
        <p:spPr>
          <a:xfrm>
            <a:off x="6095396" y="44207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7D4631-67CA-20DC-6BE6-D144130EBE69}"/>
                  </a:ext>
                </a:extLst>
              </p:cNvPr>
              <p:cNvSpPr txBox="1"/>
              <p:nvPr/>
            </p:nvSpPr>
            <p:spPr>
              <a:xfrm>
                <a:off x="6337300" y="4317929"/>
                <a:ext cx="1713421" cy="526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$52,000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$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600" dirty="0"/>
                  <a:t> = $6.50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7D4631-67CA-20DC-6BE6-D144130EB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300" y="4317929"/>
                <a:ext cx="1713421" cy="526041"/>
              </a:xfrm>
              <a:prstGeom prst="rect">
                <a:avLst/>
              </a:prstGeom>
              <a:blipFill>
                <a:blip r:embed="rId10"/>
                <a:stretch>
                  <a:fillRect l="-735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7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338454" y="1634937"/>
            <a:ext cx="667455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Ingredients method: how costs are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Ingredient: a resource used as part of a policy, practice, intervention, or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Shadow pricing: estimating the price of something when a market doesn’t exist, e.g., parent volunteer, old school building, used computers, certain skill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Induced costs: costs that result some receiving additional services that weren’t part of the initial program/policy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Annualization: adjusting the price of an ingredient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C7B54-9FC3-F74E-9C3A-B999724B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09" y="1524871"/>
            <a:ext cx="1907470" cy="2862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3642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steps to complete a cost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ingredients method (three steps):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all the resources required to implement the program, including the quantity of those resources and quantity per student 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price of those resources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Multiply all prices by quantities; determine who bears the costs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C84802-A261-A54F-0ED5-E54278C73BC4}"/>
              </a:ext>
            </a:extLst>
          </p:cNvPr>
          <p:cNvSpPr/>
          <p:nvPr/>
        </p:nvSpPr>
        <p:spPr>
          <a:xfrm>
            <a:off x="1957898" y="3525571"/>
            <a:ext cx="5204902" cy="1323439"/>
          </a:xfrm>
          <a:prstGeom prst="wedgeRoundRectCallout">
            <a:avLst>
              <a:gd name="adj1" fmla="val 39642"/>
              <a:gd name="adj2" fmla="val 64501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4939C-785A-4790-290F-1C5202C68B2D}"/>
              </a:ext>
            </a:extLst>
          </p:cNvPr>
          <p:cNvSpPr txBox="1"/>
          <p:nvPr/>
        </p:nvSpPr>
        <p:spPr>
          <a:xfrm>
            <a:off x="2108814" y="3525571"/>
            <a:ext cx="5396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 average salaries vs. local salaries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Adjust for inflation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Annualize materials lasting multiple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Scale staff investments over number of students served</a:t>
            </a:r>
          </a:p>
        </p:txBody>
      </p:sp>
    </p:spTree>
    <p:extLst>
      <p:ext uri="{BB962C8B-B14F-4D97-AF65-F5344CB8AC3E}">
        <p14:creationId xmlns:p14="http://schemas.microsoft.com/office/powerpoint/2010/main" val="3990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rogram&#10;&#10;Description automatically generated">
            <a:extLst>
              <a:ext uri="{FF2B5EF4-FFF2-40B4-BE49-F238E27FC236}">
                <a16:creationId xmlns:a16="http://schemas.microsoft.com/office/drawing/2014/main" id="{6D5C0449-F70E-5F1F-65F9-1248271A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91" y="1283466"/>
            <a:ext cx="4457700" cy="3573631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3B214-1C92-0406-C5AE-AE15FC2ED89A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239AD7A9-36C4-2140-8E89-24F45D10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725CA-114F-73B9-3341-66D05A1A521A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</a:t>
            </a:r>
            <a:r>
              <a:rPr lang="en-US" sz="1500" b="1" dirty="0"/>
              <a:t>fits neatly on top of existing practice</a:t>
            </a:r>
          </a:p>
        </p:txBody>
      </p:sp>
    </p:spTree>
    <p:extLst>
      <p:ext uri="{BB962C8B-B14F-4D97-AF65-F5344CB8AC3E}">
        <p14:creationId xmlns:p14="http://schemas.microsoft.com/office/powerpoint/2010/main" val="77826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55025" cy="993775"/>
          </a:xfrm>
        </p:spPr>
        <p:txBody>
          <a:bodyPr/>
          <a:lstStyle/>
          <a:p>
            <a:r>
              <a:rPr lang="en-US" dirty="0"/>
              <a:t>Introduction – my background – why cost analysis?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AE529-646E-2B37-59BC-2A1845A381A6}"/>
              </a:ext>
            </a:extLst>
          </p:cNvPr>
          <p:cNvSpPr/>
          <p:nvPr/>
        </p:nvSpPr>
        <p:spPr>
          <a:xfrm>
            <a:off x="460375" y="1563033"/>
            <a:ext cx="7731883" cy="358046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Background: 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From Canada, grew up in Lawrence, KS, grad school in Los Angeles, CA, four years in El Paso, Texas (first job at UT El Paso)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endParaRPr lang="en-US" sz="2000" dirty="0"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Research Agenda on </a:t>
            </a:r>
            <a:r>
              <a:rPr lang="en-US" sz="2000" b="1" dirty="0">
                <a:cs typeface="Times New Roman" panose="02020603050405020304" pitchFamily="18" charset="0"/>
              </a:rPr>
              <a:t>School Finance Policy</a:t>
            </a:r>
            <a:r>
              <a:rPr lang="en-US" sz="2000" dirty="0">
                <a:cs typeface="Times New Roman" panose="02020603050405020304" pitchFamily="18" charset="0"/>
              </a:rPr>
              <a:t>… three strands:</a:t>
            </a:r>
          </a:p>
          <a:p>
            <a:pPr marL="457200" marR="0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School funding equity</a:t>
            </a:r>
          </a:p>
          <a:p>
            <a:pPr marL="457200" marR="0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Educator labor markets</a:t>
            </a:r>
          </a:p>
          <a:p>
            <a:pPr marL="457200" marR="0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Economic evaluation (cost analysis)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3B214-1C92-0406-C5AE-AE15FC2ED89A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725CA-114F-73B9-3341-66D05A1A521A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</a:t>
            </a:r>
            <a:r>
              <a:rPr lang="en-US" sz="1500" b="1" dirty="0"/>
              <a:t>fits neatly on top of existing practice</a:t>
            </a:r>
          </a:p>
        </p:txBody>
      </p:sp>
      <p:pic>
        <p:nvPicPr>
          <p:cNvPr id="8" name="Picture 7" descr="A diagram of a program&#10;&#10;Description automatically generated">
            <a:extLst>
              <a:ext uri="{FF2B5EF4-FFF2-40B4-BE49-F238E27FC236}">
                <a16:creationId xmlns:a16="http://schemas.microsoft.com/office/drawing/2014/main" id="{BCA99757-BA13-A224-1422-F02B4847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12" y="1336708"/>
            <a:ext cx="4389120" cy="353330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D6DE9F2-A9F1-A76F-D6BE-D557AB66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</p:spTree>
    <p:extLst>
      <p:ext uri="{BB962C8B-B14F-4D97-AF65-F5344CB8AC3E}">
        <p14:creationId xmlns:p14="http://schemas.microsoft.com/office/powerpoint/2010/main" val="631769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st reduction program&#10;&#10;Description automatically generated">
            <a:extLst>
              <a:ext uri="{FF2B5EF4-FFF2-40B4-BE49-F238E27FC236}">
                <a16:creationId xmlns:a16="http://schemas.microsoft.com/office/drawing/2014/main" id="{524D9578-5CD3-BB7A-4977-E1743E36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86" y="1297215"/>
            <a:ext cx="4303289" cy="3456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F02988C-A403-57B3-4B99-BB1FC549CBC4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CF326-FE16-E423-562E-A87E1C6276FB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is </a:t>
            </a:r>
            <a:r>
              <a:rPr lang="en-US" sz="1500" b="1" dirty="0"/>
              <a:t>partially substituting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3C8999-69FD-FF31-C068-A7AE171D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</p:spTree>
    <p:extLst>
      <p:ext uri="{BB962C8B-B14F-4D97-AF65-F5344CB8AC3E}">
        <p14:creationId xmlns:p14="http://schemas.microsoft.com/office/powerpoint/2010/main" val="86399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cost table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6B303B-6C73-041A-5F9F-EAE4B7C9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51224"/>
            <a:ext cx="6565900" cy="3423305"/>
          </a:xfrm>
          <a:prstGeom prst="rect">
            <a:avLst/>
          </a:prstGeom>
        </p:spPr>
      </p:pic>
      <p:pic>
        <p:nvPicPr>
          <p:cNvPr id="10" name="Picture 9" descr="A red and white cover of a book&#10;&#10;Description automatically generated">
            <a:extLst>
              <a:ext uri="{FF2B5EF4-FFF2-40B4-BE49-F238E27FC236}">
                <a16:creationId xmlns:a16="http://schemas.microsoft.com/office/drawing/2014/main" id="{72EA95D7-1F57-4411-1A12-9F20CC036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352" y="533400"/>
            <a:ext cx="757527" cy="1046038"/>
          </a:xfrm>
          <a:prstGeom prst="rect">
            <a:avLst/>
          </a:prstGeom>
        </p:spPr>
      </p:pic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7121FDB8-A1E6-21E4-E206-40C89CA02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622" y="1102462"/>
            <a:ext cx="125275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2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 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8" y="3137885"/>
            <a:ext cx="7563657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3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1357086" y="2093352"/>
            <a:ext cx="514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Imagine you are the Director of a Head Start center…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CD15B-B898-F1B4-48B5-E4B00DB7CBC1}"/>
              </a:ext>
            </a:extLst>
          </p:cNvPr>
          <p:cNvSpPr txBox="1"/>
          <p:nvPr/>
        </p:nvSpPr>
        <p:spPr>
          <a:xfrm>
            <a:off x="1357086" y="2807801"/>
            <a:ext cx="6429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have some remaining ESSER funds that amount to a 20% increase in your typical funding level…</a:t>
            </a:r>
          </a:p>
          <a:p>
            <a:endParaRPr lang="en-US" dirty="0"/>
          </a:p>
          <a:p>
            <a:r>
              <a:rPr lang="en-US" dirty="0"/>
              <a:t>You were supposed to spend it by September 2024, but you’ve successfully acquired a one-year extension…</a:t>
            </a:r>
          </a:p>
        </p:txBody>
      </p:sp>
    </p:spTree>
    <p:extLst>
      <p:ext uri="{BB962C8B-B14F-4D97-AF65-F5344CB8AC3E}">
        <p14:creationId xmlns:p14="http://schemas.microsoft.com/office/powerpoint/2010/main" val="25299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CA250D3-4C3A-6A4F-888F-DF2CF4A7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3079" r="10835"/>
          <a:stretch/>
        </p:blipFill>
        <p:spPr>
          <a:xfrm>
            <a:off x="1273705" y="3340027"/>
            <a:ext cx="6093114" cy="13228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334816-9F0D-497C-FCCE-470F0D5752B3}"/>
              </a:ext>
            </a:extLst>
          </p:cNvPr>
          <p:cNvSpPr txBox="1"/>
          <p:nvPr/>
        </p:nvSpPr>
        <p:spPr>
          <a:xfrm>
            <a:off x="4808533" y="3394489"/>
            <a:ext cx="295465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				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26B11-8272-1E5A-9448-5936120EB48F}"/>
              </a:ext>
            </a:extLst>
          </p:cNvPr>
          <p:cNvSpPr txBox="1"/>
          <p:nvPr/>
        </p:nvSpPr>
        <p:spPr>
          <a:xfrm>
            <a:off x="4782326" y="4101215"/>
            <a:ext cx="295465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					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913154" y="1631138"/>
            <a:ext cx="7989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trying to decide how best to invest funds. You are considering teacher professional development (called TEEM), a home visit and parent coaching program (called PALS), or both…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C9CF6-8C6E-2B45-9A70-43AC219C3B08}"/>
              </a:ext>
            </a:extLst>
          </p:cNvPr>
          <p:cNvSpPr txBox="1"/>
          <p:nvPr/>
        </p:nvSpPr>
        <p:spPr>
          <a:xfrm>
            <a:off x="3187096" y="2174177"/>
            <a:ext cx="64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handed the following research findings…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F2133-67BE-8F0F-C924-4D400DB8C0D9}"/>
              </a:ext>
            </a:extLst>
          </p:cNvPr>
          <p:cNvSpPr/>
          <p:nvPr/>
        </p:nvSpPr>
        <p:spPr>
          <a:xfrm>
            <a:off x="1273705" y="4662653"/>
            <a:ext cx="6833439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/>
              <a:t>Source: Knight, D. S., Landry, S. H., Zucker, T. A., Merz, E. C., </a:t>
            </a:r>
            <a:r>
              <a:rPr lang="en-US" sz="800" dirty="0" err="1"/>
              <a:t>Guttentag</a:t>
            </a:r>
            <a:r>
              <a:rPr lang="en-US" sz="800" dirty="0"/>
              <a:t>, C. L. &amp; Taylor, H. B. (2019). Cost-effectiveness of early childhood interventions to enhance preschool: Evidence from a randomized experiment in Head Start centers enrolling historically underserved populations. Journal of Policy Analysis and Management, 38(4), 891-917. DOI: 10.1002/pam.22145.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F3EC3-8949-51C5-2055-7662F3421A8F}"/>
              </a:ext>
            </a:extLst>
          </p:cNvPr>
          <p:cNvSpPr txBox="1"/>
          <p:nvPr/>
        </p:nvSpPr>
        <p:spPr>
          <a:xfrm>
            <a:off x="1242709" y="2709969"/>
            <a:ext cx="72348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5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 of two pre-school interventions on child outcomes, and their combined effect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85B0A-99F9-5C3F-128C-3643A139CDF7}"/>
              </a:ext>
            </a:extLst>
          </p:cNvPr>
          <p:cNvSpPr txBox="1"/>
          <p:nvPr/>
        </p:nvSpPr>
        <p:spPr>
          <a:xfrm>
            <a:off x="1749692" y="4028503"/>
            <a:ext cx="2163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Texas Early Education Model)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A9672-7942-F4D9-68DA-F61F21A88D74}"/>
              </a:ext>
            </a:extLst>
          </p:cNvPr>
          <p:cNvSpPr txBox="1"/>
          <p:nvPr/>
        </p:nvSpPr>
        <p:spPr>
          <a:xfrm>
            <a:off x="1709769" y="4207078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(Play and Learning Strategies)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59C8B-741A-6E31-D658-92F548770912}"/>
              </a:ext>
            </a:extLst>
          </p:cNvPr>
          <p:cNvSpPr txBox="1"/>
          <p:nvPr/>
        </p:nvSpPr>
        <p:spPr>
          <a:xfrm>
            <a:off x="4394576" y="4385653"/>
            <a:ext cx="316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(Kids who received both had synergistic effects)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9726A3-18BB-7C1C-8074-5B4F596BF538}"/>
              </a:ext>
            </a:extLst>
          </p:cNvPr>
          <p:cNvSpPr txBox="1"/>
          <p:nvPr/>
        </p:nvSpPr>
        <p:spPr>
          <a:xfrm>
            <a:off x="232441" y="3926127"/>
            <a:ext cx="2954655" cy="1384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00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90928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1698172" y="1631138"/>
            <a:ext cx="694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trying to decide how best to invest funds. You are considering teacher professional development, a home visit program, or both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C9CF6-8C6E-2B45-9A70-43AC219C3B08}"/>
              </a:ext>
            </a:extLst>
          </p:cNvPr>
          <p:cNvSpPr txBox="1"/>
          <p:nvPr/>
        </p:nvSpPr>
        <p:spPr>
          <a:xfrm>
            <a:off x="1698173" y="2316802"/>
            <a:ext cx="64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handed the following research findings…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CA250D3-4C3A-6A4F-888F-DF2CF4A7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05" y="2686135"/>
            <a:ext cx="6833439" cy="1976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EF2133-67BE-8F0F-C924-4D400DB8C0D9}"/>
              </a:ext>
            </a:extLst>
          </p:cNvPr>
          <p:cNvSpPr/>
          <p:nvPr/>
        </p:nvSpPr>
        <p:spPr>
          <a:xfrm>
            <a:off x="1273705" y="4662653"/>
            <a:ext cx="6833439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/>
              <a:t>Source: Knight, D. S., Landry, S. H., Zucker, T. A., Merz, E. C., </a:t>
            </a:r>
            <a:r>
              <a:rPr lang="en-US" sz="800" dirty="0" err="1"/>
              <a:t>Guttentag</a:t>
            </a:r>
            <a:r>
              <a:rPr lang="en-US" sz="800" dirty="0"/>
              <a:t>, C. L. &amp; Taylor, H. B. (2019). Cost-effectiveness of early childhood interventions to enhance preschool: Evidence from a randomized experiment in Head Start centers enrolling historically underserved populations. Journal of Policy Analysis and Management, 38(4), 891-917. DOI: 10.1002/pam.22145.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F05C9-D02A-6190-1114-41D056D6F8FE}"/>
              </a:ext>
            </a:extLst>
          </p:cNvPr>
          <p:cNvSpPr txBox="1"/>
          <p:nvPr/>
        </p:nvSpPr>
        <p:spPr>
          <a:xfrm>
            <a:off x="232441" y="3926127"/>
            <a:ext cx="2954655" cy="1384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00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4087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683626" cy="971387"/>
          </a:xfrm>
        </p:spPr>
        <p:txBody>
          <a:bodyPr/>
          <a:lstStyle/>
          <a:p>
            <a:r>
              <a:rPr lang="en-US" dirty="0"/>
              <a:t>An example of a benefit-cost analysis </a:t>
            </a:r>
            <a:r>
              <a:rPr lang="en-US" sz="1400" dirty="0"/>
              <a:t>(Miller et al., 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43B4E-9908-1C4F-B84B-4B47C67FA09A}"/>
              </a:ext>
            </a:extLst>
          </p:cNvPr>
          <p:cNvSpPr txBox="1"/>
          <p:nvPr/>
        </p:nvSpPr>
        <p:spPr>
          <a:xfrm>
            <a:off x="230186" y="2529832"/>
            <a:ext cx="8683627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who took DC courses finished their 4-year degree </a:t>
            </a:r>
            <a:r>
              <a:rPr lang="en-US" sz="1600" b="1" dirty="0"/>
              <a:t>1.0 months earlier </a:t>
            </a:r>
            <a:r>
              <a:rPr lang="en-US" sz="1600" dirty="0"/>
              <a:t>on average.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who took DC courses </a:t>
            </a:r>
            <a:r>
              <a:rPr lang="en-US" sz="1600" b="1" dirty="0"/>
              <a:t>were 2.2 percentage points more likely </a:t>
            </a:r>
            <a:r>
              <a:rPr lang="en-US" sz="1600" dirty="0"/>
              <a:t>to finish a 2-year degree.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Our cost analysis showed that the resources allocated toward DC summed to a total value of $121 million, or about $111 per semester credit hour.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30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ECF2D-2265-B34D-AEC2-8FD7DCCCC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26" y="2458455"/>
            <a:ext cx="6487758" cy="220638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3801594-8EE0-09F1-F4D6-A1A7FEDDC53A}"/>
              </a:ext>
            </a:extLst>
          </p:cNvPr>
          <p:cNvSpPr/>
          <p:nvPr/>
        </p:nvSpPr>
        <p:spPr>
          <a:xfrm>
            <a:off x="6038230" y="4286090"/>
            <a:ext cx="781492" cy="342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7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C67E06-3FB9-A240-A81D-CA727442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40" y="2364480"/>
            <a:ext cx="4144999" cy="23916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7845654-229D-EB46-9C40-916B90139492}"/>
              </a:ext>
            </a:extLst>
          </p:cNvPr>
          <p:cNvSpPr/>
          <p:nvPr/>
        </p:nvSpPr>
        <p:spPr>
          <a:xfrm>
            <a:off x="4416694" y="3774026"/>
            <a:ext cx="781492" cy="201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094DD8-5B79-CD44-A49F-F6F7CFDEAEDD}"/>
              </a:ext>
            </a:extLst>
          </p:cNvPr>
          <p:cNvSpPr/>
          <p:nvPr/>
        </p:nvSpPr>
        <p:spPr>
          <a:xfrm>
            <a:off x="4416694" y="4530403"/>
            <a:ext cx="781492" cy="201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25835-1C25-E44A-8BE2-5AA7633F49EA}"/>
              </a:ext>
            </a:extLst>
          </p:cNvPr>
          <p:cNvSpPr txBox="1"/>
          <p:nvPr/>
        </p:nvSpPr>
        <p:spPr>
          <a:xfrm>
            <a:off x="6237472" y="2498492"/>
            <a:ext cx="2683006" cy="212365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Students who took DC courses were also 2.2 percentage points more likely to finish a 2-year degree.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Our cost analysis showed that the resources allocated toward DC summed to a total value of $121 million, or about $111 per semester credit hour.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54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today regarding cost analysis: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AE529-646E-2B37-59BC-2A1845A381A6}"/>
              </a:ext>
            </a:extLst>
          </p:cNvPr>
          <p:cNvSpPr/>
          <p:nvPr/>
        </p:nvSpPr>
        <p:spPr>
          <a:xfrm>
            <a:off x="769558" y="1810292"/>
            <a:ext cx="7731883" cy="224676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Learn about economic evaluation research and where this work fits within the broader academic literature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Understand the basic steps to complete a cost analysis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Practice using the results of cost analysis to make an educational decision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94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4931029A-4152-E548-BA91-703C6C8B7D81}"/>
              </a:ext>
            </a:extLst>
          </p:cNvPr>
          <p:cNvGraphicFramePr>
            <a:graphicFrameLocks noGrp="1"/>
          </p:cNvGraphicFramePr>
          <p:nvPr/>
        </p:nvGraphicFramePr>
        <p:xfrm>
          <a:off x="751425" y="2571750"/>
          <a:ext cx="7733354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701">
                  <a:extLst>
                    <a:ext uri="{9D8B030D-6E8A-4147-A177-3AD203B41FA5}">
                      <a16:colId xmlns:a16="http://schemas.microsoft.com/office/drawing/2014/main" val="1325495268"/>
                    </a:ext>
                  </a:extLst>
                </a:gridCol>
                <a:gridCol w="1804975">
                  <a:extLst>
                    <a:ext uri="{9D8B030D-6E8A-4147-A177-3AD203B41FA5}">
                      <a16:colId xmlns:a16="http://schemas.microsoft.com/office/drawing/2014/main" val="4154602432"/>
                    </a:ext>
                  </a:extLst>
                </a:gridCol>
                <a:gridCol w="1933339">
                  <a:extLst>
                    <a:ext uri="{9D8B030D-6E8A-4147-A177-3AD203B41FA5}">
                      <a16:colId xmlns:a16="http://schemas.microsoft.com/office/drawing/2014/main" val="3677357815"/>
                    </a:ext>
                  </a:extLst>
                </a:gridCol>
                <a:gridCol w="1933339">
                  <a:extLst>
                    <a:ext uri="{9D8B030D-6E8A-4147-A177-3AD203B41FA5}">
                      <a16:colId xmlns:a16="http://schemas.microsoft.com/office/drawing/2014/main" val="2213095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Benefit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Monetary Value per 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per 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Benefit-cost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5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Reduced time to 4-year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$1.18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934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2-year degrees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$4.98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1384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$6.15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720734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BCC87BD-6625-344C-93BD-7132B803DD34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1DF88E-C531-554F-8C65-CE73DB4E082C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79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607460"/>
            <a:ext cx="7825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questions do you have about cost-effectiveness analysis in education? </a:t>
            </a:r>
          </a:p>
          <a:p>
            <a:endParaRPr lang="en-US" sz="3600" dirty="0"/>
          </a:p>
          <a:p>
            <a:r>
              <a:rPr lang="en-US" sz="3600" dirty="0"/>
              <a:t>What about program evaluation and the WWC?</a:t>
            </a:r>
          </a:p>
          <a:p>
            <a:pPr marL="342900" indent="-342900">
              <a:buAutoNum type="alphaU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2345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89FB7DB-8CF1-004A-AB58-B475C989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39785" cy="993775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Wrapping up…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94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89FB7DB-8CF1-004A-AB58-B475C989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39785" cy="993775"/>
          </a:xfrm>
        </p:spPr>
        <p:txBody>
          <a:bodyPr/>
          <a:lstStyle/>
          <a:p>
            <a:r>
              <a:rPr lang="en-US" sz="3200" dirty="0"/>
              <a:t>Pop quiz!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51E8AB-B7BA-0B5C-DD9D-B33A9B80D1E0}"/>
              </a:ext>
            </a:extLst>
          </p:cNvPr>
          <p:cNvSpPr txBox="1"/>
          <p:nvPr/>
        </p:nvSpPr>
        <p:spPr>
          <a:xfrm>
            <a:off x="2176219" y="4430294"/>
            <a:ext cx="337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www.polleverywhere.com</a:t>
            </a:r>
            <a:r>
              <a:rPr lang="en-US" sz="1400" dirty="0"/>
              <a:t>/activities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6A8BA-18F8-DF6A-5CFF-567883661449}"/>
              </a:ext>
            </a:extLst>
          </p:cNvPr>
          <p:cNvSpPr txBox="1"/>
          <p:nvPr/>
        </p:nvSpPr>
        <p:spPr>
          <a:xfrm>
            <a:off x="2176219" y="4773767"/>
            <a:ext cx="5777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www.polleverywhere.com</a:t>
            </a:r>
            <a:r>
              <a:rPr lang="en-US" sz="1400" dirty="0"/>
              <a:t>/competitions/</a:t>
            </a:r>
            <a:r>
              <a:rPr lang="en-US" sz="1400" dirty="0" err="1"/>
              <a:t>cAwucSUyqYhoQOCDqennv</a:t>
            </a:r>
            <a:endParaRPr lang="en-US" sz="1400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8434510-A622-D6BC-D53F-85D8566A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9" y="1845741"/>
            <a:ext cx="2223633" cy="2186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CDBCC-1F47-663C-35CA-3DB607B0121B}"/>
              </a:ext>
            </a:extLst>
          </p:cNvPr>
          <p:cNvSpPr txBox="1"/>
          <p:nvPr/>
        </p:nvSpPr>
        <p:spPr>
          <a:xfrm>
            <a:off x="2803748" y="2745472"/>
            <a:ext cx="609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dirty="0">
                <a:effectLst/>
                <a:latin typeface="Source Sans Pro" panose="020B0503030403020204" pitchFamily="34" charset="0"/>
              </a:rPr>
              <a:t>When poll is active respond at: </a:t>
            </a:r>
            <a:r>
              <a:rPr lang="en-US" b="1" i="0" u="none" strike="noStrike" dirty="0">
                <a:effectLst/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PollEv.com​/davidknight790</a:t>
            </a:r>
            <a:endParaRPr lang="en-US" b="0" i="0" u="none" strike="noStrike" dirty="0"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18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ＭＳ Ｐゴシック" charset="0"/>
              </a:rPr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29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B7082-921D-F872-C4BA-1D3C9DD17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highlight>
                  <a:srgbClr val="FFFFFF"/>
                </a:highlight>
                <a:latin typeface="source-sans-pro"/>
              </a:rPr>
              <a:t>What is the main difference between benefit-cost analysis (BCA) and cost-effectiveness analysis (CEA)?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What is does it mean to annualize a cost estimate of a particular ingredient?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What does induced costs refer to?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What does shadow pricing refer to?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334155"/>
                </a:solidFill>
                <a:effectLst/>
                <a:latin typeface="source-sans-pro"/>
              </a:rPr>
              <a:t>In what ways does cost analysis improve an impact evaluation?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68BEF4-AF05-8B14-ED64-3D9605DD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</p:spTree>
    <p:extLst>
      <p:ext uri="{BB962C8B-B14F-4D97-AF65-F5344CB8AC3E}">
        <p14:creationId xmlns:p14="http://schemas.microsoft.com/office/powerpoint/2010/main" val="2405836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23A9F4-FCB7-F74A-99EC-A126FDD8362C}"/>
                  </a:ext>
                </a:extLst>
              </p:cNvPr>
              <p:cNvSpPr txBox="1"/>
              <p:nvPr/>
            </p:nvSpPr>
            <p:spPr>
              <a:xfrm>
                <a:off x="1349406" y="2698811"/>
                <a:ext cx="5696368" cy="640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“Productivity” = “efficiency”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Outcomes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Spending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23A9F4-FCB7-F74A-99EC-A126FDD83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06" y="2698811"/>
                <a:ext cx="5696368" cy="640047"/>
              </a:xfrm>
              <a:prstGeom prst="rect">
                <a:avLst/>
              </a:prstGeom>
              <a:blipFill>
                <a:blip r:embed="rId3"/>
                <a:stretch>
                  <a:fillRect l="-889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923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16C95-2BCB-4947-AB2F-430D4B4F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6" b="6313"/>
          <a:stretch/>
        </p:blipFill>
        <p:spPr>
          <a:xfrm>
            <a:off x="2142370" y="2056653"/>
            <a:ext cx="4859260" cy="3086847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FCCCA11-00FC-41D2-273D-2AA4169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39694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ＭＳ Ｐゴシック" charset="0"/>
              </a:rPr>
              <a:t>Small Group Activity: Tradeoffs in School Budgets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1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FBE3D6-C993-F44A-9414-37B780EA8D7F}"/>
              </a:ext>
            </a:extLst>
          </p:cNvPr>
          <p:cNvSpPr txBox="1"/>
          <p:nvPr/>
        </p:nvSpPr>
        <p:spPr>
          <a:xfrm>
            <a:off x="304800" y="2361207"/>
            <a:ext cx="2039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you are a school that is high spending but has high outcomes (the green happy face).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9D7148-24E0-ED44-9FAD-EE098E08C711}"/>
              </a:ext>
            </a:extLst>
          </p:cNvPr>
          <p:cNvCxnSpPr>
            <a:cxnSpLocks/>
          </p:cNvCxnSpPr>
          <p:nvPr/>
        </p:nvCxnSpPr>
        <p:spPr>
          <a:xfrm flipV="1">
            <a:off x="2155115" y="2779059"/>
            <a:ext cx="2416885" cy="833717"/>
          </a:xfrm>
          <a:prstGeom prst="straightConnector1">
            <a:avLst/>
          </a:prstGeom>
          <a:ln>
            <a:solidFill>
              <a:srgbClr val="009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>
            <a:extLst>
              <a:ext uri="{FF2B5EF4-FFF2-40B4-BE49-F238E27FC236}">
                <a16:creationId xmlns:a16="http://schemas.microsoft.com/office/drawing/2014/main" id="{8B842D8A-92A2-E187-D4CE-2AAD6FFD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81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What is “economic evaluation”?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EE556-59A7-7ED8-42C3-9A3A853315AC}"/>
              </a:ext>
            </a:extLst>
          </p:cNvPr>
          <p:cNvSpPr txBox="1"/>
          <p:nvPr/>
        </p:nvSpPr>
        <p:spPr>
          <a:xfrm>
            <a:off x="460374" y="1710019"/>
            <a:ext cx="73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Definition: </a:t>
            </a:r>
            <a:r>
              <a:rPr lang="en-US" dirty="0"/>
              <a:t>Economic evaluation is evaluation that incorporates a measurement of </a:t>
            </a:r>
            <a:r>
              <a:rPr lang="en-US" b="1" u="sng" dirty="0"/>
              <a:t>cost</a:t>
            </a:r>
            <a:r>
              <a:rPr lang="en-US" dirty="0"/>
              <a:t>, in addition to impact. You can also call it cost analysis.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82DAA-0D6F-8875-3D3D-EA47514B7363}"/>
              </a:ext>
            </a:extLst>
          </p:cNvPr>
          <p:cNvSpPr txBox="1"/>
          <p:nvPr/>
        </p:nvSpPr>
        <p:spPr>
          <a:xfrm>
            <a:off x="460374" y="2964539"/>
            <a:ext cx="824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Evaluation</a:t>
            </a:r>
            <a:r>
              <a:rPr lang="en-US" dirty="0"/>
              <a:t> simply refers to the assessment of whether a product, practice, intervention, program, or policy is effective at producing the </a:t>
            </a:r>
            <a:r>
              <a:rPr lang="en-US" i="1" dirty="0"/>
              <a:t>intended outcomes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C4C68-DC94-B155-02A9-C2D195945EF6}"/>
              </a:ext>
            </a:extLst>
          </p:cNvPr>
          <p:cNvSpPr txBox="1"/>
          <p:nvPr/>
        </p:nvSpPr>
        <p:spPr>
          <a:xfrm>
            <a:off x="460374" y="2475779"/>
            <a:ext cx="24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…so, what’s evaluation?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682E9-82D7-CD41-4788-4C73F491D29E}"/>
              </a:ext>
            </a:extLst>
          </p:cNvPr>
          <p:cNvSpPr txBox="1"/>
          <p:nvPr/>
        </p:nvSpPr>
        <p:spPr>
          <a:xfrm>
            <a:off x="450623" y="4219059"/>
            <a:ext cx="7795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Evaluators must determine the specific outcomes that users of a product, practice, intervention, program, or policy are hoping to achieve (e.g., increased test scores, graduation rates, postsecondary enrollment, labor market outcomes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96FE7-4A3C-99B4-2CF7-1C49DC34E5EC}"/>
              </a:ext>
            </a:extLst>
          </p:cNvPr>
          <p:cNvSpPr txBox="1"/>
          <p:nvPr/>
        </p:nvSpPr>
        <p:spPr>
          <a:xfrm>
            <a:off x="450622" y="3730299"/>
            <a:ext cx="486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…so, what do you mean by “intended outcomes”?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839716-BE44-81BF-D00E-CA72EFDE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02" y="201059"/>
            <a:ext cx="3080927" cy="34098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EB0BD0-0468-AED6-CD38-6641D8FAA56B}"/>
              </a:ext>
            </a:extLst>
          </p:cNvPr>
          <p:cNvSpPr txBox="1"/>
          <p:nvPr/>
        </p:nvSpPr>
        <p:spPr>
          <a:xfrm>
            <a:off x="5982586" y="3625826"/>
            <a:ext cx="272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www.nytimes.com</a:t>
            </a:r>
            <a:r>
              <a:rPr lang="en-US" sz="800" dirty="0"/>
              <a:t>/2024/04/24/opinion/</a:t>
            </a:r>
            <a:r>
              <a:rPr lang="en-US" sz="800" dirty="0" err="1"/>
              <a:t>ed-tech-classroom.html?unlocked_article_code</a:t>
            </a:r>
            <a:r>
              <a:rPr lang="en-US" sz="800" dirty="0"/>
              <a:t>=1.nk0.lA7D.mAjHIhj6X6YS&amp;smid=</a:t>
            </a:r>
            <a:r>
              <a:rPr lang="en-US" sz="800" dirty="0" err="1"/>
              <a:t>url</a:t>
            </a:r>
            <a:r>
              <a:rPr lang="en-US" sz="800" dirty="0"/>
              <a:t>-share</a:t>
            </a:r>
          </a:p>
        </p:txBody>
      </p:sp>
    </p:spTree>
    <p:extLst>
      <p:ext uri="{BB962C8B-B14F-4D97-AF65-F5344CB8AC3E}">
        <p14:creationId xmlns:p14="http://schemas.microsoft.com/office/powerpoint/2010/main" val="5491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8113B9-B711-F74E-B812-A13D2082F82B}"/>
              </a:ext>
            </a:extLst>
          </p:cNvPr>
          <p:cNvCxnSpPr>
            <a:cxnSpLocks/>
          </p:cNvCxnSpPr>
          <p:nvPr/>
        </p:nvCxnSpPr>
        <p:spPr>
          <a:xfrm flipH="1">
            <a:off x="3859875" y="2744724"/>
            <a:ext cx="7361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2C3DB1-EF8D-EF43-9F6E-C8B2F8151914}"/>
              </a:ext>
            </a:extLst>
          </p:cNvPr>
          <p:cNvSpPr txBox="1"/>
          <p:nvPr/>
        </p:nvSpPr>
        <p:spPr>
          <a:xfrm>
            <a:off x="266700" y="2361207"/>
            <a:ext cx="2118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goal is to move from the green happy face, over to the green sunglasses happy face. </a:t>
            </a:r>
          </a:p>
        </p:txBody>
      </p:sp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pic>
        <p:nvPicPr>
          <p:cNvPr id="15" name="Graphic 14" descr="Sunglasses face with solid fill">
            <a:extLst>
              <a:ext uri="{FF2B5EF4-FFF2-40B4-BE49-F238E27FC236}">
                <a16:creationId xmlns:a16="http://schemas.microsoft.com/office/drawing/2014/main" id="{DAF49E9F-A839-A841-BF34-D48456A70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1765" y="2662486"/>
            <a:ext cx="182880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054EA2-08C5-224A-AD67-A281AE1A0A59}"/>
              </a:ext>
            </a:extLst>
          </p:cNvPr>
          <p:cNvSpPr/>
          <p:nvPr/>
        </p:nvSpPr>
        <p:spPr>
          <a:xfrm>
            <a:off x="457200" y="4190628"/>
            <a:ext cx="192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[Cut spending without reducing outcomes]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28A5A01-575E-0C30-D1AC-BC7E44C7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80031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8113B9-B711-F74E-B812-A13D2082F82B}"/>
              </a:ext>
            </a:extLst>
          </p:cNvPr>
          <p:cNvCxnSpPr>
            <a:cxnSpLocks/>
          </p:cNvCxnSpPr>
          <p:nvPr/>
        </p:nvCxnSpPr>
        <p:spPr>
          <a:xfrm flipH="1">
            <a:off x="3859875" y="2744724"/>
            <a:ext cx="7361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2C3DB1-EF8D-EF43-9F6E-C8B2F8151914}"/>
              </a:ext>
            </a:extLst>
          </p:cNvPr>
          <p:cNvSpPr txBox="1"/>
          <p:nvPr/>
        </p:nvSpPr>
        <p:spPr>
          <a:xfrm>
            <a:off x="254000" y="2361207"/>
            <a:ext cx="222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want to avoid cutting resources that would move you to the red frowny face. </a:t>
            </a:r>
          </a:p>
        </p:txBody>
      </p:sp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pic>
        <p:nvPicPr>
          <p:cNvPr id="15" name="Graphic 14" descr="Sunglasses face with solid fill">
            <a:extLst>
              <a:ext uri="{FF2B5EF4-FFF2-40B4-BE49-F238E27FC236}">
                <a16:creationId xmlns:a16="http://schemas.microsoft.com/office/drawing/2014/main" id="{DAF49E9F-A839-A841-BF34-D48456A70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1765" y="2662486"/>
            <a:ext cx="182880" cy="1828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0C1DA7-3837-2548-980C-9FCB4D2570B6}"/>
              </a:ext>
            </a:extLst>
          </p:cNvPr>
          <p:cNvCxnSpPr>
            <a:cxnSpLocks/>
          </p:cNvCxnSpPr>
          <p:nvPr/>
        </p:nvCxnSpPr>
        <p:spPr>
          <a:xfrm flipH="1">
            <a:off x="3859875" y="2851951"/>
            <a:ext cx="744886" cy="69759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ad face with solid fill">
            <a:extLst>
              <a:ext uri="{FF2B5EF4-FFF2-40B4-BE49-F238E27FC236}">
                <a16:creationId xmlns:a16="http://schemas.microsoft.com/office/drawing/2014/main" id="{CBE06CED-49F7-FA43-8DC8-933B84963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765" y="3549543"/>
            <a:ext cx="182880" cy="182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E21AAB-08BF-3648-970A-156A90367AAF}"/>
              </a:ext>
            </a:extLst>
          </p:cNvPr>
          <p:cNvSpPr/>
          <p:nvPr/>
        </p:nvSpPr>
        <p:spPr>
          <a:xfrm>
            <a:off x="457200" y="4190628"/>
            <a:ext cx="192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[Cutting spending but reducing outcomes]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056143D-A46B-0D14-4C6C-F5893DB9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83753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Belfield and Bowden (2019) article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851300"/>
            <a:ext cx="7825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domains in which cost analysis can contribute to educational evaluation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Outcome specification</a:t>
            </a:r>
          </a:p>
          <a:p>
            <a:pPr marL="342900" indent="-342900">
              <a:buAutoNum type="arabicPeriod"/>
            </a:pPr>
            <a:r>
              <a:rPr lang="en-US" dirty="0"/>
              <a:t>Treatment contrast</a:t>
            </a:r>
          </a:p>
          <a:p>
            <a:pPr marL="342900" indent="-342900">
              <a:buAutoNum type="arabicPeriod"/>
            </a:pPr>
            <a:r>
              <a:rPr lang="en-US" dirty="0"/>
              <a:t>Implementation fidelity</a:t>
            </a:r>
          </a:p>
          <a:p>
            <a:pPr marL="342900" indent="-342900">
              <a:buAutoNum type="arabicPeriod"/>
            </a:pPr>
            <a:r>
              <a:rPr lang="en-US" dirty="0"/>
              <a:t>Role of mediators</a:t>
            </a:r>
          </a:p>
          <a:p>
            <a:pPr marL="342900" indent="-342900">
              <a:buAutoNum type="arabicPeriod"/>
            </a:pPr>
            <a:r>
              <a:rPr lang="en-US" dirty="0"/>
              <a:t>Statistical vs. economic power</a:t>
            </a:r>
          </a:p>
          <a:p>
            <a:pPr marL="342900" indent="-342900">
              <a:buAutoNum type="arabicPeriod"/>
            </a:pPr>
            <a:r>
              <a:rPr lang="en-US" dirty="0"/>
              <a:t>Meta analysis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05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Belfield and Bowden (2019) article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851300"/>
            <a:ext cx="7825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domains in which cost analysis can contribute to educational evaluation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Outcome specification: test scores vs. behavior changes</a:t>
            </a:r>
          </a:p>
          <a:p>
            <a:pPr marL="342900" indent="-342900">
              <a:buAutoNum type="arabicPeriod"/>
            </a:pPr>
            <a:r>
              <a:rPr lang="en-US" dirty="0"/>
              <a:t>Treatment contrast: what is the control group</a:t>
            </a:r>
          </a:p>
          <a:p>
            <a:pPr marL="342900" indent="-342900">
              <a:buAutoNum type="arabicPeriod"/>
            </a:pPr>
            <a:r>
              <a:rPr lang="en-US" dirty="0"/>
              <a:t>Implementation fidelity: did the intervention take place as planned</a:t>
            </a:r>
          </a:p>
          <a:p>
            <a:pPr marL="342900" indent="-342900">
              <a:buAutoNum type="arabicPeriod"/>
            </a:pPr>
            <a:r>
              <a:rPr lang="en-US" dirty="0"/>
              <a:t>Role of mediators: the why (e.g., vouchers or “mediated service interventions”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Statistical vs. economic power: MDES vs. MCES</a:t>
            </a:r>
          </a:p>
          <a:p>
            <a:pPr marL="342900" indent="-342900">
              <a:buAutoNum type="arabicPeriod"/>
            </a:pPr>
            <a:r>
              <a:rPr lang="en-US" dirty="0"/>
              <a:t>Meta analysis: an average of good and bad studies and good and bad </a:t>
            </a:r>
          </a:p>
          <a:p>
            <a:r>
              <a:rPr lang="en-US" dirty="0"/>
              <a:t>                                 interventions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1FA36-0F87-9615-C120-32071FF34122}"/>
              </a:ext>
            </a:extLst>
          </p:cNvPr>
          <p:cNvSpPr txBox="1"/>
          <p:nvPr/>
        </p:nvSpPr>
        <p:spPr>
          <a:xfrm>
            <a:off x="659337" y="1851300"/>
            <a:ext cx="7825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domains in which cost analysis can contribute to educational evaluation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Outcome specification</a:t>
            </a:r>
          </a:p>
          <a:p>
            <a:pPr marL="342900" indent="-342900">
              <a:buAutoNum type="arabicPeriod"/>
            </a:pPr>
            <a:r>
              <a:rPr lang="en-US" dirty="0"/>
              <a:t>Treatment contrast</a:t>
            </a:r>
          </a:p>
          <a:p>
            <a:pPr marL="342900" indent="-342900">
              <a:buAutoNum type="arabicPeriod"/>
            </a:pPr>
            <a:r>
              <a:rPr lang="en-US" dirty="0"/>
              <a:t>Implementation fidelity</a:t>
            </a:r>
          </a:p>
          <a:p>
            <a:pPr marL="342900" indent="-342900">
              <a:buAutoNum type="arabicPeriod"/>
            </a:pPr>
            <a:r>
              <a:rPr lang="en-US" dirty="0"/>
              <a:t>Role of mediators</a:t>
            </a:r>
          </a:p>
          <a:p>
            <a:pPr marL="342900" indent="-342900">
              <a:buAutoNum type="arabicPeriod"/>
            </a:pPr>
            <a:r>
              <a:rPr lang="en-US" dirty="0"/>
              <a:t>Statistical vs. economic power</a:t>
            </a:r>
          </a:p>
          <a:p>
            <a:pPr marL="342900" indent="-342900">
              <a:buAutoNum type="arabicPeriod"/>
            </a:pPr>
            <a:r>
              <a:rPr lang="en-US" dirty="0"/>
              <a:t>Meta analysis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8" y="2011680"/>
            <a:ext cx="4864608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8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Does the government keep a list of programs that “work” in K-12 education?</a:t>
            </a: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7A583B4-9B33-7846-4519-95DB8E720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18" y="1723177"/>
            <a:ext cx="2759560" cy="1937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80EAD8-ABE1-B03B-7DD3-D8454184B3F8}"/>
              </a:ext>
            </a:extLst>
          </p:cNvPr>
          <p:cNvSpPr txBox="1"/>
          <p:nvPr/>
        </p:nvSpPr>
        <p:spPr>
          <a:xfrm>
            <a:off x="3353055" y="3618067"/>
            <a:ext cx="2386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ies.ed.gov</a:t>
            </a:r>
            <a:r>
              <a:rPr lang="en-US" sz="1400" dirty="0"/>
              <a:t>/</a:t>
            </a:r>
            <a:r>
              <a:rPr lang="en-US" sz="1400" dirty="0" err="1"/>
              <a:t>ncee</a:t>
            </a:r>
            <a:r>
              <a:rPr lang="en-US" sz="1400" dirty="0"/>
              <a:t>/WWC</a:t>
            </a:r>
          </a:p>
        </p:txBody>
      </p:sp>
      <p:pic>
        <p:nvPicPr>
          <p:cNvPr id="7" name="Picture 6" descr="Cartoon a cartoon of a child with glasses&#10;&#10;Description automatically generated">
            <a:extLst>
              <a:ext uri="{FF2B5EF4-FFF2-40B4-BE49-F238E27FC236}">
                <a16:creationId xmlns:a16="http://schemas.microsoft.com/office/drawing/2014/main" id="{0B208AA8-E6DE-C98B-2811-44BE8161B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32" y="2645965"/>
            <a:ext cx="1155845" cy="1155845"/>
          </a:xfrm>
          <a:prstGeom prst="rect">
            <a:avLst/>
          </a:prstGeom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0612D651-7EA6-A474-EB13-558D4C0AE0B6}"/>
              </a:ext>
            </a:extLst>
          </p:cNvPr>
          <p:cNvSpPr/>
          <p:nvPr/>
        </p:nvSpPr>
        <p:spPr>
          <a:xfrm>
            <a:off x="6431787" y="1863853"/>
            <a:ext cx="2488691" cy="1053524"/>
          </a:xfrm>
          <a:prstGeom prst="cloudCallout">
            <a:avLst>
              <a:gd name="adj1" fmla="val 18260"/>
              <a:gd name="adj2" fmla="val 607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 they really call it the What Works Clearinghouse?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2C31B-0121-9695-8693-8C97DD13BCB2}"/>
              </a:ext>
            </a:extLst>
          </p:cNvPr>
          <p:cNvSpPr txBox="1"/>
          <p:nvPr/>
        </p:nvSpPr>
        <p:spPr>
          <a:xfrm>
            <a:off x="484045" y="1572082"/>
            <a:ext cx="2576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Yes, the the </a:t>
            </a:r>
            <a:r>
              <a:rPr lang="en-US" sz="2000" b="1" dirty="0"/>
              <a:t>What Works Clearinghouse </a:t>
            </a:r>
            <a:r>
              <a:rPr lang="en-US" sz="2000" dirty="0"/>
              <a:t>includes a list of educational products or programs that have shown positive impacts on student outcomes through rigorous 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1D7A9-97DF-377C-243A-2D82F02BFF21}"/>
              </a:ext>
            </a:extLst>
          </p:cNvPr>
          <p:cNvSpPr txBox="1"/>
          <p:nvPr/>
        </p:nvSpPr>
        <p:spPr>
          <a:xfrm>
            <a:off x="3837223" y="4851424"/>
            <a:ext cx="3347348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marketbrief.edweek.org</a:t>
            </a:r>
            <a:r>
              <a:rPr lang="en-US" sz="800" dirty="0"/>
              <a:t>/marketplace-k-12/works-clearinghouse-looking-costs-implementing-interventions/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E584DF50-8807-A413-C76F-EDDCF034F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558" y="3912715"/>
            <a:ext cx="1826984" cy="9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Does the government keep a list of programs that “work” in K-12 education?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1D7A9-97DF-377C-243A-2D82F02BFF21}"/>
              </a:ext>
            </a:extLst>
          </p:cNvPr>
          <p:cNvSpPr txBox="1"/>
          <p:nvPr/>
        </p:nvSpPr>
        <p:spPr>
          <a:xfrm>
            <a:off x="487664" y="4739063"/>
            <a:ext cx="3896372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marketbrief.edweek.org</a:t>
            </a:r>
            <a:r>
              <a:rPr lang="en-US" sz="800" dirty="0"/>
              <a:t>/marketplace-k-12/works-clearinghouse-looking-costs-implementing-interventions/</a:t>
            </a:r>
          </a:p>
        </p:txBody>
      </p:sp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44E07E24-A803-FF65-2C97-8006AB28D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10" y="1091736"/>
            <a:ext cx="3624142" cy="208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261B-4C78-0950-A81C-CCA4568B58F9}"/>
              </a:ext>
            </a:extLst>
          </p:cNvPr>
          <p:cNvCxnSpPr>
            <a:cxnSpLocks/>
          </p:cNvCxnSpPr>
          <p:nvPr/>
        </p:nvCxnSpPr>
        <p:spPr>
          <a:xfrm>
            <a:off x="5318703" y="2742101"/>
            <a:ext cx="2519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E6A3F0F9-8474-D62C-5484-71052BE4A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586" y="2929948"/>
            <a:ext cx="2959604" cy="2152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web page&#10;&#10;Description automatically generated">
            <a:extLst>
              <a:ext uri="{FF2B5EF4-FFF2-40B4-BE49-F238E27FC236}">
                <a16:creationId xmlns:a16="http://schemas.microsoft.com/office/drawing/2014/main" id="{2106C9D2-DEF8-F2E3-7386-7CE69F40C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30" y="1648691"/>
            <a:ext cx="3829106" cy="30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Where does cost analysis / econ. eval. fit within the broader education policy literature?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460374" y="1679616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of educational research involves the evaluation of policies or programs;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9DF91-74DB-0E43-B39B-9D42FD0C763B}"/>
              </a:ext>
            </a:extLst>
          </p:cNvPr>
          <p:cNvSpPr txBox="1"/>
          <p:nvPr/>
        </p:nvSpPr>
        <p:spPr>
          <a:xfrm>
            <a:off x="460374" y="2202418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can be quantitative, qualitative, or mixed;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9DFBD-0AC6-EA42-A59C-6AA00516CAA1}"/>
              </a:ext>
            </a:extLst>
          </p:cNvPr>
          <p:cNvSpPr txBox="1"/>
          <p:nvPr/>
        </p:nvSpPr>
        <p:spPr>
          <a:xfrm>
            <a:off x="460374" y="2725221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Quantitative evaluations generally come in </a:t>
            </a:r>
            <a:r>
              <a:rPr lang="en-US" b="1" dirty="0"/>
              <a:t>two forms*</a:t>
            </a:r>
            <a:r>
              <a:rPr lang="en-US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E8A4A-A0CD-AD4F-B516-A3F44A383905}"/>
              </a:ext>
            </a:extLst>
          </p:cNvPr>
          <p:cNvSpPr txBox="1"/>
          <p:nvPr/>
        </p:nvSpPr>
        <p:spPr>
          <a:xfrm>
            <a:off x="4490720" y="3324259"/>
            <a:ext cx="3718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Program or intervention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8CBF1-8603-C142-B2BB-F7C06F6F39A6}"/>
              </a:ext>
            </a:extLst>
          </p:cNvPr>
          <p:cNvSpPr txBox="1"/>
          <p:nvPr/>
        </p:nvSpPr>
        <p:spPr>
          <a:xfrm>
            <a:off x="651501" y="3324259"/>
            <a:ext cx="22343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Policy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6B06A-B52E-2447-9720-5D44A3EBF1DE}"/>
              </a:ext>
            </a:extLst>
          </p:cNvPr>
          <p:cNvSpPr txBox="1"/>
          <p:nvPr/>
        </p:nvSpPr>
        <p:spPr>
          <a:xfrm>
            <a:off x="257174" y="3802381"/>
            <a:ext cx="41116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What was the impact of NCLB?</a:t>
            </a:r>
          </a:p>
          <a:p>
            <a:r>
              <a:rPr lang="en-US" sz="1400" dirty="0"/>
              <a:t>- What is the impact of affirmative action?</a:t>
            </a:r>
          </a:p>
          <a:p>
            <a:r>
              <a:rPr lang="en-US" sz="1400" dirty="0"/>
              <a:t>- What is the effect of teacher tenure reform?</a:t>
            </a:r>
          </a:p>
          <a:p>
            <a:r>
              <a:rPr lang="en-US" sz="1400" dirty="0"/>
              <a:t>- Are alt-cert teachers as effective as traditionally prepared teachers?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A84EA4-4EDC-9A45-A914-8B25C0EEC458}"/>
              </a:ext>
            </a:extLst>
          </p:cNvPr>
          <p:cNvSpPr txBox="1"/>
          <p:nvPr/>
        </p:nvSpPr>
        <p:spPr>
          <a:xfrm>
            <a:off x="4775200" y="3783598"/>
            <a:ext cx="4368800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- What is the impact of class size reduction?</a:t>
            </a:r>
          </a:p>
          <a:p>
            <a:r>
              <a:rPr lang="en-US" sz="1400" dirty="0"/>
              <a:t>- What is the impact of Guided Math for fourth graders?</a:t>
            </a:r>
          </a:p>
          <a:p>
            <a:r>
              <a:rPr lang="en-US" sz="1400" dirty="0"/>
              <a:t>- What is the effect of the AI curriculum planner tool?</a:t>
            </a:r>
          </a:p>
          <a:p>
            <a:r>
              <a:rPr lang="en-US" sz="1400" dirty="0"/>
              <a:t>- Is instructional coaching more effective than traditional teacher workshops?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54480-92FE-A147-BB27-C74A89A72652}"/>
              </a:ext>
            </a:extLst>
          </p:cNvPr>
          <p:cNvSpPr txBox="1"/>
          <p:nvPr/>
        </p:nvSpPr>
        <p:spPr>
          <a:xfrm>
            <a:off x="2706077" y="4935434"/>
            <a:ext cx="3325446" cy="2154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* CEA can be used in both but is generally a much better fit for #2.</a:t>
            </a:r>
          </a:p>
        </p:txBody>
      </p:sp>
    </p:spTree>
    <p:extLst>
      <p:ext uri="{BB962C8B-B14F-4D97-AF65-F5344CB8AC3E}">
        <p14:creationId xmlns:p14="http://schemas.microsoft.com/office/powerpoint/2010/main" val="905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Where does cost analysis / econ. eval. fit within the broader education policy literature?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338454" y="1771056"/>
            <a:ext cx="1846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Mostly rhetoric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studies emerging</a:t>
            </a:r>
          </a:p>
        </p:txBody>
      </p:sp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6752F878-2EA2-E9BA-F37F-E8792154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677" y="1630962"/>
            <a:ext cx="2684089" cy="3372444"/>
          </a:xfrm>
          <a:prstGeom prst="rect">
            <a:avLst/>
          </a:prstGeom>
        </p:spPr>
      </p:pic>
      <p:pic>
        <p:nvPicPr>
          <p:cNvPr id="6" name="Picture 5" descr="A document with text on it&#10;&#10;AI-generated content may be incorrect.">
            <a:extLst>
              <a:ext uri="{FF2B5EF4-FFF2-40B4-BE49-F238E27FC236}">
                <a16:creationId xmlns:a16="http://schemas.microsoft.com/office/drawing/2014/main" id="{B38213EB-BC36-5905-87F1-B3F804E2F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454" y="1401323"/>
            <a:ext cx="2339376" cy="3372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7B65D5-6297-6985-84A3-0ED51DD28F49}"/>
              </a:ext>
            </a:extLst>
          </p:cNvPr>
          <p:cNvSpPr txBox="1"/>
          <p:nvPr/>
        </p:nvSpPr>
        <p:spPr>
          <a:xfrm>
            <a:off x="5434149" y="4726407"/>
            <a:ext cx="2419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https://</a:t>
            </a:r>
            <a:r>
              <a:rPr lang="en-US" sz="600" dirty="0" err="1"/>
              <a:t>eric.ed.gov</a:t>
            </a:r>
            <a:r>
              <a:rPr lang="en-US" sz="600" dirty="0"/>
              <a:t>/?q=resource+AND+use&amp;ff1=</a:t>
            </a:r>
            <a:r>
              <a:rPr lang="en-US" sz="600" dirty="0" err="1"/>
              <a:t>souSociety+for+Research+on+Educational+Effectiveness&amp;id</a:t>
            </a:r>
            <a:r>
              <a:rPr lang="en-US" sz="600" dirty="0"/>
              <a:t>=ED656933</a:t>
            </a:r>
          </a:p>
        </p:txBody>
      </p:sp>
    </p:spTree>
    <p:extLst>
      <p:ext uri="{BB962C8B-B14F-4D97-AF65-F5344CB8AC3E}">
        <p14:creationId xmlns:p14="http://schemas.microsoft.com/office/powerpoint/2010/main" val="1760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Custom Design">
  <a:themeElements>
    <a:clrScheme name="Custom 2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25213</TotalTime>
  <Words>3258</Words>
  <Application>Microsoft Macintosh PowerPoint</Application>
  <PresentationFormat>On-screen Show (16:9)</PresentationFormat>
  <Paragraphs>333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ＭＳ Ｐゴシック</vt:lpstr>
      <vt:lpstr>Arial</vt:lpstr>
      <vt:lpstr>Calibri</vt:lpstr>
      <vt:lpstr>Cambria Math</vt:lpstr>
      <vt:lpstr>Encode Sans Normal Black</vt:lpstr>
      <vt:lpstr>Lucida Grande</vt:lpstr>
      <vt:lpstr>Open Sans</vt:lpstr>
      <vt:lpstr>Open Sans Light</vt:lpstr>
      <vt:lpstr>Source Sans Pro</vt:lpstr>
      <vt:lpstr>source-sans-pro</vt:lpstr>
      <vt:lpstr>Times New Roman</vt:lpstr>
      <vt:lpstr>Uni Sans</vt:lpstr>
      <vt:lpstr>Wingdings</vt:lpstr>
      <vt:lpstr>1_Custom Design</vt:lpstr>
      <vt:lpstr>Session 12: Economic Evaluation April 17, 2026</vt:lpstr>
      <vt:lpstr>Introduction – my background – why cost analysis?</vt:lpstr>
      <vt:lpstr>Goals for today regarding cost analysis:</vt:lpstr>
      <vt:lpstr>What is “economic evaluation”?</vt:lpstr>
      <vt:lpstr>Outline of lecture/ discussion</vt:lpstr>
      <vt:lpstr>Does the government keep a list of programs that “work” in K-12 education?</vt:lpstr>
      <vt:lpstr>Does the government keep a list of programs that “work” in K-12 education?</vt:lpstr>
      <vt:lpstr>Where does cost analysis / econ. eval. fit within the broader education policy literature?</vt:lpstr>
      <vt:lpstr>Where does cost analysis / econ. eval. fit within the broader education policy literature?</vt:lpstr>
      <vt:lpstr>Rhetorical Use of the term “Cost-Effective”</vt:lpstr>
      <vt:lpstr>Rhetorical Use of the term “Cost-Effective”</vt:lpstr>
      <vt:lpstr>Rhetorical Use of the term “Cost-Effective”</vt:lpstr>
      <vt:lpstr>Rhetorical Use of the term “Cost-Effective”</vt:lpstr>
      <vt:lpstr>Outline of lecture / discussion</vt:lpstr>
      <vt:lpstr>Types of Cost Analysis</vt:lpstr>
      <vt:lpstr>Types of Cost Analysis</vt:lpstr>
      <vt:lpstr>Key concepts</vt:lpstr>
      <vt:lpstr>Basic steps to complete a cost analysis</vt:lpstr>
      <vt:lpstr>Conceptual framework: Many products are not “supplementary,” but actually “partially substituting”</vt:lpstr>
      <vt:lpstr>Conceptual framework: Many products are not “supplementary,” but actually “partially substituting”</vt:lpstr>
      <vt:lpstr>Conceptual framework: Many products are not “supplementary,” but actually “partially substituting”</vt:lpstr>
      <vt:lpstr>Example of a cost table</vt:lpstr>
      <vt:lpstr>Outline of lecture / discussion</vt:lpstr>
      <vt:lpstr>Practice using the results of cost analysis to make an educational decision</vt:lpstr>
      <vt:lpstr>Practice using the results of cost analysis to make an educational decision</vt:lpstr>
      <vt:lpstr>Practice using the results of cost analysis to make an educational decision</vt:lpstr>
      <vt:lpstr>An example of a benefit-cost analysis (Miller et al., 2018)</vt:lpstr>
      <vt:lpstr>Examples of cost analyses from the literature</vt:lpstr>
      <vt:lpstr>Examples of cost analyses from the literature</vt:lpstr>
      <vt:lpstr>Examples of cost analyses from the literature</vt:lpstr>
      <vt:lpstr>PowerPoint Presentation</vt:lpstr>
      <vt:lpstr> Wrapping up…</vt:lpstr>
      <vt:lpstr>Pop quiz!</vt:lpstr>
      <vt:lpstr>Extra slides</vt:lpstr>
      <vt:lpstr>Pop quiz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Small Group Activity: Tradeoffs in School Budgets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Belfield and Bowden (2019) article</vt:lpstr>
      <vt:lpstr>Belfield and Bowden (2019) article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David Knight</cp:lastModifiedBy>
  <cp:revision>180</cp:revision>
  <dcterms:created xsi:type="dcterms:W3CDTF">2014-10-14T00:51:43Z</dcterms:created>
  <dcterms:modified xsi:type="dcterms:W3CDTF">2026-04-16T08:51:01Z</dcterms:modified>
</cp:coreProperties>
</file>